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31"/>
  </p:notesMasterIdLst>
  <p:handoutMasterIdLst>
    <p:handoutMasterId r:id="rId32"/>
  </p:handoutMasterIdLst>
  <p:sldIdLst>
    <p:sldId id="256" r:id="rId3"/>
    <p:sldId id="277" r:id="rId4"/>
    <p:sldId id="306" r:id="rId5"/>
    <p:sldId id="304" r:id="rId6"/>
    <p:sldId id="274" r:id="rId7"/>
    <p:sldId id="307" r:id="rId8"/>
    <p:sldId id="308" r:id="rId9"/>
    <p:sldId id="292" r:id="rId10"/>
    <p:sldId id="293" r:id="rId11"/>
    <p:sldId id="300" r:id="rId12"/>
    <p:sldId id="309" r:id="rId13"/>
    <p:sldId id="310" r:id="rId14"/>
    <p:sldId id="312" r:id="rId15"/>
    <p:sldId id="311" r:id="rId16"/>
    <p:sldId id="313" r:id="rId17"/>
    <p:sldId id="314" r:id="rId18"/>
    <p:sldId id="315" r:id="rId19"/>
    <p:sldId id="316" r:id="rId20"/>
    <p:sldId id="317" r:id="rId21"/>
    <p:sldId id="318" r:id="rId22"/>
    <p:sldId id="319" r:id="rId23"/>
    <p:sldId id="321" r:id="rId24"/>
    <p:sldId id="320" r:id="rId25"/>
    <p:sldId id="322" r:id="rId26"/>
    <p:sldId id="323" r:id="rId27"/>
    <p:sldId id="324" r:id="rId28"/>
    <p:sldId id="272" r:id="rId29"/>
    <p:sldId id="273"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0746" autoAdjust="0"/>
  </p:normalViewPr>
  <p:slideViewPr>
    <p:cSldViewPr>
      <p:cViewPr varScale="1">
        <p:scale>
          <a:sx n="63" d="100"/>
          <a:sy n="63" d="100"/>
        </p:scale>
        <p:origin x="1380" y="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C321AB-26A7-407B-B79D-4AE63B7538EC}"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C4DD68CB-462D-464B-899F-747F230D103E}">
      <dgm:prSet phldrT="[文本]"/>
      <dgm:spPr/>
      <dgm:t>
        <a:bodyPr/>
        <a:lstStyle/>
        <a:p>
          <a:r>
            <a:rPr lang="en-US" dirty="0" smtClean="0">
              <a:latin typeface="Tahoma" panose="020B0604030504040204" pitchFamily="34" charset="0"/>
              <a:ea typeface="Tahoma" panose="020B0604030504040204" pitchFamily="34" charset="0"/>
              <a:cs typeface="Tahoma" panose="020B0604030504040204" pitchFamily="34" charset="0"/>
            </a:rPr>
            <a:t>Background and Motivation</a:t>
          </a:r>
          <a:endParaRPr lang="en-US" dirty="0">
            <a:latin typeface="Tahoma" panose="020B0604030504040204" pitchFamily="34" charset="0"/>
            <a:ea typeface="Tahoma" panose="020B0604030504040204" pitchFamily="34" charset="0"/>
            <a:cs typeface="Tahoma" panose="020B0604030504040204" pitchFamily="34" charset="0"/>
          </a:endParaRPr>
        </a:p>
      </dgm:t>
    </dgm:pt>
    <dgm:pt modelId="{55DFBA79-1DCD-4FCA-845C-76A99A7AD7EF}" type="parTrans" cxnId="{81E42BC7-92B8-48C1-9736-BC2773BC5E90}">
      <dgm:prSet/>
      <dgm:spPr/>
      <dgm:t>
        <a:bodyPr/>
        <a:lstStyle/>
        <a:p>
          <a:endParaRPr lang="en-US"/>
        </a:p>
      </dgm:t>
    </dgm:pt>
    <dgm:pt modelId="{ABC7CBEF-494E-4F73-A302-E89B705A686E}" type="sibTrans" cxnId="{81E42BC7-92B8-48C1-9736-BC2773BC5E90}">
      <dgm:prSet/>
      <dgm:spPr/>
      <dgm:t>
        <a:bodyPr/>
        <a:lstStyle/>
        <a:p>
          <a:endParaRPr lang="en-US"/>
        </a:p>
      </dgm:t>
    </dgm:pt>
    <dgm:pt modelId="{2FCC9133-3065-49AA-AF14-5C36864E850F}">
      <dgm:prSet phldrT="[文本]"/>
      <dgm:spPr/>
      <dgm:t>
        <a:bodyPr/>
        <a:lstStyle/>
        <a:p>
          <a:r>
            <a:rPr lang="en-US" dirty="0" smtClean="0">
              <a:latin typeface="Tahoma" panose="020B0604030504040204" pitchFamily="34" charset="0"/>
              <a:ea typeface="Tahoma" panose="020B0604030504040204" pitchFamily="34" charset="0"/>
              <a:cs typeface="Tahoma" panose="020B0604030504040204" pitchFamily="34" charset="0"/>
            </a:rPr>
            <a:t>S</a:t>
          </a:r>
          <a:r>
            <a:rPr lang="en-US" altLang="zh-CN" dirty="0" smtClean="0">
              <a:latin typeface="Tahoma" panose="020B0604030504040204" pitchFamily="34" charset="0"/>
              <a:ea typeface="Tahoma" panose="020B0604030504040204" pitchFamily="34" charset="0"/>
              <a:cs typeface="Tahoma" panose="020B0604030504040204" pitchFamily="34" charset="0"/>
            </a:rPr>
            <a:t>ystem Model</a:t>
          </a:r>
          <a:endParaRPr lang="en-US" dirty="0">
            <a:latin typeface="Tahoma" panose="020B0604030504040204" pitchFamily="34" charset="0"/>
            <a:ea typeface="Tahoma" panose="020B0604030504040204" pitchFamily="34" charset="0"/>
            <a:cs typeface="Tahoma" panose="020B0604030504040204" pitchFamily="34" charset="0"/>
          </a:endParaRPr>
        </a:p>
      </dgm:t>
    </dgm:pt>
    <dgm:pt modelId="{55225F3A-C1F9-4C0F-8E25-1681CDF4B104}" type="parTrans" cxnId="{E135D653-DA10-4219-BB58-2255C2604800}">
      <dgm:prSet/>
      <dgm:spPr/>
      <dgm:t>
        <a:bodyPr/>
        <a:lstStyle/>
        <a:p>
          <a:endParaRPr lang="en-US"/>
        </a:p>
      </dgm:t>
    </dgm:pt>
    <dgm:pt modelId="{5FFACB92-77F8-486B-B958-DD8A162A6CBD}" type="sibTrans" cxnId="{E135D653-DA10-4219-BB58-2255C2604800}">
      <dgm:prSet/>
      <dgm:spPr/>
      <dgm:t>
        <a:bodyPr/>
        <a:lstStyle/>
        <a:p>
          <a:endParaRPr lang="en-US"/>
        </a:p>
      </dgm:t>
    </dgm:pt>
    <dgm:pt modelId="{E011C8A9-9F1D-4109-80AB-4F2971C3BD18}">
      <dgm:prSet phldrT="[文本]"/>
      <dgm:spPr/>
      <dgm:t>
        <a:bodyPr/>
        <a:lstStyle/>
        <a:p>
          <a:r>
            <a:rPr lang="en-US" dirty="0" smtClean="0">
              <a:latin typeface="Tahoma" panose="020B0604030504040204" pitchFamily="34" charset="0"/>
              <a:ea typeface="Tahoma" panose="020B0604030504040204" pitchFamily="34" charset="0"/>
              <a:cs typeface="Tahoma" panose="020B0604030504040204" pitchFamily="34" charset="0"/>
            </a:rPr>
            <a:t>Simulation Setup &amp; Evaluation</a:t>
          </a:r>
          <a:endParaRPr lang="en-US" dirty="0">
            <a:latin typeface="Tahoma" panose="020B0604030504040204" pitchFamily="34" charset="0"/>
            <a:ea typeface="Tahoma" panose="020B0604030504040204" pitchFamily="34" charset="0"/>
            <a:cs typeface="Tahoma" panose="020B0604030504040204" pitchFamily="34" charset="0"/>
          </a:endParaRPr>
        </a:p>
      </dgm:t>
    </dgm:pt>
    <dgm:pt modelId="{754ABEA2-C589-444D-BFD8-5384E89C3D62}" type="parTrans" cxnId="{CE956105-FCFB-4758-9E3D-FC35298A2093}">
      <dgm:prSet/>
      <dgm:spPr/>
      <dgm:t>
        <a:bodyPr/>
        <a:lstStyle/>
        <a:p>
          <a:endParaRPr lang="en-US"/>
        </a:p>
      </dgm:t>
    </dgm:pt>
    <dgm:pt modelId="{A218743A-287C-4B2B-A6A1-B67E02D8C72E}" type="sibTrans" cxnId="{CE956105-FCFB-4758-9E3D-FC35298A2093}">
      <dgm:prSet/>
      <dgm:spPr/>
      <dgm:t>
        <a:bodyPr/>
        <a:lstStyle/>
        <a:p>
          <a:endParaRPr lang="en-US"/>
        </a:p>
      </dgm:t>
    </dgm:pt>
    <dgm:pt modelId="{1189D131-2C29-41DC-A4E5-287E2D7ADF26}">
      <dgm:prSet phldrT="[文本]"/>
      <dgm:spPr/>
      <dgm:t>
        <a:bodyPr/>
        <a:lstStyle/>
        <a:p>
          <a:r>
            <a:rPr lang="en-US" dirty="0" smtClean="0">
              <a:latin typeface="Tahoma" panose="020B0604030504040204" pitchFamily="34" charset="0"/>
              <a:ea typeface="Tahoma" panose="020B0604030504040204" pitchFamily="34" charset="0"/>
              <a:cs typeface="Tahoma" panose="020B0604030504040204" pitchFamily="34" charset="0"/>
            </a:rPr>
            <a:t>ABC </a:t>
          </a:r>
          <a:r>
            <a:rPr lang="en-US" dirty="0" err="1" smtClean="0">
              <a:latin typeface="Tahoma" panose="020B0604030504040204" pitchFamily="34" charset="0"/>
              <a:ea typeface="Tahoma" panose="020B0604030504040204" pitchFamily="34" charset="0"/>
              <a:cs typeface="Tahoma" panose="020B0604030504040204" pitchFamily="34" charset="0"/>
            </a:rPr>
            <a:t>Protocole</a:t>
          </a:r>
          <a:r>
            <a:rPr lang="en-US" dirty="0" smtClean="0">
              <a:latin typeface="Tahoma" panose="020B0604030504040204" pitchFamily="34" charset="0"/>
              <a:ea typeface="Tahoma" panose="020B0604030504040204" pitchFamily="34" charset="0"/>
              <a:cs typeface="Tahoma" panose="020B0604030504040204" pitchFamily="34" charset="0"/>
            </a:rPr>
            <a:t> Design</a:t>
          </a:r>
          <a:endParaRPr lang="en-US" dirty="0">
            <a:latin typeface="Tahoma" panose="020B0604030504040204" pitchFamily="34" charset="0"/>
            <a:ea typeface="Tahoma" panose="020B0604030504040204" pitchFamily="34" charset="0"/>
            <a:cs typeface="Tahoma" panose="020B0604030504040204" pitchFamily="34" charset="0"/>
          </a:endParaRPr>
        </a:p>
      </dgm:t>
    </dgm:pt>
    <dgm:pt modelId="{EE1C7677-402C-44CE-B1B8-41BE8DFA19CB}" type="parTrans" cxnId="{5ED48E1D-2AFA-4B6A-BC3B-BD11101DC1CF}">
      <dgm:prSet/>
      <dgm:spPr/>
      <dgm:t>
        <a:bodyPr/>
        <a:lstStyle/>
        <a:p>
          <a:endParaRPr lang="en-US"/>
        </a:p>
      </dgm:t>
    </dgm:pt>
    <dgm:pt modelId="{81997244-A1CA-4A02-A773-329C45B96647}" type="sibTrans" cxnId="{5ED48E1D-2AFA-4B6A-BC3B-BD11101DC1CF}">
      <dgm:prSet/>
      <dgm:spPr/>
      <dgm:t>
        <a:bodyPr/>
        <a:lstStyle/>
        <a:p>
          <a:endParaRPr lang="en-US"/>
        </a:p>
      </dgm:t>
    </dgm:pt>
    <dgm:pt modelId="{4D8E0C59-CF83-42CE-A756-354550A1E0A1}">
      <dgm:prSet phldrT="[文本]"/>
      <dgm:spPr/>
      <dgm:t>
        <a:bodyPr/>
        <a:lstStyle/>
        <a:p>
          <a:r>
            <a:rPr lang="en-US" dirty="0" smtClean="0">
              <a:latin typeface="Tahoma" panose="020B0604030504040204" pitchFamily="34" charset="0"/>
              <a:ea typeface="Tahoma" panose="020B0604030504040204" pitchFamily="34" charset="0"/>
              <a:cs typeface="Tahoma" panose="020B0604030504040204" pitchFamily="34" charset="0"/>
            </a:rPr>
            <a:t>Collision-Avoidance Beacon Rate Control</a:t>
          </a:r>
          <a:endParaRPr lang="en-US" dirty="0">
            <a:latin typeface="Tahoma" panose="020B0604030504040204" pitchFamily="34" charset="0"/>
            <a:ea typeface="Tahoma" panose="020B0604030504040204" pitchFamily="34" charset="0"/>
            <a:cs typeface="Tahoma" panose="020B0604030504040204" pitchFamily="34" charset="0"/>
          </a:endParaRPr>
        </a:p>
      </dgm:t>
    </dgm:pt>
    <dgm:pt modelId="{3A78C26F-24CC-4BC3-B0FE-7BE690A32280}" type="parTrans" cxnId="{42BFFE8E-10F7-4FDA-BB69-5347D947B3B2}">
      <dgm:prSet/>
      <dgm:spPr/>
      <dgm:t>
        <a:bodyPr/>
        <a:lstStyle/>
        <a:p>
          <a:endParaRPr lang="en-US"/>
        </a:p>
      </dgm:t>
    </dgm:pt>
    <dgm:pt modelId="{0A2E4D95-AE29-4E1C-A0FB-185199EB0953}" type="sibTrans" cxnId="{42BFFE8E-10F7-4FDA-BB69-5347D947B3B2}">
      <dgm:prSet/>
      <dgm:spPr/>
      <dgm:t>
        <a:bodyPr/>
        <a:lstStyle/>
        <a:p>
          <a:endParaRPr lang="en-US"/>
        </a:p>
      </dgm:t>
    </dgm:pt>
    <dgm:pt modelId="{6FEFB1C2-1DCE-4FDE-9729-A4FE5AE59F47}" type="pres">
      <dgm:prSet presAssocID="{DCC321AB-26A7-407B-B79D-4AE63B7538EC}" presName="Name0" presStyleCnt="0">
        <dgm:presLayoutVars>
          <dgm:chMax val="7"/>
          <dgm:chPref val="7"/>
          <dgm:dir/>
        </dgm:presLayoutVars>
      </dgm:prSet>
      <dgm:spPr/>
      <dgm:t>
        <a:bodyPr/>
        <a:lstStyle/>
        <a:p>
          <a:endParaRPr lang="en-US"/>
        </a:p>
      </dgm:t>
    </dgm:pt>
    <dgm:pt modelId="{61E7D5A3-B812-4390-B93B-26E4D4E9A085}" type="pres">
      <dgm:prSet presAssocID="{DCC321AB-26A7-407B-B79D-4AE63B7538EC}" presName="Name1" presStyleCnt="0"/>
      <dgm:spPr/>
    </dgm:pt>
    <dgm:pt modelId="{A873CB4C-D481-4FE1-8052-B7FB8B550C7E}" type="pres">
      <dgm:prSet presAssocID="{DCC321AB-26A7-407B-B79D-4AE63B7538EC}" presName="cycle" presStyleCnt="0"/>
      <dgm:spPr/>
    </dgm:pt>
    <dgm:pt modelId="{B3B2914B-3452-46EC-908A-9BFD99D0A8C2}" type="pres">
      <dgm:prSet presAssocID="{DCC321AB-26A7-407B-B79D-4AE63B7538EC}" presName="srcNode" presStyleLbl="node1" presStyleIdx="0" presStyleCnt="5"/>
      <dgm:spPr/>
    </dgm:pt>
    <dgm:pt modelId="{818369CE-B7A1-487C-BAC2-D2B669FCB9B7}" type="pres">
      <dgm:prSet presAssocID="{DCC321AB-26A7-407B-B79D-4AE63B7538EC}" presName="conn" presStyleLbl="parChTrans1D2" presStyleIdx="0" presStyleCnt="1"/>
      <dgm:spPr/>
      <dgm:t>
        <a:bodyPr/>
        <a:lstStyle/>
        <a:p>
          <a:endParaRPr lang="en-US"/>
        </a:p>
      </dgm:t>
    </dgm:pt>
    <dgm:pt modelId="{34210575-C6DD-41E8-8250-182DA47C3C6A}" type="pres">
      <dgm:prSet presAssocID="{DCC321AB-26A7-407B-B79D-4AE63B7538EC}" presName="extraNode" presStyleLbl="node1" presStyleIdx="0" presStyleCnt="5"/>
      <dgm:spPr/>
    </dgm:pt>
    <dgm:pt modelId="{C277F7C4-C9CC-4A32-A8F0-F34A3120F6FD}" type="pres">
      <dgm:prSet presAssocID="{DCC321AB-26A7-407B-B79D-4AE63B7538EC}" presName="dstNode" presStyleLbl="node1" presStyleIdx="0" presStyleCnt="5"/>
      <dgm:spPr/>
    </dgm:pt>
    <dgm:pt modelId="{7E28EEE8-4018-4E0F-8DB5-1DD4229C57AD}" type="pres">
      <dgm:prSet presAssocID="{C4DD68CB-462D-464B-899F-747F230D103E}" presName="text_1" presStyleLbl="node1" presStyleIdx="0" presStyleCnt="5">
        <dgm:presLayoutVars>
          <dgm:bulletEnabled val="1"/>
        </dgm:presLayoutVars>
      </dgm:prSet>
      <dgm:spPr/>
      <dgm:t>
        <a:bodyPr/>
        <a:lstStyle/>
        <a:p>
          <a:endParaRPr lang="en-US"/>
        </a:p>
      </dgm:t>
    </dgm:pt>
    <dgm:pt modelId="{6D403A00-771D-4ACB-BD3F-6BD6748229BC}" type="pres">
      <dgm:prSet presAssocID="{C4DD68CB-462D-464B-899F-747F230D103E}" presName="accent_1" presStyleCnt="0"/>
      <dgm:spPr/>
    </dgm:pt>
    <dgm:pt modelId="{BBB4A3BE-D9F3-4ECD-9515-992013886D29}" type="pres">
      <dgm:prSet presAssocID="{C4DD68CB-462D-464B-899F-747F230D103E}" presName="accentRepeatNode" presStyleLbl="solidFgAcc1" presStyleIdx="0" presStyleCnt="5"/>
      <dgm:spPr/>
    </dgm:pt>
    <dgm:pt modelId="{98FF7B53-3533-4FF8-9AC1-0F4701A4FF74}" type="pres">
      <dgm:prSet presAssocID="{2FCC9133-3065-49AA-AF14-5C36864E850F}" presName="text_2" presStyleLbl="node1" presStyleIdx="1" presStyleCnt="5">
        <dgm:presLayoutVars>
          <dgm:bulletEnabled val="1"/>
        </dgm:presLayoutVars>
      </dgm:prSet>
      <dgm:spPr/>
      <dgm:t>
        <a:bodyPr/>
        <a:lstStyle/>
        <a:p>
          <a:endParaRPr lang="en-US"/>
        </a:p>
      </dgm:t>
    </dgm:pt>
    <dgm:pt modelId="{35159BC6-7505-4036-B754-AC61F2D58E9F}" type="pres">
      <dgm:prSet presAssocID="{2FCC9133-3065-49AA-AF14-5C36864E850F}" presName="accent_2" presStyleCnt="0"/>
      <dgm:spPr/>
    </dgm:pt>
    <dgm:pt modelId="{FE02FB90-73A0-4B6C-9958-28A6D7E45E45}" type="pres">
      <dgm:prSet presAssocID="{2FCC9133-3065-49AA-AF14-5C36864E850F}" presName="accentRepeatNode" presStyleLbl="solidFgAcc1" presStyleIdx="1" presStyleCnt="5"/>
      <dgm:spPr/>
    </dgm:pt>
    <dgm:pt modelId="{B8DC1B77-43EE-4DF0-B4A9-BCA3BCB99143}" type="pres">
      <dgm:prSet presAssocID="{4D8E0C59-CF83-42CE-A756-354550A1E0A1}" presName="text_3" presStyleLbl="node1" presStyleIdx="2" presStyleCnt="5">
        <dgm:presLayoutVars>
          <dgm:bulletEnabled val="1"/>
        </dgm:presLayoutVars>
      </dgm:prSet>
      <dgm:spPr/>
      <dgm:t>
        <a:bodyPr/>
        <a:lstStyle/>
        <a:p>
          <a:endParaRPr lang="en-US"/>
        </a:p>
      </dgm:t>
    </dgm:pt>
    <dgm:pt modelId="{92968AA9-ECD0-42FB-9048-3E0717CDF826}" type="pres">
      <dgm:prSet presAssocID="{4D8E0C59-CF83-42CE-A756-354550A1E0A1}" presName="accent_3" presStyleCnt="0"/>
      <dgm:spPr/>
    </dgm:pt>
    <dgm:pt modelId="{6A2EBFDD-A34A-4BEF-8D06-A738A5F340E0}" type="pres">
      <dgm:prSet presAssocID="{4D8E0C59-CF83-42CE-A756-354550A1E0A1}" presName="accentRepeatNode" presStyleLbl="solidFgAcc1" presStyleIdx="2" presStyleCnt="5"/>
      <dgm:spPr/>
    </dgm:pt>
    <dgm:pt modelId="{6B9747CD-6D6B-4661-96D6-DAB578AA07E5}" type="pres">
      <dgm:prSet presAssocID="{1189D131-2C29-41DC-A4E5-287E2D7ADF26}" presName="text_4" presStyleLbl="node1" presStyleIdx="3" presStyleCnt="5">
        <dgm:presLayoutVars>
          <dgm:bulletEnabled val="1"/>
        </dgm:presLayoutVars>
      </dgm:prSet>
      <dgm:spPr/>
      <dgm:t>
        <a:bodyPr/>
        <a:lstStyle/>
        <a:p>
          <a:endParaRPr lang="en-US"/>
        </a:p>
      </dgm:t>
    </dgm:pt>
    <dgm:pt modelId="{D8851B20-BDF2-4EA2-A0DC-0AD070BDD4AB}" type="pres">
      <dgm:prSet presAssocID="{1189D131-2C29-41DC-A4E5-287E2D7ADF26}" presName="accent_4" presStyleCnt="0"/>
      <dgm:spPr/>
    </dgm:pt>
    <dgm:pt modelId="{81BB0E1C-FEC4-444E-85E8-56B7FA960230}" type="pres">
      <dgm:prSet presAssocID="{1189D131-2C29-41DC-A4E5-287E2D7ADF26}" presName="accentRepeatNode" presStyleLbl="solidFgAcc1" presStyleIdx="3" presStyleCnt="5"/>
      <dgm:spPr/>
    </dgm:pt>
    <dgm:pt modelId="{6A234FE2-CB2F-4097-B8B9-746EAF09F25D}" type="pres">
      <dgm:prSet presAssocID="{E011C8A9-9F1D-4109-80AB-4F2971C3BD18}" presName="text_5" presStyleLbl="node1" presStyleIdx="4" presStyleCnt="5">
        <dgm:presLayoutVars>
          <dgm:bulletEnabled val="1"/>
        </dgm:presLayoutVars>
      </dgm:prSet>
      <dgm:spPr/>
      <dgm:t>
        <a:bodyPr/>
        <a:lstStyle/>
        <a:p>
          <a:endParaRPr lang="en-US"/>
        </a:p>
      </dgm:t>
    </dgm:pt>
    <dgm:pt modelId="{253410CB-7C9C-401E-AE65-8028837ABF25}" type="pres">
      <dgm:prSet presAssocID="{E011C8A9-9F1D-4109-80AB-4F2971C3BD18}" presName="accent_5" presStyleCnt="0"/>
      <dgm:spPr/>
    </dgm:pt>
    <dgm:pt modelId="{F25224B9-CF38-459E-AA52-F0C3CF7F0055}" type="pres">
      <dgm:prSet presAssocID="{E011C8A9-9F1D-4109-80AB-4F2971C3BD18}" presName="accentRepeatNode" presStyleLbl="solidFgAcc1" presStyleIdx="4" presStyleCnt="5"/>
      <dgm:spPr/>
    </dgm:pt>
  </dgm:ptLst>
  <dgm:cxnLst>
    <dgm:cxn modelId="{F14FC777-F7DF-4F7C-A8BA-3C77BE0BDE4E}" type="presOf" srcId="{C4DD68CB-462D-464B-899F-747F230D103E}" destId="{7E28EEE8-4018-4E0F-8DB5-1DD4229C57AD}" srcOrd="0" destOrd="0" presId="urn:microsoft.com/office/officeart/2008/layout/VerticalCurvedList"/>
    <dgm:cxn modelId="{E135D653-DA10-4219-BB58-2255C2604800}" srcId="{DCC321AB-26A7-407B-B79D-4AE63B7538EC}" destId="{2FCC9133-3065-49AA-AF14-5C36864E850F}" srcOrd="1" destOrd="0" parTransId="{55225F3A-C1F9-4C0F-8E25-1681CDF4B104}" sibTransId="{5FFACB92-77F8-486B-B958-DD8A162A6CBD}"/>
    <dgm:cxn modelId="{CE956105-FCFB-4758-9E3D-FC35298A2093}" srcId="{DCC321AB-26A7-407B-B79D-4AE63B7538EC}" destId="{E011C8A9-9F1D-4109-80AB-4F2971C3BD18}" srcOrd="4" destOrd="0" parTransId="{754ABEA2-C589-444D-BFD8-5384E89C3D62}" sibTransId="{A218743A-287C-4B2B-A6A1-B67E02D8C72E}"/>
    <dgm:cxn modelId="{5ED48E1D-2AFA-4B6A-BC3B-BD11101DC1CF}" srcId="{DCC321AB-26A7-407B-B79D-4AE63B7538EC}" destId="{1189D131-2C29-41DC-A4E5-287E2D7ADF26}" srcOrd="3" destOrd="0" parTransId="{EE1C7677-402C-44CE-B1B8-41BE8DFA19CB}" sibTransId="{81997244-A1CA-4A02-A773-329C45B96647}"/>
    <dgm:cxn modelId="{7F773973-1C34-49C6-91DF-7383B3A11B3E}" type="presOf" srcId="{ABC7CBEF-494E-4F73-A302-E89B705A686E}" destId="{818369CE-B7A1-487C-BAC2-D2B669FCB9B7}" srcOrd="0" destOrd="0" presId="urn:microsoft.com/office/officeart/2008/layout/VerticalCurvedList"/>
    <dgm:cxn modelId="{42BFA51E-4FBF-4682-AE23-6ABD98448039}" type="presOf" srcId="{E011C8A9-9F1D-4109-80AB-4F2971C3BD18}" destId="{6A234FE2-CB2F-4097-B8B9-746EAF09F25D}" srcOrd="0" destOrd="0" presId="urn:microsoft.com/office/officeart/2008/layout/VerticalCurvedList"/>
    <dgm:cxn modelId="{21C39315-28C8-491D-81E3-4E705481C27F}" type="presOf" srcId="{2FCC9133-3065-49AA-AF14-5C36864E850F}" destId="{98FF7B53-3533-4FF8-9AC1-0F4701A4FF74}" srcOrd="0" destOrd="0" presId="urn:microsoft.com/office/officeart/2008/layout/VerticalCurvedList"/>
    <dgm:cxn modelId="{B4C5251B-A837-4F29-8234-4D57AE745A8D}" type="presOf" srcId="{4D8E0C59-CF83-42CE-A756-354550A1E0A1}" destId="{B8DC1B77-43EE-4DF0-B4A9-BCA3BCB99143}" srcOrd="0" destOrd="0" presId="urn:microsoft.com/office/officeart/2008/layout/VerticalCurvedList"/>
    <dgm:cxn modelId="{81E42BC7-92B8-48C1-9736-BC2773BC5E90}" srcId="{DCC321AB-26A7-407B-B79D-4AE63B7538EC}" destId="{C4DD68CB-462D-464B-899F-747F230D103E}" srcOrd="0" destOrd="0" parTransId="{55DFBA79-1DCD-4FCA-845C-76A99A7AD7EF}" sibTransId="{ABC7CBEF-494E-4F73-A302-E89B705A686E}"/>
    <dgm:cxn modelId="{64BBDE96-18BF-4043-83B6-6458D299D45A}" type="presOf" srcId="{1189D131-2C29-41DC-A4E5-287E2D7ADF26}" destId="{6B9747CD-6D6B-4661-96D6-DAB578AA07E5}" srcOrd="0" destOrd="0" presId="urn:microsoft.com/office/officeart/2008/layout/VerticalCurvedList"/>
    <dgm:cxn modelId="{B40A0F5F-1488-41D5-8954-E648C839D414}" type="presOf" srcId="{DCC321AB-26A7-407B-B79D-4AE63B7538EC}" destId="{6FEFB1C2-1DCE-4FDE-9729-A4FE5AE59F47}" srcOrd="0" destOrd="0" presId="urn:microsoft.com/office/officeart/2008/layout/VerticalCurvedList"/>
    <dgm:cxn modelId="{42BFFE8E-10F7-4FDA-BB69-5347D947B3B2}" srcId="{DCC321AB-26A7-407B-B79D-4AE63B7538EC}" destId="{4D8E0C59-CF83-42CE-A756-354550A1E0A1}" srcOrd="2" destOrd="0" parTransId="{3A78C26F-24CC-4BC3-B0FE-7BE690A32280}" sibTransId="{0A2E4D95-AE29-4E1C-A0FB-185199EB0953}"/>
    <dgm:cxn modelId="{CB59450D-CDDD-4B17-A032-7EF1CECF7563}" type="presParOf" srcId="{6FEFB1C2-1DCE-4FDE-9729-A4FE5AE59F47}" destId="{61E7D5A3-B812-4390-B93B-26E4D4E9A085}" srcOrd="0" destOrd="0" presId="urn:microsoft.com/office/officeart/2008/layout/VerticalCurvedList"/>
    <dgm:cxn modelId="{1EA9792D-FFEA-4E45-B878-32011318BCCB}" type="presParOf" srcId="{61E7D5A3-B812-4390-B93B-26E4D4E9A085}" destId="{A873CB4C-D481-4FE1-8052-B7FB8B550C7E}" srcOrd="0" destOrd="0" presId="urn:microsoft.com/office/officeart/2008/layout/VerticalCurvedList"/>
    <dgm:cxn modelId="{069FB786-0ED0-4C97-90A5-9A27AF160EA5}" type="presParOf" srcId="{A873CB4C-D481-4FE1-8052-B7FB8B550C7E}" destId="{B3B2914B-3452-46EC-908A-9BFD99D0A8C2}" srcOrd="0" destOrd="0" presId="urn:microsoft.com/office/officeart/2008/layout/VerticalCurvedList"/>
    <dgm:cxn modelId="{36D12DB2-B880-490B-9C16-52DA82473276}" type="presParOf" srcId="{A873CB4C-D481-4FE1-8052-B7FB8B550C7E}" destId="{818369CE-B7A1-487C-BAC2-D2B669FCB9B7}" srcOrd="1" destOrd="0" presId="urn:microsoft.com/office/officeart/2008/layout/VerticalCurvedList"/>
    <dgm:cxn modelId="{B14D39E5-83B6-478B-BCBC-06E4C2230851}" type="presParOf" srcId="{A873CB4C-D481-4FE1-8052-B7FB8B550C7E}" destId="{34210575-C6DD-41E8-8250-182DA47C3C6A}" srcOrd="2" destOrd="0" presId="urn:microsoft.com/office/officeart/2008/layout/VerticalCurvedList"/>
    <dgm:cxn modelId="{A4DA11A0-B53F-447F-AB82-93026591E180}" type="presParOf" srcId="{A873CB4C-D481-4FE1-8052-B7FB8B550C7E}" destId="{C277F7C4-C9CC-4A32-A8F0-F34A3120F6FD}" srcOrd="3" destOrd="0" presId="urn:microsoft.com/office/officeart/2008/layout/VerticalCurvedList"/>
    <dgm:cxn modelId="{7A192739-B8BA-4D2B-A59D-5448B8A9D597}" type="presParOf" srcId="{61E7D5A3-B812-4390-B93B-26E4D4E9A085}" destId="{7E28EEE8-4018-4E0F-8DB5-1DD4229C57AD}" srcOrd="1" destOrd="0" presId="urn:microsoft.com/office/officeart/2008/layout/VerticalCurvedList"/>
    <dgm:cxn modelId="{D7DA8AB7-6BA5-4EA2-B4A9-74A57248E8E7}" type="presParOf" srcId="{61E7D5A3-B812-4390-B93B-26E4D4E9A085}" destId="{6D403A00-771D-4ACB-BD3F-6BD6748229BC}" srcOrd="2" destOrd="0" presId="urn:microsoft.com/office/officeart/2008/layout/VerticalCurvedList"/>
    <dgm:cxn modelId="{C4D4FE22-7540-4FF1-A949-B7BBD8FD2C41}" type="presParOf" srcId="{6D403A00-771D-4ACB-BD3F-6BD6748229BC}" destId="{BBB4A3BE-D9F3-4ECD-9515-992013886D29}" srcOrd="0" destOrd="0" presId="urn:microsoft.com/office/officeart/2008/layout/VerticalCurvedList"/>
    <dgm:cxn modelId="{FA335355-6925-4ADF-9DAE-E644CF0FD2C2}" type="presParOf" srcId="{61E7D5A3-B812-4390-B93B-26E4D4E9A085}" destId="{98FF7B53-3533-4FF8-9AC1-0F4701A4FF74}" srcOrd="3" destOrd="0" presId="urn:microsoft.com/office/officeart/2008/layout/VerticalCurvedList"/>
    <dgm:cxn modelId="{43644CB1-CA92-46E1-8EF7-0577D8DED7A5}" type="presParOf" srcId="{61E7D5A3-B812-4390-B93B-26E4D4E9A085}" destId="{35159BC6-7505-4036-B754-AC61F2D58E9F}" srcOrd="4" destOrd="0" presId="urn:microsoft.com/office/officeart/2008/layout/VerticalCurvedList"/>
    <dgm:cxn modelId="{5931FF4B-27AF-4378-ABAE-145F6EC5CE8A}" type="presParOf" srcId="{35159BC6-7505-4036-B754-AC61F2D58E9F}" destId="{FE02FB90-73A0-4B6C-9958-28A6D7E45E45}" srcOrd="0" destOrd="0" presId="urn:microsoft.com/office/officeart/2008/layout/VerticalCurvedList"/>
    <dgm:cxn modelId="{14B56410-EB84-43C6-BCB9-49A0D13223C6}" type="presParOf" srcId="{61E7D5A3-B812-4390-B93B-26E4D4E9A085}" destId="{B8DC1B77-43EE-4DF0-B4A9-BCA3BCB99143}" srcOrd="5" destOrd="0" presId="urn:microsoft.com/office/officeart/2008/layout/VerticalCurvedList"/>
    <dgm:cxn modelId="{2748E5D5-8BD9-4C8B-9186-0DF87AD0B1EE}" type="presParOf" srcId="{61E7D5A3-B812-4390-B93B-26E4D4E9A085}" destId="{92968AA9-ECD0-42FB-9048-3E0717CDF826}" srcOrd="6" destOrd="0" presId="urn:microsoft.com/office/officeart/2008/layout/VerticalCurvedList"/>
    <dgm:cxn modelId="{4CF603FD-5A4C-439C-A9E0-906E23069266}" type="presParOf" srcId="{92968AA9-ECD0-42FB-9048-3E0717CDF826}" destId="{6A2EBFDD-A34A-4BEF-8D06-A738A5F340E0}" srcOrd="0" destOrd="0" presId="urn:microsoft.com/office/officeart/2008/layout/VerticalCurvedList"/>
    <dgm:cxn modelId="{5C6C541B-370E-4F57-ADC9-B9716115BFBA}" type="presParOf" srcId="{61E7D5A3-B812-4390-B93B-26E4D4E9A085}" destId="{6B9747CD-6D6B-4661-96D6-DAB578AA07E5}" srcOrd="7" destOrd="0" presId="urn:microsoft.com/office/officeart/2008/layout/VerticalCurvedList"/>
    <dgm:cxn modelId="{974C67C8-2C0B-4BBB-8A14-4E1E733EE5EB}" type="presParOf" srcId="{61E7D5A3-B812-4390-B93B-26E4D4E9A085}" destId="{D8851B20-BDF2-4EA2-A0DC-0AD070BDD4AB}" srcOrd="8" destOrd="0" presId="urn:microsoft.com/office/officeart/2008/layout/VerticalCurvedList"/>
    <dgm:cxn modelId="{46F25C68-F2DC-4243-9845-3C333BA59119}" type="presParOf" srcId="{D8851B20-BDF2-4EA2-A0DC-0AD070BDD4AB}" destId="{81BB0E1C-FEC4-444E-85E8-56B7FA960230}" srcOrd="0" destOrd="0" presId="urn:microsoft.com/office/officeart/2008/layout/VerticalCurvedList"/>
    <dgm:cxn modelId="{129B35E0-2794-4DCE-A981-52129C9D5B21}" type="presParOf" srcId="{61E7D5A3-B812-4390-B93B-26E4D4E9A085}" destId="{6A234FE2-CB2F-4097-B8B9-746EAF09F25D}" srcOrd="9" destOrd="0" presId="urn:microsoft.com/office/officeart/2008/layout/VerticalCurvedList"/>
    <dgm:cxn modelId="{6337E1C0-3DA5-4EC0-8BDE-9A9BF46A39D8}" type="presParOf" srcId="{61E7D5A3-B812-4390-B93B-26E4D4E9A085}" destId="{253410CB-7C9C-401E-AE65-8028837ABF25}" srcOrd="10" destOrd="0" presId="urn:microsoft.com/office/officeart/2008/layout/VerticalCurvedList"/>
    <dgm:cxn modelId="{8DAEA752-14BD-422B-8864-D308CB2FD667}" type="presParOf" srcId="{253410CB-7C9C-401E-AE65-8028837ABF25}" destId="{F25224B9-CF38-459E-AA52-F0C3CF7F0055}"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5AEF523-AC24-4E2C-A6C5-5EFCDA3942CD}" type="doc">
      <dgm:prSet loTypeId="urn:microsoft.com/office/officeart/2005/8/layout/hProcess9" loCatId="process" qsTypeId="urn:microsoft.com/office/officeart/2005/8/quickstyle/simple1" qsCatId="simple" csTypeId="urn:microsoft.com/office/officeart/2005/8/colors/accent1_2" csCatId="accent1" phldr="1"/>
      <dgm:spPr/>
    </dgm:pt>
    <dgm:pt modelId="{EB506A40-A73F-4336-B998-CC5B036C9E2A}">
      <dgm:prSet phldrT="[文本]" custT="1"/>
      <dgm:spPr/>
      <dgm:t>
        <a:bodyPr/>
        <a:lstStyle/>
        <a:p>
          <a:r>
            <a:rPr lang="en-US" altLang="en-US" sz="2400" b="1"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online congestion detection</a:t>
          </a:r>
          <a:endParaRPr lang="en-US" sz="24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dgm:t>
    </dgm:pt>
    <dgm:pt modelId="{455047CB-EE2E-4C77-8717-6819158E1D1A}" type="parTrans" cxnId="{2CFF0FEB-171D-4A74-80B5-55E34276A1C2}">
      <dgm:prSet/>
      <dgm:spPr/>
      <dgm:t>
        <a:bodyPr/>
        <a:lstStyle/>
        <a:p>
          <a:endParaRPr lang="en-US"/>
        </a:p>
      </dgm:t>
    </dgm:pt>
    <dgm:pt modelId="{9553632D-56C1-4661-95AE-F2861EC1AF71}" type="sibTrans" cxnId="{2CFF0FEB-171D-4A74-80B5-55E34276A1C2}">
      <dgm:prSet/>
      <dgm:spPr/>
      <dgm:t>
        <a:bodyPr/>
        <a:lstStyle/>
        <a:p>
          <a:endParaRPr lang="en-US"/>
        </a:p>
      </dgm:t>
    </dgm:pt>
    <dgm:pt modelId="{076B2387-995A-435D-997A-9112A35FDC9C}">
      <dgm:prSet phldrT="[文本]" custT="1"/>
      <dgm:spPr/>
      <dgm:t>
        <a:bodyPr/>
        <a:lstStyle/>
        <a:p>
          <a:r>
            <a:rPr lang="en-US" altLang="en-US" sz="2400" b="1"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distributed beacon rate adapting</a:t>
          </a:r>
          <a:endParaRPr lang="en-US" sz="24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dgm:t>
    </dgm:pt>
    <dgm:pt modelId="{169486A9-10C1-4BE4-B3A6-DF14EFF965F0}" type="parTrans" cxnId="{4AB6F573-4A95-4EAA-8242-43C97C44B6C1}">
      <dgm:prSet/>
      <dgm:spPr/>
      <dgm:t>
        <a:bodyPr/>
        <a:lstStyle/>
        <a:p>
          <a:endParaRPr lang="en-US"/>
        </a:p>
      </dgm:t>
    </dgm:pt>
    <dgm:pt modelId="{DE80BCA8-7415-41D0-A5CE-06D1F6FDFE3F}" type="sibTrans" cxnId="{4AB6F573-4A95-4EAA-8242-43C97C44B6C1}">
      <dgm:prSet/>
      <dgm:spPr/>
      <dgm:t>
        <a:bodyPr/>
        <a:lstStyle/>
        <a:p>
          <a:endParaRPr lang="en-US"/>
        </a:p>
      </dgm:t>
    </dgm:pt>
    <dgm:pt modelId="{DAF7FCB3-53D8-4392-9AE4-7B8701C0527A}">
      <dgm:prSet phldrT="[文本]" custT="1"/>
      <dgm:spPr/>
      <dgm:t>
        <a:bodyPr/>
        <a:lstStyle/>
        <a:p>
          <a:r>
            <a:rPr lang="en-US" altLang="en-US" sz="2400" b="1"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adapting results informing</a:t>
          </a:r>
          <a:endParaRPr lang="en-US" sz="24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dgm:t>
    </dgm:pt>
    <dgm:pt modelId="{856B8048-20F9-4EC7-AEAB-F079CAB5ED4E}" type="parTrans" cxnId="{A13C7EEE-340B-41CB-AA05-72145BEB7FDF}">
      <dgm:prSet/>
      <dgm:spPr/>
      <dgm:t>
        <a:bodyPr/>
        <a:lstStyle/>
        <a:p>
          <a:endParaRPr lang="en-US"/>
        </a:p>
      </dgm:t>
    </dgm:pt>
    <dgm:pt modelId="{46A622E7-7006-448D-B878-B1BFDCC6E702}" type="sibTrans" cxnId="{A13C7EEE-340B-41CB-AA05-72145BEB7FDF}">
      <dgm:prSet/>
      <dgm:spPr/>
      <dgm:t>
        <a:bodyPr/>
        <a:lstStyle/>
        <a:p>
          <a:endParaRPr lang="en-US"/>
        </a:p>
      </dgm:t>
    </dgm:pt>
    <dgm:pt modelId="{9B8309AC-DCFC-4728-8975-9A53B1694157}" type="pres">
      <dgm:prSet presAssocID="{45AEF523-AC24-4E2C-A6C5-5EFCDA3942CD}" presName="CompostProcess" presStyleCnt="0">
        <dgm:presLayoutVars>
          <dgm:dir/>
          <dgm:resizeHandles val="exact"/>
        </dgm:presLayoutVars>
      </dgm:prSet>
      <dgm:spPr/>
    </dgm:pt>
    <dgm:pt modelId="{F9C2B74D-0C9E-4D85-8A97-2C77D9E63882}" type="pres">
      <dgm:prSet presAssocID="{45AEF523-AC24-4E2C-A6C5-5EFCDA3942CD}" presName="arrow" presStyleLbl="bgShp" presStyleIdx="0" presStyleCnt="1" custLinFactNeighborX="173"/>
      <dgm:spPr/>
    </dgm:pt>
    <dgm:pt modelId="{3899B994-51F4-4B41-A02F-357633692A42}" type="pres">
      <dgm:prSet presAssocID="{45AEF523-AC24-4E2C-A6C5-5EFCDA3942CD}" presName="linearProcess" presStyleCnt="0"/>
      <dgm:spPr/>
    </dgm:pt>
    <dgm:pt modelId="{85316F4D-DA28-494B-981A-19B4B95B3159}" type="pres">
      <dgm:prSet presAssocID="{EB506A40-A73F-4336-B998-CC5B036C9E2A}" presName="textNode" presStyleLbl="node1" presStyleIdx="0" presStyleCnt="3">
        <dgm:presLayoutVars>
          <dgm:bulletEnabled val="1"/>
        </dgm:presLayoutVars>
      </dgm:prSet>
      <dgm:spPr/>
      <dgm:t>
        <a:bodyPr/>
        <a:lstStyle/>
        <a:p>
          <a:endParaRPr lang="en-US"/>
        </a:p>
      </dgm:t>
    </dgm:pt>
    <dgm:pt modelId="{6BEA3381-A709-451B-9041-96D50C7FBBEC}" type="pres">
      <dgm:prSet presAssocID="{9553632D-56C1-4661-95AE-F2861EC1AF71}" presName="sibTrans" presStyleCnt="0"/>
      <dgm:spPr/>
    </dgm:pt>
    <dgm:pt modelId="{23DC4680-1370-4C49-9E11-8E1F2E96ACC0}" type="pres">
      <dgm:prSet presAssocID="{076B2387-995A-435D-997A-9112A35FDC9C}" presName="textNode" presStyleLbl="node1" presStyleIdx="1" presStyleCnt="3">
        <dgm:presLayoutVars>
          <dgm:bulletEnabled val="1"/>
        </dgm:presLayoutVars>
      </dgm:prSet>
      <dgm:spPr/>
      <dgm:t>
        <a:bodyPr/>
        <a:lstStyle/>
        <a:p>
          <a:endParaRPr lang="en-US"/>
        </a:p>
      </dgm:t>
    </dgm:pt>
    <dgm:pt modelId="{965ED5F1-6A52-4F44-BB79-7830EDF7E805}" type="pres">
      <dgm:prSet presAssocID="{DE80BCA8-7415-41D0-A5CE-06D1F6FDFE3F}" presName="sibTrans" presStyleCnt="0"/>
      <dgm:spPr/>
    </dgm:pt>
    <dgm:pt modelId="{A53A7D06-AB25-4952-920C-2185AFDE7EFA}" type="pres">
      <dgm:prSet presAssocID="{DAF7FCB3-53D8-4392-9AE4-7B8701C0527A}" presName="textNode" presStyleLbl="node1" presStyleIdx="2" presStyleCnt="3">
        <dgm:presLayoutVars>
          <dgm:bulletEnabled val="1"/>
        </dgm:presLayoutVars>
      </dgm:prSet>
      <dgm:spPr/>
      <dgm:t>
        <a:bodyPr/>
        <a:lstStyle/>
        <a:p>
          <a:endParaRPr lang="en-US"/>
        </a:p>
      </dgm:t>
    </dgm:pt>
  </dgm:ptLst>
  <dgm:cxnLst>
    <dgm:cxn modelId="{44209301-67C7-4CB5-94B7-920381170A13}" type="presOf" srcId="{45AEF523-AC24-4E2C-A6C5-5EFCDA3942CD}" destId="{9B8309AC-DCFC-4728-8975-9A53B1694157}" srcOrd="0" destOrd="0" presId="urn:microsoft.com/office/officeart/2005/8/layout/hProcess9"/>
    <dgm:cxn modelId="{A13C7EEE-340B-41CB-AA05-72145BEB7FDF}" srcId="{45AEF523-AC24-4E2C-A6C5-5EFCDA3942CD}" destId="{DAF7FCB3-53D8-4392-9AE4-7B8701C0527A}" srcOrd="2" destOrd="0" parTransId="{856B8048-20F9-4EC7-AEAB-F079CAB5ED4E}" sibTransId="{46A622E7-7006-448D-B878-B1BFDCC6E702}"/>
    <dgm:cxn modelId="{47E8519E-2C81-46F0-9B40-551CF376A813}" type="presOf" srcId="{DAF7FCB3-53D8-4392-9AE4-7B8701C0527A}" destId="{A53A7D06-AB25-4952-920C-2185AFDE7EFA}" srcOrd="0" destOrd="0" presId="urn:microsoft.com/office/officeart/2005/8/layout/hProcess9"/>
    <dgm:cxn modelId="{9F7A2490-6083-4B15-9A8E-AF27E8BC27E7}" type="presOf" srcId="{EB506A40-A73F-4336-B998-CC5B036C9E2A}" destId="{85316F4D-DA28-494B-981A-19B4B95B3159}" srcOrd="0" destOrd="0" presId="urn:microsoft.com/office/officeart/2005/8/layout/hProcess9"/>
    <dgm:cxn modelId="{4AB6F573-4A95-4EAA-8242-43C97C44B6C1}" srcId="{45AEF523-AC24-4E2C-A6C5-5EFCDA3942CD}" destId="{076B2387-995A-435D-997A-9112A35FDC9C}" srcOrd="1" destOrd="0" parTransId="{169486A9-10C1-4BE4-B3A6-DF14EFF965F0}" sibTransId="{DE80BCA8-7415-41D0-A5CE-06D1F6FDFE3F}"/>
    <dgm:cxn modelId="{2CFF0FEB-171D-4A74-80B5-55E34276A1C2}" srcId="{45AEF523-AC24-4E2C-A6C5-5EFCDA3942CD}" destId="{EB506A40-A73F-4336-B998-CC5B036C9E2A}" srcOrd="0" destOrd="0" parTransId="{455047CB-EE2E-4C77-8717-6819158E1D1A}" sibTransId="{9553632D-56C1-4661-95AE-F2861EC1AF71}"/>
    <dgm:cxn modelId="{1C5B2B10-D195-490F-996B-A2C8FD02104A}" type="presOf" srcId="{076B2387-995A-435D-997A-9112A35FDC9C}" destId="{23DC4680-1370-4C49-9E11-8E1F2E96ACC0}" srcOrd="0" destOrd="0" presId="urn:microsoft.com/office/officeart/2005/8/layout/hProcess9"/>
    <dgm:cxn modelId="{8A04C609-7165-4D59-AED3-0C7010BF69EB}" type="presParOf" srcId="{9B8309AC-DCFC-4728-8975-9A53B1694157}" destId="{F9C2B74D-0C9E-4D85-8A97-2C77D9E63882}" srcOrd="0" destOrd="0" presId="urn:microsoft.com/office/officeart/2005/8/layout/hProcess9"/>
    <dgm:cxn modelId="{9A904BE3-C791-4332-AE6A-5E9653624741}" type="presParOf" srcId="{9B8309AC-DCFC-4728-8975-9A53B1694157}" destId="{3899B994-51F4-4B41-A02F-357633692A42}" srcOrd="1" destOrd="0" presId="urn:microsoft.com/office/officeart/2005/8/layout/hProcess9"/>
    <dgm:cxn modelId="{4E7E5903-43F7-42FE-99A9-7EDF0A44F374}" type="presParOf" srcId="{3899B994-51F4-4B41-A02F-357633692A42}" destId="{85316F4D-DA28-494B-981A-19B4B95B3159}" srcOrd="0" destOrd="0" presId="urn:microsoft.com/office/officeart/2005/8/layout/hProcess9"/>
    <dgm:cxn modelId="{3700C4CE-506C-4854-A447-B1DDC3B25ED6}" type="presParOf" srcId="{3899B994-51F4-4B41-A02F-357633692A42}" destId="{6BEA3381-A709-451B-9041-96D50C7FBBEC}" srcOrd="1" destOrd="0" presId="urn:microsoft.com/office/officeart/2005/8/layout/hProcess9"/>
    <dgm:cxn modelId="{3A78FD46-7BBC-42A8-969D-FCB1991BC4A3}" type="presParOf" srcId="{3899B994-51F4-4B41-A02F-357633692A42}" destId="{23DC4680-1370-4C49-9E11-8E1F2E96ACC0}" srcOrd="2" destOrd="0" presId="urn:microsoft.com/office/officeart/2005/8/layout/hProcess9"/>
    <dgm:cxn modelId="{9A742F14-6B49-438D-8840-BCC53FD940DA}" type="presParOf" srcId="{3899B994-51F4-4B41-A02F-357633692A42}" destId="{965ED5F1-6A52-4F44-BB79-7830EDF7E805}" srcOrd="3" destOrd="0" presId="urn:microsoft.com/office/officeart/2005/8/layout/hProcess9"/>
    <dgm:cxn modelId="{4BC068A1-8CC8-4896-9BAB-795CE75CB3F8}" type="presParOf" srcId="{3899B994-51F4-4B41-A02F-357633692A42}" destId="{A53A7D06-AB25-4952-920C-2185AFDE7EFA}"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8369CE-B7A1-487C-BAC2-D2B669FCB9B7}">
      <dsp:nvSpPr>
        <dsp:cNvPr id="0" name=""/>
        <dsp:cNvSpPr/>
      </dsp:nvSpPr>
      <dsp:spPr>
        <a:xfrm>
          <a:off x="-5169076" y="-791783"/>
          <a:ext cx="6155566" cy="6155566"/>
        </a:xfrm>
        <a:prstGeom prst="blockArc">
          <a:avLst>
            <a:gd name="adj1" fmla="val 18900000"/>
            <a:gd name="adj2" fmla="val 2700000"/>
            <a:gd name="adj3" fmla="val 351"/>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E28EEE8-4018-4E0F-8DB5-1DD4229C57AD}">
      <dsp:nvSpPr>
        <dsp:cNvPr id="0" name=""/>
        <dsp:cNvSpPr/>
      </dsp:nvSpPr>
      <dsp:spPr>
        <a:xfrm>
          <a:off x="431480" y="285658"/>
          <a:ext cx="7201509" cy="57168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3773" tIns="68580" rIns="68580" bIns="68580" numCol="1" spcCol="1270" anchor="ctr" anchorCtr="0">
          <a:noAutofit/>
        </a:bodyPr>
        <a:lstStyle/>
        <a:p>
          <a:pPr lvl="0" algn="l" defTabSz="1200150">
            <a:lnSpc>
              <a:spcPct val="90000"/>
            </a:lnSpc>
            <a:spcBef>
              <a:spcPct val="0"/>
            </a:spcBef>
            <a:spcAft>
              <a:spcPct val="35000"/>
            </a:spcAft>
          </a:pPr>
          <a:r>
            <a:rPr lang="en-US" sz="2700" kern="1200" dirty="0" smtClean="0">
              <a:latin typeface="Tahoma" panose="020B0604030504040204" pitchFamily="34" charset="0"/>
              <a:ea typeface="Tahoma" panose="020B0604030504040204" pitchFamily="34" charset="0"/>
              <a:cs typeface="Tahoma" panose="020B0604030504040204" pitchFamily="34" charset="0"/>
            </a:rPr>
            <a:t>Background and Motivation</a:t>
          </a:r>
          <a:endParaRPr lang="en-US" sz="2700" kern="1200" dirty="0">
            <a:latin typeface="Tahoma" panose="020B0604030504040204" pitchFamily="34" charset="0"/>
            <a:ea typeface="Tahoma" panose="020B0604030504040204" pitchFamily="34" charset="0"/>
            <a:cs typeface="Tahoma" panose="020B0604030504040204" pitchFamily="34" charset="0"/>
          </a:endParaRPr>
        </a:p>
      </dsp:txBody>
      <dsp:txXfrm>
        <a:off x="431480" y="285658"/>
        <a:ext cx="7201509" cy="571682"/>
      </dsp:txXfrm>
    </dsp:sp>
    <dsp:sp modelId="{BBB4A3BE-D9F3-4ECD-9515-992013886D29}">
      <dsp:nvSpPr>
        <dsp:cNvPr id="0" name=""/>
        <dsp:cNvSpPr/>
      </dsp:nvSpPr>
      <dsp:spPr>
        <a:xfrm>
          <a:off x="74178" y="214198"/>
          <a:ext cx="714603" cy="714603"/>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8FF7B53-3533-4FF8-9AC1-0F4701A4FF74}">
      <dsp:nvSpPr>
        <dsp:cNvPr id="0" name=""/>
        <dsp:cNvSpPr/>
      </dsp:nvSpPr>
      <dsp:spPr>
        <a:xfrm>
          <a:off x="841131" y="1142908"/>
          <a:ext cx="6791858" cy="57168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3773" tIns="68580" rIns="68580" bIns="68580" numCol="1" spcCol="1270" anchor="ctr" anchorCtr="0">
          <a:noAutofit/>
        </a:bodyPr>
        <a:lstStyle/>
        <a:p>
          <a:pPr lvl="0" algn="l" defTabSz="1200150">
            <a:lnSpc>
              <a:spcPct val="90000"/>
            </a:lnSpc>
            <a:spcBef>
              <a:spcPct val="0"/>
            </a:spcBef>
            <a:spcAft>
              <a:spcPct val="35000"/>
            </a:spcAft>
          </a:pPr>
          <a:r>
            <a:rPr lang="en-US" sz="2700" kern="1200" dirty="0" smtClean="0">
              <a:latin typeface="Tahoma" panose="020B0604030504040204" pitchFamily="34" charset="0"/>
              <a:ea typeface="Tahoma" panose="020B0604030504040204" pitchFamily="34" charset="0"/>
              <a:cs typeface="Tahoma" panose="020B0604030504040204" pitchFamily="34" charset="0"/>
            </a:rPr>
            <a:t>S</a:t>
          </a:r>
          <a:r>
            <a:rPr lang="en-US" altLang="zh-CN" sz="2700" kern="1200" dirty="0" smtClean="0">
              <a:latin typeface="Tahoma" panose="020B0604030504040204" pitchFamily="34" charset="0"/>
              <a:ea typeface="Tahoma" panose="020B0604030504040204" pitchFamily="34" charset="0"/>
              <a:cs typeface="Tahoma" panose="020B0604030504040204" pitchFamily="34" charset="0"/>
            </a:rPr>
            <a:t>ystem Model</a:t>
          </a:r>
          <a:endParaRPr lang="en-US" sz="2700" kern="1200" dirty="0">
            <a:latin typeface="Tahoma" panose="020B0604030504040204" pitchFamily="34" charset="0"/>
            <a:ea typeface="Tahoma" panose="020B0604030504040204" pitchFamily="34" charset="0"/>
            <a:cs typeface="Tahoma" panose="020B0604030504040204" pitchFamily="34" charset="0"/>
          </a:endParaRPr>
        </a:p>
      </dsp:txBody>
      <dsp:txXfrm>
        <a:off x="841131" y="1142908"/>
        <a:ext cx="6791858" cy="571682"/>
      </dsp:txXfrm>
    </dsp:sp>
    <dsp:sp modelId="{FE02FB90-73A0-4B6C-9958-28A6D7E45E45}">
      <dsp:nvSpPr>
        <dsp:cNvPr id="0" name=""/>
        <dsp:cNvSpPr/>
      </dsp:nvSpPr>
      <dsp:spPr>
        <a:xfrm>
          <a:off x="483829" y="1071447"/>
          <a:ext cx="714603" cy="714603"/>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8DC1B77-43EE-4DF0-B4A9-BCA3BCB99143}">
      <dsp:nvSpPr>
        <dsp:cNvPr id="0" name=""/>
        <dsp:cNvSpPr/>
      </dsp:nvSpPr>
      <dsp:spPr>
        <a:xfrm>
          <a:off x="966861" y="2000158"/>
          <a:ext cx="6666128" cy="57168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3773" tIns="68580" rIns="68580" bIns="68580" numCol="1" spcCol="1270" anchor="ctr" anchorCtr="0">
          <a:noAutofit/>
        </a:bodyPr>
        <a:lstStyle/>
        <a:p>
          <a:pPr lvl="0" algn="l" defTabSz="1200150">
            <a:lnSpc>
              <a:spcPct val="90000"/>
            </a:lnSpc>
            <a:spcBef>
              <a:spcPct val="0"/>
            </a:spcBef>
            <a:spcAft>
              <a:spcPct val="35000"/>
            </a:spcAft>
          </a:pPr>
          <a:r>
            <a:rPr lang="en-US" sz="2700" kern="1200" dirty="0" smtClean="0">
              <a:latin typeface="Tahoma" panose="020B0604030504040204" pitchFamily="34" charset="0"/>
              <a:ea typeface="Tahoma" panose="020B0604030504040204" pitchFamily="34" charset="0"/>
              <a:cs typeface="Tahoma" panose="020B0604030504040204" pitchFamily="34" charset="0"/>
            </a:rPr>
            <a:t>Collision-Avoidance Beacon Rate Control</a:t>
          </a:r>
          <a:endParaRPr lang="en-US" sz="2700" kern="1200" dirty="0">
            <a:latin typeface="Tahoma" panose="020B0604030504040204" pitchFamily="34" charset="0"/>
            <a:ea typeface="Tahoma" panose="020B0604030504040204" pitchFamily="34" charset="0"/>
            <a:cs typeface="Tahoma" panose="020B0604030504040204" pitchFamily="34" charset="0"/>
          </a:endParaRPr>
        </a:p>
      </dsp:txBody>
      <dsp:txXfrm>
        <a:off x="966861" y="2000158"/>
        <a:ext cx="6666128" cy="571682"/>
      </dsp:txXfrm>
    </dsp:sp>
    <dsp:sp modelId="{6A2EBFDD-A34A-4BEF-8D06-A738A5F340E0}">
      <dsp:nvSpPr>
        <dsp:cNvPr id="0" name=""/>
        <dsp:cNvSpPr/>
      </dsp:nvSpPr>
      <dsp:spPr>
        <a:xfrm>
          <a:off x="609559" y="1928697"/>
          <a:ext cx="714603" cy="714603"/>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B9747CD-6D6B-4661-96D6-DAB578AA07E5}">
      <dsp:nvSpPr>
        <dsp:cNvPr id="0" name=""/>
        <dsp:cNvSpPr/>
      </dsp:nvSpPr>
      <dsp:spPr>
        <a:xfrm>
          <a:off x="841131" y="2857407"/>
          <a:ext cx="6791858" cy="57168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3773" tIns="68580" rIns="68580" bIns="68580" numCol="1" spcCol="1270" anchor="ctr" anchorCtr="0">
          <a:noAutofit/>
        </a:bodyPr>
        <a:lstStyle/>
        <a:p>
          <a:pPr lvl="0" algn="l" defTabSz="1200150">
            <a:lnSpc>
              <a:spcPct val="90000"/>
            </a:lnSpc>
            <a:spcBef>
              <a:spcPct val="0"/>
            </a:spcBef>
            <a:spcAft>
              <a:spcPct val="35000"/>
            </a:spcAft>
          </a:pPr>
          <a:r>
            <a:rPr lang="en-US" sz="2700" kern="1200" dirty="0" smtClean="0">
              <a:latin typeface="Tahoma" panose="020B0604030504040204" pitchFamily="34" charset="0"/>
              <a:ea typeface="Tahoma" panose="020B0604030504040204" pitchFamily="34" charset="0"/>
              <a:cs typeface="Tahoma" panose="020B0604030504040204" pitchFamily="34" charset="0"/>
            </a:rPr>
            <a:t>ABC </a:t>
          </a:r>
          <a:r>
            <a:rPr lang="en-US" sz="2700" kern="1200" dirty="0" err="1" smtClean="0">
              <a:latin typeface="Tahoma" panose="020B0604030504040204" pitchFamily="34" charset="0"/>
              <a:ea typeface="Tahoma" panose="020B0604030504040204" pitchFamily="34" charset="0"/>
              <a:cs typeface="Tahoma" panose="020B0604030504040204" pitchFamily="34" charset="0"/>
            </a:rPr>
            <a:t>Protocole</a:t>
          </a:r>
          <a:r>
            <a:rPr lang="en-US" sz="2700" kern="1200" dirty="0" smtClean="0">
              <a:latin typeface="Tahoma" panose="020B0604030504040204" pitchFamily="34" charset="0"/>
              <a:ea typeface="Tahoma" panose="020B0604030504040204" pitchFamily="34" charset="0"/>
              <a:cs typeface="Tahoma" panose="020B0604030504040204" pitchFamily="34" charset="0"/>
            </a:rPr>
            <a:t> Design</a:t>
          </a:r>
          <a:endParaRPr lang="en-US" sz="2700" kern="1200" dirty="0">
            <a:latin typeface="Tahoma" panose="020B0604030504040204" pitchFamily="34" charset="0"/>
            <a:ea typeface="Tahoma" panose="020B0604030504040204" pitchFamily="34" charset="0"/>
            <a:cs typeface="Tahoma" panose="020B0604030504040204" pitchFamily="34" charset="0"/>
          </a:endParaRPr>
        </a:p>
      </dsp:txBody>
      <dsp:txXfrm>
        <a:off x="841131" y="2857407"/>
        <a:ext cx="6791858" cy="571682"/>
      </dsp:txXfrm>
    </dsp:sp>
    <dsp:sp modelId="{81BB0E1C-FEC4-444E-85E8-56B7FA960230}">
      <dsp:nvSpPr>
        <dsp:cNvPr id="0" name=""/>
        <dsp:cNvSpPr/>
      </dsp:nvSpPr>
      <dsp:spPr>
        <a:xfrm>
          <a:off x="483829" y="2785947"/>
          <a:ext cx="714603" cy="714603"/>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A234FE2-CB2F-4097-B8B9-746EAF09F25D}">
      <dsp:nvSpPr>
        <dsp:cNvPr id="0" name=""/>
        <dsp:cNvSpPr/>
      </dsp:nvSpPr>
      <dsp:spPr>
        <a:xfrm>
          <a:off x="431480" y="3714657"/>
          <a:ext cx="7201509" cy="57168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3773" tIns="68580" rIns="68580" bIns="68580" numCol="1" spcCol="1270" anchor="ctr" anchorCtr="0">
          <a:noAutofit/>
        </a:bodyPr>
        <a:lstStyle/>
        <a:p>
          <a:pPr lvl="0" algn="l" defTabSz="1200150">
            <a:lnSpc>
              <a:spcPct val="90000"/>
            </a:lnSpc>
            <a:spcBef>
              <a:spcPct val="0"/>
            </a:spcBef>
            <a:spcAft>
              <a:spcPct val="35000"/>
            </a:spcAft>
          </a:pPr>
          <a:r>
            <a:rPr lang="en-US" sz="2700" kern="1200" dirty="0" smtClean="0">
              <a:latin typeface="Tahoma" panose="020B0604030504040204" pitchFamily="34" charset="0"/>
              <a:ea typeface="Tahoma" panose="020B0604030504040204" pitchFamily="34" charset="0"/>
              <a:cs typeface="Tahoma" panose="020B0604030504040204" pitchFamily="34" charset="0"/>
            </a:rPr>
            <a:t>Simulation Setup &amp; Evaluation</a:t>
          </a:r>
          <a:endParaRPr lang="en-US" sz="2700" kern="1200" dirty="0">
            <a:latin typeface="Tahoma" panose="020B0604030504040204" pitchFamily="34" charset="0"/>
            <a:ea typeface="Tahoma" panose="020B0604030504040204" pitchFamily="34" charset="0"/>
            <a:cs typeface="Tahoma" panose="020B0604030504040204" pitchFamily="34" charset="0"/>
          </a:endParaRPr>
        </a:p>
      </dsp:txBody>
      <dsp:txXfrm>
        <a:off x="431480" y="3714657"/>
        <a:ext cx="7201509" cy="571682"/>
      </dsp:txXfrm>
    </dsp:sp>
    <dsp:sp modelId="{F25224B9-CF38-459E-AA52-F0C3CF7F0055}">
      <dsp:nvSpPr>
        <dsp:cNvPr id="0" name=""/>
        <dsp:cNvSpPr/>
      </dsp:nvSpPr>
      <dsp:spPr>
        <a:xfrm>
          <a:off x="74178" y="3643197"/>
          <a:ext cx="714603" cy="714603"/>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Date Placeholder 2"/>
          <p:cNvSpPr>
            <a:spLocks noGrp="1"/>
          </p:cNvSpPr>
          <p:nvPr>
            <p:ph type="dt" sz="quarter" idx="1"/>
          </p:nvPr>
        </p:nvSpPr>
        <p:spPr>
          <a:xfrm>
            <a:off x="3884614" y="0"/>
            <a:ext cx="2971800" cy="457200"/>
          </a:xfrm>
          <a:prstGeom prst="rect">
            <a:avLst/>
          </a:prstGeom>
        </p:spPr>
        <p:txBody>
          <a:bodyPr vert="horz" lIns="91440" tIns="45720" rIns="91440" bIns="45720" rtlCol="0"/>
          <a:lstStyle>
            <a:lvl1pPr algn="r">
              <a:defRPr sz="1200"/>
            </a:lvl1pPr>
          </a:lstStyle>
          <a:p>
            <a:fld id="{297D57F3-B0B0-4881-BB48-52522C8E2793}" type="datetimeFigureOut">
              <a:rPr lang="zh-CN" altLang="en-US" smtClean="0"/>
              <a:t>2018/6/11</a:t>
            </a:fld>
            <a:endParaRPr lang="zh-CN" altLang="en-US"/>
          </a:p>
        </p:txBody>
      </p:sp>
      <p:sp>
        <p:nvSpPr>
          <p:cNvPr id="4" name="Footer Placeholder 3"/>
          <p:cNvSpPr>
            <a:spLocks noGrp="1"/>
          </p:cNvSpPr>
          <p:nvPr>
            <p:ph type="ftr" sz="quarter" idx="2"/>
          </p:nvPr>
        </p:nvSpPr>
        <p:spPr>
          <a:xfrm>
            <a:off x="0" y="8685214"/>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Slide Number Placeholder 4"/>
          <p:cNvSpPr>
            <a:spLocks noGrp="1"/>
          </p:cNvSpPr>
          <p:nvPr>
            <p:ph type="sldNum" sz="quarter" idx="3"/>
          </p:nvPr>
        </p:nvSpPr>
        <p:spPr>
          <a:xfrm>
            <a:off x="3884614" y="8685214"/>
            <a:ext cx="2971800" cy="457200"/>
          </a:xfrm>
          <a:prstGeom prst="rect">
            <a:avLst/>
          </a:prstGeom>
        </p:spPr>
        <p:txBody>
          <a:bodyPr vert="horz" lIns="91440" tIns="45720" rIns="91440" bIns="45720" rtlCol="0" anchor="b"/>
          <a:lstStyle>
            <a:lvl1pPr algn="r">
              <a:defRPr sz="1200"/>
            </a:lvl1pPr>
          </a:lstStyle>
          <a:p>
            <a:fld id="{946C97B3-2B25-424D-A25E-2095D79BA2B8}" type="slidenum">
              <a:rPr lang="zh-CN" altLang="en-US" smtClean="0"/>
              <a:t>‹#›</a:t>
            </a:fld>
            <a:endParaRPr lang="zh-CN" altLang="en-US"/>
          </a:p>
        </p:txBody>
      </p:sp>
    </p:spTree>
    <p:extLst>
      <p:ext uri="{BB962C8B-B14F-4D97-AF65-F5344CB8AC3E}">
        <p14:creationId xmlns:p14="http://schemas.microsoft.com/office/powerpoint/2010/main" val="290642030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663074-0407-4519-80DE-B0C8F60F17DD}" type="datetimeFigureOut">
              <a:rPr lang="en-US" smtClean="0"/>
              <a:t>6/11/2018</a:t>
            </a:fld>
            <a:endParaRPr 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74CAA4-5D3E-466D-97B1-75C066CDC564}" type="slidenum">
              <a:rPr lang="en-US" smtClean="0"/>
              <a:t>‹#›</a:t>
            </a:fld>
            <a:endParaRPr lang="en-US"/>
          </a:p>
        </p:txBody>
      </p:sp>
    </p:spTree>
    <p:extLst>
      <p:ext uri="{BB962C8B-B14F-4D97-AF65-F5344CB8AC3E}">
        <p14:creationId xmlns:p14="http://schemas.microsoft.com/office/powerpoint/2010/main" val="375225446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fld id="{D174CAA4-5D3E-466D-97B1-75C066CDC564}" type="slidenum">
              <a:rPr lang="en-US" smtClean="0"/>
              <a:t>1</a:t>
            </a:fld>
            <a:endParaRPr lang="en-US"/>
          </a:p>
        </p:txBody>
      </p:sp>
    </p:spTree>
    <p:extLst>
      <p:ext uri="{BB962C8B-B14F-4D97-AF65-F5344CB8AC3E}">
        <p14:creationId xmlns:p14="http://schemas.microsoft.com/office/powerpoint/2010/main" val="40685647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fld id="{D174CAA4-5D3E-466D-97B1-75C066CDC564}" type="slidenum">
              <a:rPr lang="en-US" smtClean="0"/>
              <a:t>2</a:t>
            </a:fld>
            <a:endParaRPr lang="en-US"/>
          </a:p>
        </p:txBody>
      </p:sp>
    </p:spTree>
    <p:extLst>
      <p:ext uri="{BB962C8B-B14F-4D97-AF65-F5344CB8AC3E}">
        <p14:creationId xmlns:p14="http://schemas.microsoft.com/office/powerpoint/2010/main" val="10057928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fld id="{D174CAA4-5D3E-466D-97B1-75C066CDC564}" type="slidenum">
              <a:rPr lang="en-US" smtClean="0"/>
              <a:t>3</a:t>
            </a:fld>
            <a:endParaRPr lang="en-US"/>
          </a:p>
        </p:txBody>
      </p:sp>
    </p:spTree>
    <p:extLst>
      <p:ext uri="{BB962C8B-B14F-4D97-AF65-F5344CB8AC3E}">
        <p14:creationId xmlns:p14="http://schemas.microsoft.com/office/powerpoint/2010/main" val="29750678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fld id="{D174CAA4-5D3E-466D-97B1-75C066CDC564}" type="slidenum">
              <a:rPr lang="en-US" smtClean="0"/>
              <a:t>4</a:t>
            </a:fld>
            <a:endParaRPr lang="en-US"/>
          </a:p>
        </p:txBody>
      </p:sp>
    </p:spTree>
    <p:extLst>
      <p:ext uri="{BB962C8B-B14F-4D97-AF65-F5344CB8AC3E}">
        <p14:creationId xmlns:p14="http://schemas.microsoft.com/office/powerpoint/2010/main" val="38082868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fld id="{D174CAA4-5D3E-466D-97B1-75C066CDC564}" type="slidenum">
              <a:rPr lang="en-US" smtClean="0"/>
              <a:t>5</a:t>
            </a:fld>
            <a:endParaRPr lang="en-US"/>
          </a:p>
        </p:txBody>
      </p:sp>
    </p:spTree>
    <p:extLst>
      <p:ext uri="{BB962C8B-B14F-4D97-AF65-F5344CB8AC3E}">
        <p14:creationId xmlns:p14="http://schemas.microsoft.com/office/powerpoint/2010/main" val="2983736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fld id="{D174CAA4-5D3E-466D-97B1-75C066CDC564}" type="slidenum">
              <a:rPr lang="en-US" smtClean="0"/>
              <a:t>6</a:t>
            </a:fld>
            <a:endParaRPr lang="en-US"/>
          </a:p>
        </p:txBody>
      </p:sp>
    </p:spTree>
    <p:extLst>
      <p:ext uri="{BB962C8B-B14F-4D97-AF65-F5344CB8AC3E}">
        <p14:creationId xmlns:p14="http://schemas.microsoft.com/office/powerpoint/2010/main" val="38216118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E56A317-3BBC-4E13-8688-23AB3C40D892}" type="datetime1">
              <a:rPr lang="en-US" smtClean="0"/>
              <a:t>6/11/2018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10D574-4D1D-4C1C-BE84-25BB0CC43F0D}" type="datetime1">
              <a:rPr lang="en-US" smtClean="0"/>
              <a:t>6/11/2018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353195-B969-4A46-A01F-07E87FD41C00}" type="datetime1">
              <a:rPr lang="en-US" smtClean="0"/>
              <a:t>6/11/2018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68A439-6317-4779-916E-FB38C4432F2F}" type="datetime1">
              <a:rPr lang="en-US" smtClean="0"/>
              <a:t>6/11/2018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Date Placeholder 2"/>
          <p:cNvSpPr>
            <a:spLocks noGrp="1"/>
          </p:cNvSpPr>
          <p:nvPr>
            <p:ph type="dt" sz="half" idx="10"/>
          </p:nvPr>
        </p:nvSpPr>
        <p:spPr/>
        <p:txBody>
          <a:bodyPr/>
          <a:lstStyle/>
          <a:p>
            <a:fld id="{B8581341-3370-48D9-BAEE-DA0ADB14FE24}" type="datetime1">
              <a:rPr lang="en-US" smtClean="0"/>
              <a:t>6/11/2018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119363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ltLang="zh-CN" smtClean="0"/>
              <a:t>Click to edit Master title style</a:t>
            </a:r>
            <a:endParaRPr lang="zh-CN" alt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CN" smtClean="0"/>
              <a:t>Click to edit Master subtitle style</a:t>
            </a:r>
            <a:endParaRPr lang="zh-CN" altLang="en-US"/>
          </a:p>
        </p:txBody>
      </p:sp>
      <p:sp>
        <p:nvSpPr>
          <p:cNvPr id="4" name="Date Placeholder 3"/>
          <p:cNvSpPr>
            <a:spLocks noGrp="1"/>
          </p:cNvSpPr>
          <p:nvPr>
            <p:ph type="dt" sz="half" idx="10"/>
          </p:nvPr>
        </p:nvSpPr>
        <p:spPr/>
        <p:txBody>
          <a:bodyPr/>
          <a:lstStyle/>
          <a:p>
            <a:fld id="{E0FFC93F-69DF-4AB7-873B-BA779FB33B76}" type="datetime1">
              <a:rPr lang="en-US" altLang="zh-CN" smtClean="0"/>
              <a:t>6/11/2018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E93FB76-8936-4B51-8645-10DC5F75FBFE}" type="slidenum">
              <a:rPr lang="zh-CN" altLang="en-US" smtClean="0"/>
              <a:t>‹#›</a:t>
            </a:fld>
            <a:endParaRPr lang="zh-CN" altLang="en-US"/>
          </a:p>
        </p:txBody>
      </p:sp>
    </p:spTree>
    <p:extLst>
      <p:ext uri="{BB962C8B-B14F-4D97-AF65-F5344CB8AC3E}">
        <p14:creationId xmlns:p14="http://schemas.microsoft.com/office/powerpoint/2010/main" val="11661538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Content Placeholder 2"/>
          <p:cNvSpPr>
            <a:spLocks noGrp="1"/>
          </p:cNvSpPr>
          <p:nvPr>
            <p:ph idx="1"/>
          </p:nvPr>
        </p:nvSpPr>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Date Placeholder 3"/>
          <p:cNvSpPr>
            <a:spLocks noGrp="1"/>
          </p:cNvSpPr>
          <p:nvPr>
            <p:ph type="dt" sz="half" idx="10"/>
          </p:nvPr>
        </p:nvSpPr>
        <p:spPr/>
        <p:txBody>
          <a:bodyPr/>
          <a:lstStyle/>
          <a:p>
            <a:fld id="{98A04EEA-CB25-444A-AF15-0BEFC2EAB34E}" type="datetime1">
              <a:rPr lang="en-US" altLang="zh-CN" smtClean="0"/>
              <a:t>6/11/2018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E93FB76-8936-4B51-8645-10DC5F75FBFE}" type="slidenum">
              <a:rPr lang="zh-CN" altLang="en-US" smtClean="0"/>
              <a:t>‹#›</a:t>
            </a:fld>
            <a:endParaRPr lang="zh-CN" altLang="en-US"/>
          </a:p>
        </p:txBody>
      </p:sp>
    </p:spTree>
    <p:extLst>
      <p:ext uri="{BB962C8B-B14F-4D97-AF65-F5344CB8AC3E}">
        <p14:creationId xmlns:p14="http://schemas.microsoft.com/office/powerpoint/2010/main" val="20728360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ltLang="zh-CN" smtClean="0"/>
              <a:t>Click to edit Master title style</a:t>
            </a:r>
            <a:endParaRPr lang="zh-CN" alt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CN" smtClean="0"/>
              <a:t>Click to edit Master text styles</a:t>
            </a:r>
          </a:p>
        </p:txBody>
      </p:sp>
      <p:sp>
        <p:nvSpPr>
          <p:cNvPr id="4" name="Date Placeholder 3"/>
          <p:cNvSpPr>
            <a:spLocks noGrp="1"/>
          </p:cNvSpPr>
          <p:nvPr>
            <p:ph type="dt" sz="half" idx="10"/>
          </p:nvPr>
        </p:nvSpPr>
        <p:spPr/>
        <p:txBody>
          <a:bodyPr/>
          <a:lstStyle/>
          <a:p>
            <a:fld id="{9A8E10C4-996C-42D7-B33D-CD4D6EB6CB2B}" type="datetime1">
              <a:rPr lang="en-US" altLang="zh-CN" smtClean="0"/>
              <a:t>6/11/2018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E93FB76-8936-4B51-8645-10DC5F75FBFE}" type="slidenum">
              <a:rPr lang="zh-CN" altLang="en-US" smtClean="0"/>
              <a:t>‹#›</a:t>
            </a:fld>
            <a:endParaRPr lang="zh-CN" altLang="en-US"/>
          </a:p>
        </p:txBody>
      </p:sp>
    </p:spTree>
    <p:extLst>
      <p:ext uri="{BB962C8B-B14F-4D97-AF65-F5344CB8AC3E}">
        <p14:creationId xmlns:p14="http://schemas.microsoft.com/office/powerpoint/2010/main" val="26977158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Date Placeholder 4"/>
          <p:cNvSpPr>
            <a:spLocks noGrp="1"/>
          </p:cNvSpPr>
          <p:nvPr>
            <p:ph type="dt" sz="half" idx="10"/>
          </p:nvPr>
        </p:nvSpPr>
        <p:spPr/>
        <p:txBody>
          <a:bodyPr/>
          <a:lstStyle/>
          <a:p>
            <a:fld id="{FE2379A5-9299-4DCE-B1B4-55B07AE4DC7A}" type="datetime1">
              <a:rPr lang="en-US" altLang="zh-CN" smtClean="0"/>
              <a:t>6/11/2018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E93FB76-8936-4B51-8645-10DC5F75FBFE}" type="slidenum">
              <a:rPr lang="zh-CN" altLang="en-US" smtClean="0"/>
              <a:t>‹#›</a:t>
            </a:fld>
            <a:endParaRPr lang="zh-CN" altLang="en-US"/>
          </a:p>
        </p:txBody>
      </p:sp>
    </p:spTree>
    <p:extLst>
      <p:ext uri="{BB962C8B-B14F-4D97-AF65-F5344CB8AC3E}">
        <p14:creationId xmlns:p14="http://schemas.microsoft.com/office/powerpoint/2010/main" val="16190911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zh-CN" smtClean="0"/>
              <a:t>Click to edit Master title style</a:t>
            </a:r>
            <a:endParaRPr lang="zh-CN" alt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7" name="Date Placeholder 6"/>
          <p:cNvSpPr>
            <a:spLocks noGrp="1"/>
          </p:cNvSpPr>
          <p:nvPr>
            <p:ph type="dt" sz="half" idx="10"/>
          </p:nvPr>
        </p:nvSpPr>
        <p:spPr/>
        <p:txBody>
          <a:bodyPr/>
          <a:lstStyle/>
          <a:p>
            <a:fld id="{47768F43-664E-4FC4-AE6B-F800EC4270E2}" type="datetime1">
              <a:rPr lang="en-US" altLang="zh-CN" smtClean="0"/>
              <a:t>6/11/2018</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DE93FB76-8936-4B51-8645-10DC5F75FBFE}" type="slidenum">
              <a:rPr lang="zh-CN" altLang="en-US" smtClean="0"/>
              <a:t>‹#›</a:t>
            </a:fld>
            <a:endParaRPr lang="zh-CN" altLang="en-US"/>
          </a:p>
        </p:txBody>
      </p:sp>
    </p:spTree>
    <p:extLst>
      <p:ext uri="{BB962C8B-B14F-4D97-AF65-F5344CB8AC3E}">
        <p14:creationId xmlns:p14="http://schemas.microsoft.com/office/powerpoint/2010/main" val="39085916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Date Placeholder 2"/>
          <p:cNvSpPr>
            <a:spLocks noGrp="1"/>
          </p:cNvSpPr>
          <p:nvPr>
            <p:ph type="dt" sz="half" idx="10"/>
          </p:nvPr>
        </p:nvSpPr>
        <p:spPr/>
        <p:txBody>
          <a:bodyPr/>
          <a:lstStyle/>
          <a:p>
            <a:fld id="{204CCD49-D06E-483E-9D9C-FFEF32F5FD48}" type="datetime1">
              <a:rPr lang="en-US" altLang="zh-CN" smtClean="0"/>
              <a:t>6/11/2018</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DE93FB76-8936-4B51-8645-10DC5F75FBFE}" type="slidenum">
              <a:rPr lang="zh-CN" altLang="en-US" smtClean="0"/>
              <a:t>‹#›</a:t>
            </a:fld>
            <a:endParaRPr lang="zh-CN" altLang="en-US"/>
          </a:p>
        </p:txBody>
      </p:sp>
    </p:spTree>
    <p:extLst>
      <p:ext uri="{BB962C8B-B14F-4D97-AF65-F5344CB8AC3E}">
        <p14:creationId xmlns:p14="http://schemas.microsoft.com/office/powerpoint/2010/main" val="1492171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6340D6-ADF7-406D-A640-3E446F132693}" type="datetime1">
              <a:rPr lang="en-US" smtClean="0"/>
              <a:t>6/11/2018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993ACB-88E9-425A-967B-C639F62288A0}" type="datetime1">
              <a:rPr lang="en-US" altLang="zh-CN" smtClean="0"/>
              <a:t>6/11/2018</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DE93FB76-8936-4B51-8645-10DC5F75FBFE}" type="slidenum">
              <a:rPr lang="zh-CN" altLang="en-US" smtClean="0"/>
              <a:t>‹#›</a:t>
            </a:fld>
            <a:endParaRPr lang="zh-CN" altLang="en-US"/>
          </a:p>
        </p:txBody>
      </p:sp>
    </p:spTree>
    <p:extLst>
      <p:ext uri="{BB962C8B-B14F-4D97-AF65-F5344CB8AC3E}">
        <p14:creationId xmlns:p14="http://schemas.microsoft.com/office/powerpoint/2010/main" val="8423001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ltLang="zh-CN" smtClean="0"/>
              <a:t>Click to edit Master title style</a:t>
            </a:r>
            <a:endParaRPr lang="zh-CN" alt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Date Placeholder 4"/>
          <p:cNvSpPr>
            <a:spLocks noGrp="1"/>
          </p:cNvSpPr>
          <p:nvPr>
            <p:ph type="dt" sz="half" idx="10"/>
          </p:nvPr>
        </p:nvSpPr>
        <p:spPr/>
        <p:txBody>
          <a:bodyPr/>
          <a:lstStyle/>
          <a:p>
            <a:fld id="{20294F40-E185-405B-B6F7-BF09CD16DE3B}" type="datetime1">
              <a:rPr lang="en-US" altLang="zh-CN" smtClean="0"/>
              <a:t>6/11/2018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E93FB76-8936-4B51-8645-10DC5F75FBFE}" type="slidenum">
              <a:rPr lang="zh-CN" altLang="en-US" smtClean="0"/>
              <a:t>‹#›</a:t>
            </a:fld>
            <a:endParaRPr lang="zh-CN" altLang="en-US"/>
          </a:p>
        </p:txBody>
      </p:sp>
    </p:spTree>
    <p:extLst>
      <p:ext uri="{BB962C8B-B14F-4D97-AF65-F5344CB8AC3E}">
        <p14:creationId xmlns:p14="http://schemas.microsoft.com/office/powerpoint/2010/main" val="42862515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ltLang="zh-CN" smtClean="0"/>
              <a:t>Click to edit Master title style</a:t>
            </a:r>
            <a:endParaRPr lang="zh-CN" alt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Date Placeholder 4"/>
          <p:cNvSpPr>
            <a:spLocks noGrp="1"/>
          </p:cNvSpPr>
          <p:nvPr>
            <p:ph type="dt" sz="half" idx="10"/>
          </p:nvPr>
        </p:nvSpPr>
        <p:spPr/>
        <p:txBody>
          <a:bodyPr/>
          <a:lstStyle/>
          <a:p>
            <a:fld id="{5D3301D7-A401-44E5-867E-2FD8AB615653}" type="datetime1">
              <a:rPr lang="en-US" altLang="zh-CN" smtClean="0"/>
              <a:t>6/11/2018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E93FB76-8936-4B51-8645-10DC5F75FBFE}" type="slidenum">
              <a:rPr lang="zh-CN" altLang="en-US" smtClean="0"/>
              <a:t>‹#›</a:t>
            </a:fld>
            <a:endParaRPr lang="zh-CN" altLang="en-US"/>
          </a:p>
        </p:txBody>
      </p:sp>
    </p:spTree>
    <p:extLst>
      <p:ext uri="{BB962C8B-B14F-4D97-AF65-F5344CB8AC3E}">
        <p14:creationId xmlns:p14="http://schemas.microsoft.com/office/powerpoint/2010/main" val="33276769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Vertical Text Placeholder 2"/>
          <p:cNvSpPr>
            <a:spLocks noGrp="1"/>
          </p:cNvSpPr>
          <p:nvPr>
            <p:ph type="body" orient="vert" idx="1"/>
          </p:nvPr>
        </p:nvSpPr>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Date Placeholder 3"/>
          <p:cNvSpPr>
            <a:spLocks noGrp="1"/>
          </p:cNvSpPr>
          <p:nvPr>
            <p:ph type="dt" sz="half" idx="10"/>
          </p:nvPr>
        </p:nvSpPr>
        <p:spPr/>
        <p:txBody>
          <a:bodyPr/>
          <a:lstStyle/>
          <a:p>
            <a:fld id="{5C94D6E5-FDB9-4402-9F69-7BC97703272B}" type="datetime1">
              <a:rPr lang="en-US" altLang="zh-CN" smtClean="0"/>
              <a:t>6/11/2018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E93FB76-8936-4B51-8645-10DC5F75FBFE}" type="slidenum">
              <a:rPr lang="zh-CN" altLang="en-US" smtClean="0"/>
              <a:t>‹#›</a:t>
            </a:fld>
            <a:endParaRPr lang="zh-CN" altLang="en-US"/>
          </a:p>
        </p:txBody>
      </p:sp>
    </p:spTree>
    <p:extLst>
      <p:ext uri="{BB962C8B-B14F-4D97-AF65-F5344CB8AC3E}">
        <p14:creationId xmlns:p14="http://schemas.microsoft.com/office/powerpoint/2010/main" val="28591658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ltLang="zh-CN" smtClean="0"/>
              <a:t>Click to edit Master title style</a:t>
            </a:r>
            <a:endParaRPr lang="zh-CN" alt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Date Placeholder 3"/>
          <p:cNvSpPr>
            <a:spLocks noGrp="1"/>
          </p:cNvSpPr>
          <p:nvPr>
            <p:ph type="dt" sz="half" idx="10"/>
          </p:nvPr>
        </p:nvSpPr>
        <p:spPr/>
        <p:txBody>
          <a:bodyPr/>
          <a:lstStyle/>
          <a:p>
            <a:fld id="{6B7AFBAC-CA13-4D3E-84AC-CC30C7F665AE}" type="datetime1">
              <a:rPr lang="en-US" altLang="zh-CN" smtClean="0"/>
              <a:t>6/11/2018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E93FB76-8936-4B51-8645-10DC5F75FBFE}" type="slidenum">
              <a:rPr lang="zh-CN" altLang="en-US" smtClean="0"/>
              <a:t>‹#›</a:t>
            </a:fld>
            <a:endParaRPr lang="zh-CN" altLang="en-US"/>
          </a:p>
        </p:txBody>
      </p:sp>
    </p:spTree>
    <p:extLst>
      <p:ext uri="{BB962C8B-B14F-4D97-AF65-F5344CB8AC3E}">
        <p14:creationId xmlns:p14="http://schemas.microsoft.com/office/powerpoint/2010/main" val="8658349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Date Placeholder 2"/>
          <p:cNvSpPr>
            <a:spLocks noGrp="1"/>
          </p:cNvSpPr>
          <p:nvPr>
            <p:ph type="dt" sz="half" idx="10"/>
          </p:nvPr>
        </p:nvSpPr>
        <p:spPr/>
        <p:txBody>
          <a:bodyPr/>
          <a:lstStyle/>
          <a:p>
            <a:fld id="{902DD221-DA42-4FEE-8BE3-37E251C96883}" type="datetime1">
              <a:rPr lang="en-US" altLang="zh-CN" smtClean="0"/>
              <a:t>6/11/2018</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DE93FB76-8936-4B51-8645-10DC5F75FBFE}" type="slidenum">
              <a:rPr lang="zh-CN" altLang="en-US" smtClean="0"/>
              <a:t>‹#›</a:t>
            </a:fld>
            <a:endParaRPr lang="zh-CN" altLang="en-US"/>
          </a:p>
        </p:txBody>
      </p:sp>
    </p:spTree>
    <p:extLst>
      <p:ext uri="{BB962C8B-B14F-4D97-AF65-F5344CB8AC3E}">
        <p14:creationId xmlns:p14="http://schemas.microsoft.com/office/powerpoint/2010/main" val="11914109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Date Placeholder 2"/>
          <p:cNvSpPr>
            <a:spLocks noGrp="1"/>
          </p:cNvSpPr>
          <p:nvPr>
            <p:ph type="dt" sz="half" idx="10"/>
          </p:nvPr>
        </p:nvSpPr>
        <p:spPr/>
        <p:txBody>
          <a:bodyPr/>
          <a:lstStyle/>
          <a:p>
            <a:fld id="{D8F1C63E-8D39-4A43-B1BA-299CB0D7CCC7}" type="datetime1">
              <a:rPr lang="en-US" smtClean="0"/>
              <a:t>6/11/2018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521701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F049F2F-593B-4115-AA78-A1C56F7DAFB6}" type="datetime1">
              <a:rPr lang="en-US" smtClean="0"/>
              <a:t>6/11/2018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9B48244-DE9D-4507-8474-0D5BF59B7725}" type="datetime1">
              <a:rPr lang="en-US" smtClean="0"/>
              <a:t>6/11/2018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739BDF2-A7D7-454B-9977-762161FBA874}" type="datetime1">
              <a:rPr lang="en-US" smtClean="0"/>
              <a:t>6/11/2018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6D9F41C-67CA-4FAA-A504-CC574BF54293}" type="datetime1">
              <a:rPr lang="en-US" smtClean="0"/>
              <a:t>6/11/2018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7DD2C2-047C-4EFB-9483-A502E2D3831C}" type="datetime1">
              <a:rPr lang="en-US" smtClean="0"/>
              <a:t>6/11/2018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10A134-1936-44F4-A0B4-261F718C8660}" type="datetime1">
              <a:rPr lang="en-US" smtClean="0"/>
              <a:t>6/11/2018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C142D0-4CCC-4405-9E02-E2B5C01CE259}" type="datetime1">
              <a:rPr lang="en-US" smtClean="0"/>
              <a:t>6/11/2018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74" r:id="rId13"/>
  </p:sldLayoutIdLst>
  <mc:AlternateContent xmlns:mc="http://schemas.openxmlformats.org/markup-compatibility/2006" xmlns:p14="http://schemas.microsoft.com/office/powerpoint/2010/main">
    <mc:Choice Requires="p14">
      <p:transition p14:dur="0"/>
    </mc:Choice>
    <mc:Fallback xmlns="">
      <p:transition/>
    </mc:Fallback>
  </mc:AlternateConten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ltLang="zh-CN" smtClean="0"/>
              <a:t>Click to edit Master title style</a:t>
            </a:r>
            <a:endParaRPr lang="zh-CN" alt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A608B2-87E3-4FB8-AE94-EAA8E3BF972D}" type="datetime1">
              <a:rPr lang="en-US" altLang="zh-CN" smtClean="0"/>
              <a:t>6/11/2018</a:t>
            </a:fld>
            <a:endParaRPr lang="zh-CN"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93FB76-8936-4B51-8645-10DC5F75FBFE}" type="slidenum">
              <a:rPr lang="zh-CN" altLang="en-US" smtClean="0"/>
              <a:t>‹#›</a:t>
            </a:fld>
            <a:endParaRPr lang="zh-CN" altLang="en-US"/>
          </a:p>
        </p:txBody>
      </p:sp>
    </p:spTree>
    <p:extLst>
      <p:ext uri="{BB962C8B-B14F-4D97-AF65-F5344CB8AC3E}">
        <p14:creationId xmlns:p14="http://schemas.microsoft.com/office/powerpoint/2010/main" val="111688441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gif"/><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emf"/><Relationship Id="rId4" Type="http://schemas.openxmlformats.org/officeDocument/2006/relationships/image" Target="../media/image5.emf"/></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0.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529754"/>
            <a:ext cx="9144000" cy="1470025"/>
          </a:xfrm>
        </p:spPr>
        <p:txBody>
          <a:bodyPr>
            <a:noAutofit/>
          </a:bodyPr>
          <a:lstStyle/>
          <a:p>
            <a:r>
              <a:rPr lang="en-US" altLang="zh-CN" sz="3600" dirty="0">
                <a:effectLst>
                  <a:outerShdw blurRad="38100" dist="38100" dir="2700000" algn="tl">
                    <a:srgbClr val="000000">
                      <a:alpha val="43137"/>
                    </a:srgbClr>
                  </a:outerShdw>
                </a:effectLst>
                <a:latin typeface="Tahoma" pitchFamily="34" charset="0"/>
                <a:ea typeface="Tahoma" pitchFamily="34" charset="0"/>
                <a:cs typeface="Tahoma" pitchFamily="34" charset="0"/>
              </a:rPr>
              <a:t>ABC: Adaptive Beacon Control for Rear-End Collision Avoidance in </a:t>
            </a:r>
            <a:r>
              <a:rPr lang="en-US" altLang="zh-CN" sz="36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VANETs</a:t>
            </a:r>
            <a:endParaRPr lang="zh-CN" altLang="en-US" sz="3600" dirty="0">
              <a:effectLst>
                <a:outerShdw blurRad="38100" dist="38100" dir="2700000" algn="tl">
                  <a:srgbClr val="000000">
                    <a:alpha val="43137"/>
                  </a:srgbClr>
                </a:outerShdw>
              </a:effectLst>
              <a:latin typeface="Tahoma" pitchFamily="34" charset="0"/>
              <a:cs typeface="Tahoma" pitchFamily="34" charset="0"/>
            </a:endParaRPr>
          </a:p>
        </p:txBody>
      </p:sp>
      <p:sp>
        <p:nvSpPr>
          <p:cNvPr id="3" name="Subtitle 2"/>
          <p:cNvSpPr>
            <a:spLocks noGrp="1"/>
          </p:cNvSpPr>
          <p:nvPr>
            <p:ph type="subTitle" idx="1"/>
          </p:nvPr>
        </p:nvSpPr>
        <p:spPr>
          <a:xfrm>
            <a:off x="762000" y="3973940"/>
            <a:ext cx="7620000" cy="1752600"/>
          </a:xfrm>
        </p:spPr>
        <p:txBody>
          <a:bodyPr>
            <a:normAutofit fontScale="92500" lnSpcReduction="20000"/>
          </a:bodyPr>
          <a:lstStyle/>
          <a:p>
            <a:r>
              <a:rPr lang="en-US" altLang="zh-CN" b="1" dirty="0">
                <a:solidFill>
                  <a:schemeClr val="tx1"/>
                </a:solidFill>
                <a:effectLst>
                  <a:outerShdw blurRad="38100" dist="38100" dir="2700000" algn="tl">
                    <a:srgbClr val="000000">
                      <a:alpha val="43137"/>
                    </a:srgbClr>
                  </a:outerShdw>
                </a:effectLst>
                <a:latin typeface="Tahoma" pitchFamily="34" charset="0"/>
                <a:ea typeface="Tahoma" pitchFamily="34" charset="0"/>
                <a:cs typeface="Tahoma" pitchFamily="34" charset="0"/>
              </a:rPr>
              <a:t>Feng </a:t>
            </a:r>
            <a:r>
              <a:rPr lang="en-US" altLang="zh-CN" b="1" dirty="0" err="1">
                <a:solidFill>
                  <a:schemeClr val="tx1"/>
                </a:solidFill>
                <a:effectLst>
                  <a:outerShdw blurRad="38100" dist="38100" dir="2700000" algn="tl">
                    <a:srgbClr val="000000">
                      <a:alpha val="43137"/>
                    </a:srgbClr>
                  </a:outerShdw>
                </a:effectLst>
                <a:latin typeface="Tahoma" pitchFamily="34" charset="0"/>
                <a:ea typeface="Tahoma" pitchFamily="34" charset="0"/>
                <a:cs typeface="Tahoma" pitchFamily="34" charset="0"/>
              </a:rPr>
              <a:t>Lyu</a:t>
            </a:r>
            <a:r>
              <a:rPr lang="en-US" altLang="zh-CN" b="1" dirty="0">
                <a:solidFill>
                  <a:schemeClr val="tx1"/>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altLang="zh-CN" dirty="0" err="1">
                <a:solidFill>
                  <a:schemeClr val="tx1"/>
                </a:solidFill>
                <a:effectLst>
                  <a:outerShdw blurRad="38100" dist="38100" dir="2700000" algn="tl">
                    <a:srgbClr val="000000">
                      <a:alpha val="43137"/>
                    </a:srgbClr>
                  </a:outerShdw>
                </a:effectLst>
                <a:latin typeface="Tahoma" pitchFamily="34" charset="0"/>
                <a:ea typeface="Tahoma" pitchFamily="34" charset="0"/>
                <a:cs typeface="Tahoma" pitchFamily="34" charset="0"/>
              </a:rPr>
              <a:t>Hongzi</a:t>
            </a:r>
            <a:r>
              <a:rPr lang="en-US" altLang="zh-CN" dirty="0">
                <a:solidFill>
                  <a:schemeClr val="tx1"/>
                </a:solidFill>
                <a:effectLst>
                  <a:outerShdw blurRad="38100" dist="38100" dir="2700000" algn="tl">
                    <a:srgbClr val="000000">
                      <a:alpha val="43137"/>
                    </a:srgbClr>
                  </a:outerShdw>
                </a:effectLst>
                <a:latin typeface="Tahoma" pitchFamily="34" charset="0"/>
                <a:ea typeface="Tahoma" pitchFamily="34" charset="0"/>
                <a:cs typeface="Tahoma" pitchFamily="34" charset="0"/>
              </a:rPr>
              <a:t> Zhu, </a:t>
            </a:r>
            <a:r>
              <a:rPr lang="en-US" altLang="zh-CN" dirty="0" err="1">
                <a:solidFill>
                  <a:schemeClr val="tx1"/>
                </a:solidFill>
                <a:effectLst>
                  <a:outerShdw blurRad="38100" dist="38100" dir="2700000" algn="tl">
                    <a:srgbClr val="000000">
                      <a:alpha val="43137"/>
                    </a:srgbClr>
                  </a:outerShdw>
                </a:effectLst>
                <a:latin typeface="Tahoma" pitchFamily="34" charset="0"/>
                <a:ea typeface="Tahoma" pitchFamily="34" charset="0"/>
                <a:cs typeface="Tahoma" pitchFamily="34" charset="0"/>
              </a:rPr>
              <a:t>Minglu</a:t>
            </a:r>
            <a:r>
              <a:rPr lang="en-US" altLang="zh-CN" dirty="0">
                <a:solidFill>
                  <a:schemeClr val="tx1"/>
                </a:solidFill>
                <a:effectLst>
                  <a:outerShdw blurRad="38100" dist="38100" dir="2700000" algn="tl">
                    <a:srgbClr val="000000">
                      <a:alpha val="43137"/>
                    </a:srgbClr>
                  </a:outerShdw>
                </a:effectLst>
                <a:latin typeface="Tahoma" pitchFamily="34" charset="0"/>
                <a:ea typeface="Tahoma" pitchFamily="34" charset="0"/>
                <a:cs typeface="Tahoma" pitchFamily="34" charset="0"/>
              </a:rPr>
              <a:t> Li </a:t>
            </a:r>
            <a:endParaRPr lang="en-US" altLang="zh-CN" dirty="0" smtClean="0">
              <a:solidFill>
                <a:schemeClr val="tx1"/>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a:p>
            <a:r>
              <a:rPr lang="en-US" altLang="zh-CN" dirty="0" smtClean="0">
                <a:solidFill>
                  <a:schemeClr val="tx1"/>
                </a:solidFill>
                <a:effectLst>
                  <a:outerShdw blurRad="38100" dist="38100" dir="2700000" algn="tl">
                    <a:srgbClr val="000000">
                      <a:alpha val="43137"/>
                    </a:srgbClr>
                  </a:outerShdw>
                </a:effectLst>
                <a:latin typeface="Tahoma" pitchFamily="34" charset="0"/>
                <a:ea typeface="Tahoma" pitchFamily="34" charset="0"/>
                <a:cs typeface="Tahoma" pitchFamily="34" charset="0"/>
              </a:rPr>
              <a:t>Date: Jun 13, 2018</a:t>
            </a:r>
          </a:p>
          <a:p>
            <a:r>
              <a:rPr lang="en-US" altLang="zh-CN" dirty="0">
                <a:solidFill>
                  <a:srgbClr val="FF0000"/>
                </a:solidFill>
                <a:effectLst>
                  <a:outerShdw blurRad="38100" dist="38100" dir="2700000" algn="tl">
                    <a:srgbClr val="000000">
                      <a:alpha val="43137"/>
                    </a:srgbClr>
                  </a:outerShdw>
                </a:effectLst>
                <a:latin typeface="Tahoma" pitchFamily="34" charset="0"/>
                <a:cs typeface="Tahoma" pitchFamily="34" charset="0"/>
              </a:rPr>
              <a:t>Dept. of Computer Science &amp; </a:t>
            </a:r>
            <a:r>
              <a:rPr lang="en-US" altLang="zh-CN" dirty="0" smtClean="0">
                <a:solidFill>
                  <a:srgbClr val="FF0000"/>
                </a:solidFill>
                <a:effectLst>
                  <a:outerShdw blurRad="38100" dist="38100" dir="2700000" algn="tl">
                    <a:srgbClr val="000000">
                      <a:alpha val="43137"/>
                    </a:srgbClr>
                  </a:outerShdw>
                </a:effectLst>
                <a:latin typeface="Tahoma" pitchFamily="34" charset="0"/>
                <a:cs typeface="Tahoma" pitchFamily="34" charset="0"/>
              </a:rPr>
              <a:t>Engineering, </a:t>
            </a:r>
            <a:r>
              <a:rPr lang="en-US" altLang="zh-CN" dirty="0">
                <a:solidFill>
                  <a:srgbClr val="FF0000"/>
                </a:solidFill>
                <a:effectLst>
                  <a:outerShdw blurRad="38100" dist="38100" dir="2700000" algn="tl">
                    <a:srgbClr val="000000">
                      <a:alpha val="43137"/>
                    </a:srgbClr>
                  </a:outerShdw>
                </a:effectLst>
                <a:latin typeface="Tahoma" pitchFamily="34" charset="0"/>
                <a:cs typeface="Tahoma" pitchFamily="34" charset="0"/>
              </a:rPr>
              <a:t>Shanghai Jiao Tong University</a:t>
            </a:r>
            <a:endParaRPr lang="zh-CN" altLang="en-US" dirty="0">
              <a:solidFill>
                <a:srgbClr val="FF0000"/>
              </a:solidFill>
              <a:effectLst>
                <a:outerShdw blurRad="38100" dist="38100" dir="2700000" algn="tl">
                  <a:srgbClr val="000000">
                    <a:alpha val="43137"/>
                  </a:srgbClr>
                </a:outerShdw>
              </a:effectLst>
              <a:latin typeface="Tahoma" pitchFamily="34" charset="0"/>
              <a:cs typeface="Tahoma" pitchFamily="34" charset="0"/>
            </a:endParaRPr>
          </a:p>
        </p:txBody>
      </p:sp>
      <p:pic>
        <p:nvPicPr>
          <p:cNvPr id="4" name="Picture 2" descr="C:\Users\Administrator\Desktop\863-混合云\Horizon-dev\LOGO of SJTU\q3ezjeksm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91354"/>
            <a:ext cx="2438400" cy="2438400"/>
          </a:xfrm>
          <a:prstGeom prst="rect">
            <a:avLst/>
          </a:prstGeom>
          <a:noFill/>
          <a:extLst>
            <a:ext uri="{909E8E84-426E-40DD-AFC4-6F175D3DCCD1}">
              <a14:hiddenFill xmlns:a14="http://schemas.microsoft.com/office/drawing/2010/main">
                <a:solidFill>
                  <a:srgbClr val="FFFFFF"/>
                </a:solidFill>
              </a14:hiddenFill>
            </a:ext>
          </a:extLst>
        </p:spPr>
      </p:pic>
      <p:sp>
        <p:nvSpPr>
          <p:cNvPr id="5" name="灯片编号占位符 4"/>
          <p:cNvSpPr>
            <a:spLocks noGrp="1"/>
          </p:cNvSpPr>
          <p:nvPr>
            <p:ph type="sldNum" sz="quarter" idx="12"/>
          </p:nvPr>
        </p:nvSpPr>
        <p:spPr>
          <a:xfrm>
            <a:off x="6553200" y="6248400"/>
            <a:ext cx="2133600" cy="473075"/>
          </a:xfrm>
        </p:spPr>
        <p:txBody>
          <a:bodyPr/>
          <a:lstStyle/>
          <a:p>
            <a:fld id="{B6F15528-21DE-4FAA-801E-634DDDAF4B2B}" type="slidenum">
              <a:rPr lang="en-US" sz="2000" smtClean="0">
                <a:solidFill>
                  <a:schemeClr val="tx1"/>
                </a:solidFill>
              </a:rPr>
              <a:pPr/>
              <a:t>1</a:t>
            </a:fld>
            <a:endParaRPr lang="en-US" sz="2000" dirty="0">
              <a:solidFill>
                <a:schemeClr val="tx1"/>
              </a:solidFill>
            </a:endParaRPr>
          </a:p>
        </p:txBody>
      </p:sp>
      <p:pic>
        <p:nvPicPr>
          <p:cNvPr id="6" name="图片 5"/>
          <p:cNvPicPr>
            <a:picLocks noChangeAspect="1"/>
          </p:cNvPicPr>
          <p:nvPr/>
        </p:nvPicPr>
        <p:blipFill>
          <a:blip r:embed="rId4"/>
          <a:stretch>
            <a:fillRect/>
          </a:stretch>
        </p:blipFill>
        <p:spPr>
          <a:xfrm>
            <a:off x="0" y="5700700"/>
            <a:ext cx="5118363" cy="1095400"/>
          </a:xfrm>
          <a:prstGeom prst="rect">
            <a:avLst/>
          </a:prstGeom>
        </p:spPr>
      </p:pic>
      <p:cxnSp>
        <p:nvCxnSpPr>
          <p:cNvPr id="14" name="直接连接符 13"/>
          <p:cNvCxnSpPr/>
          <p:nvPr/>
        </p:nvCxnSpPr>
        <p:spPr>
          <a:xfrm>
            <a:off x="0" y="2667000"/>
            <a:ext cx="9144000"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18" name="Picture 2" descr="C:\Users\Administrator\Desktop\BBCR_group\Uwaterloo_seal.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6400" y="79947"/>
            <a:ext cx="2449807" cy="24498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2112394"/>
      </p:ext>
    </p:extLst>
  </p:cSld>
  <p:clrMapOvr>
    <a:masterClrMapping/>
  </p:clrMapOvr>
  <mc:AlternateContent xmlns:mc="http://schemas.openxmlformats.org/markup-compatibility/2006" xmlns:p14="http://schemas.microsoft.com/office/powerpoint/2010/main">
    <mc:Choice Requires="p14">
      <p:transition p14:dur="0" advTm="29243"/>
    </mc:Choice>
    <mc:Fallback xmlns="">
      <p:transition advTm="29243"/>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normAutofit/>
          </a:bodyPr>
          <a:lstStyle/>
          <a:p>
            <a:pPr algn="l"/>
            <a:r>
              <a:rPr lang="en-US" altLang="zh-CN" sz="3600" dirty="0" smtClean="0">
                <a:solidFill>
                  <a:srgbClr val="FF0000"/>
                </a:solidFill>
                <a:latin typeface="Tahoma" pitchFamily="34" charset="0"/>
                <a:ea typeface="Tahoma" pitchFamily="34" charset="0"/>
                <a:cs typeface="Tahoma" pitchFamily="34" charset="0"/>
              </a:rPr>
              <a:t>Collision-Avoidance </a:t>
            </a:r>
            <a:r>
              <a:rPr lang="en-US" altLang="zh-CN" sz="3600" dirty="0">
                <a:solidFill>
                  <a:srgbClr val="FF0000"/>
                </a:solidFill>
                <a:latin typeface="Tahoma" pitchFamily="34" charset="0"/>
                <a:ea typeface="Tahoma" pitchFamily="34" charset="0"/>
                <a:cs typeface="Tahoma" pitchFamily="34" charset="0"/>
              </a:rPr>
              <a:t>B</a:t>
            </a:r>
            <a:r>
              <a:rPr lang="en-US" altLang="zh-CN" sz="3600" dirty="0" smtClean="0">
                <a:solidFill>
                  <a:srgbClr val="FF0000"/>
                </a:solidFill>
                <a:latin typeface="Tahoma" pitchFamily="34" charset="0"/>
                <a:ea typeface="Tahoma" pitchFamily="34" charset="0"/>
                <a:cs typeface="Tahoma" pitchFamily="34" charset="0"/>
              </a:rPr>
              <a:t>eacon </a:t>
            </a:r>
            <a:r>
              <a:rPr lang="en-US" altLang="zh-CN" sz="3600" dirty="0">
                <a:solidFill>
                  <a:srgbClr val="FF0000"/>
                </a:solidFill>
                <a:latin typeface="Tahoma" pitchFamily="34" charset="0"/>
                <a:ea typeface="Tahoma" pitchFamily="34" charset="0"/>
                <a:cs typeface="Tahoma" pitchFamily="34" charset="0"/>
              </a:rPr>
              <a:t>R</a:t>
            </a:r>
            <a:r>
              <a:rPr lang="en-US" altLang="zh-CN" sz="3600" dirty="0" smtClean="0">
                <a:solidFill>
                  <a:srgbClr val="FF0000"/>
                </a:solidFill>
                <a:latin typeface="Tahoma" pitchFamily="34" charset="0"/>
                <a:ea typeface="Tahoma" pitchFamily="34" charset="0"/>
                <a:cs typeface="Tahoma" pitchFamily="34" charset="0"/>
              </a:rPr>
              <a:t>ate </a:t>
            </a:r>
            <a:r>
              <a:rPr lang="en-US" altLang="zh-CN" sz="3600" dirty="0">
                <a:solidFill>
                  <a:srgbClr val="FF0000"/>
                </a:solidFill>
                <a:latin typeface="Tahoma" pitchFamily="34" charset="0"/>
                <a:ea typeface="Tahoma" pitchFamily="34" charset="0"/>
                <a:cs typeface="Tahoma" pitchFamily="34" charset="0"/>
              </a:rPr>
              <a:t>C</a:t>
            </a:r>
            <a:r>
              <a:rPr lang="en-US" altLang="zh-CN" sz="3600" dirty="0" smtClean="0">
                <a:solidFill>
                  <a:srgbClr val="FF0000"/>
                </a:solidFill>
                <a:latin typeface="Tahoma" pitchFamily="34" charset="0"/>
                <a:ea typeface="Tahoma" pitchFamily="34" charset="0"/>
                <a:cs typeface="Tahoma" pitchFamily="34" charset="0"/>
              </a:rPr>
              <a:t>ontrol</a:t>
            </a:r>
            <a:endParaRPr lang="zh-CN" altLang="en-US" sz="3600" dirty="0">
              <a:solidFill>
                <a:srgbClr val="FF0000"/>
              </a:solidFill>
              <a:latin typeface="Tahoma" pitchFamily="34" charset="0"/>
              <a:ea typeface="Tahoma" pitchFamily="34" charset="0"/>
              <a:cs typeface="Tahoma" pitchFamily="34" charset="0"/>
            </a:endParaRPr>
          </a:p>
        </p:txBody>
      </p:sp>
      <p:cxnSp>
        <p:nvCxnSpPr>
          <p:cNvPr id="4" name="Straight Connector 3"/>
          <p:cNvCxnSpPr/>
          <p:nvPr/>
        </p:nvCxnSpPr>
        <p:spPr>
          <a:xfrm>
            <a:off x="-1" y="762000"/>
            <a:ext cx="91800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灯片编号占位符 4"/>
          <p:cNvSpPr>
            <a:spLocks noGrp="1"/>
          </p:cNvSpPr>
          <p:nvPr>
            <p:ph type="sldNum" sz="quarter" idx="12"/>
          </p:nvPr>
        </p:nvSpPr>
        <p:spPr/>
        <p:txBody>
          <a:bodyPr/>
          <a:lstStyle/>
          <a:p>
            <a:fld id="{B6F15528-21DE-4FAA-801E-634DDDAF4B2B}" type="slidenum">
              <a:rPr lang="en-US" sz="2000" smtClean="0">
                <a:solidFill>
                  <a:schemeClr val="tx1"/>
                </a:solidFill>
              </a:rPr>
              <a:pPr/>
              <a:t>10</a:t>
            </a:fld>
            <a:endParaRPr lang="en-US" sz="2000" dirty="0">
              <a:solidFill>
                <a:schemeClr val="tx1"/>
              </a:solidFill>
            </a:endParaRPr>
          </a:p>
        </p:txBody>
      </p:sp>
      <p:pic>
        <p:nvPicPr>
          <p:cNvPr id="6" name="图片 5"/>
          <p:cNvPicPr>
            <a:picLocks noChangeAspect="1"/>
          </p:cNvPicPr>
          <p:nvPr/>
        </p:nvPicPr>
        <p:blipFill>
          <a:blip r:embed="rId2"/>
          <a:stretch>
            <a:fillRect/>
          </a:stretch>
        </p:blipFill>
        <p:spPr>
          <a:xfrm>
            <a:off x="76200" y="803515"/>
            <a:ext cx="9018155" cy="2092085"/>
          </a:xfrm>
          <a:prstGeom prst="rect">
            <a:avLst/>
          </a:prstGeom>
        </p:spPr>
      </p:pic>
      <p:sp>
        <p:nvSpPr>
          <p:cNvPr id="125" name="文本框 124"/>
          <p:cNvSpPr txBox="1"/>
          <p:nvPr/>
        </p:nvSpPr>
        <p:spPr>
          <a:xfrm>
            <a:off x="-1" y="3098560"/>
            <a:ext cx="9094354" cy="3622915"/>
          </a:xfrm>
          <a:prstGeom prst="rect">
            <a:avLst/>
          </a:prstGeom>
          <a:noFill/>
          <a:ln w="28575">
            <a:noFill/>
          </a:ln>
        </p:spPr>
        <p:txBody>
          <a:bodyPr wrap="square" rtlCol="0">
            <a:noAutofit/>
          </a:bodyPr>
          <a:lstStyle>
            <a:defPPr>
              <a:defRPr lang="zh-CN"/>
            </a:defPPr>
          </a:lstStyle>
          <a:p>
            <a:pPr marL="342900" indent="-342900">
              <a:lnSpc>
                <a:spcPct val="120000"/>
              </a:lnSpc>
              <a:buFont typeface="Wingdings" panose="05000000000000000000" pitchFamily="2" charset="2"/>
              <a:buChar char="p"/>
            </a:pPr>
            <a:r>
              <a:rPr lang="en-US" altLang="zh-CN" sz="2000"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Definition </a:t>
            </a:r>
            <a:r>
              <a:rPr lang="en-US" altLang="zh-CN" sz="2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1</a:t>
            </a:r>
            <a:r>
              <a:rPr lang="en-US" altLang="zh-CN" sz="2000"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altLang="zh-CN" sz="2000" b="1" i="1"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Danger coefficient </a:t>
            </a:r>
            <a:r>
              <a:rPr lang="zh-CN" altLang="en-US" sz="2000" b="1" i="1" dirty="0" smtClean="0">
                <a:effectLst>
                  <a:outerShdw blurRad="38100" dist="38100" dir="2700000" algn="tl">
                    <a:srgbClr val="000000">
                      <a:alpha val="43137"/>
                    </a:srgbClr>
                  </a:outerShdw>
                </a:effectLst>
                <a:latin typeface="Cambria Math" panose="02040503050406030204" pitchFamily="18" charset="0"/>
                <a:ea typeface="Tahoma" panose="020B0604030504040204" pitchFamily="34" charset="0"/>
                <a:cs typeface="Tahoma" panose="020B0604030504040204" pitchFamily="34" charset="0"/>
              </a:rPr>
              <a:t>𝛒</a:t>
            </a:r>
            <a:r>
              <a:rPr lang="en-US" altLang="zh-CN" sz="2000" b="1" i="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altLang="zh-CN" sz="2000"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altLang="zh-CN" sz="2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Considering two vehicles </a:t>
            </a:r>
            <a:r>
              <a:rPr lang="en-US" altLang="zh-CN" sz="2000" b="1"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a:t>
            </a:r>
            <a:r>
              <a:rPr lang="en-US" altLang="zh-CN" sz="2000"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altLang="zh-CN" sz="2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and </a:t>
            </a:r>
            <a:r>
              <a:rPr lang="en-US" altLang="zh-CN" sz="2000" b="1"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B</a:t>
            </a:r>
            <a:r>
              <a:rPr lang="en-US" altLang="zh-CN" sz="2000"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altLang="zh-CN" sz="2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move in the same lane and </a:t>
            </a:r>
            <a:r>
              <a:rPr lang="en-US" altLang="zh-CN" sz="2000" b="1"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a:t>
            </a:r>
            <a:r>
              <a:rPr lang="en-US" altLang="zh-CN" sz="2000"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altLang="zh-CN" sz="2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is the following vehicle while </a:t>
            </a:r>
            <a:r>
              <a:rPr lang="en-US" altLang="zh-CN" sz="2000" b="1"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B</a:t>
            </a:r>
            <a:r>
              <a:rPr lang="en-US" altLang="zh-CN" sz="2000"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altLang="zh-CN" sz="2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is the preceding vehicle, if vehicle </a:t>
            </a:r>
            <a:r>
              <a:rPr lang="en-US" altLang="zh-CN" sz="2000" b="1"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B</a:t>
            </a:r>
            <a:r>
              <a:rPr lang="en-US" altLang="zh-CN" sz="2000"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altLang="zh-CN" sz="2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decelerates suddenly with the maximum acceleration, after knowing the situation, vehicle </a:t>
            </a:r>
            <a:r>
              <a:rPr lang="en-US" altLang="zh-CN" sz="2000" b="1"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a:t>
            </a:r>
            <a:r>
              <a:rPr lang="en-US" altLang="zh-CN" sz="2000"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altLang="zh-CN" sz="2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has to </a:t>
            </a:r>
            <a:r>
              <a:rPr lang="en-US" altLang="zh-CN" sz="2000"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take </a:t>
            </a:r>
            <a:r>
              <a:rPr lang="zh-CN" altLang="en-US" sz="2000" b="1" dirty="0" smtClean="0">
                <a:effectLst>
                  <a:outerShdw blurRad="38100" dist="38100" dir="2700000" algn="tl">
                    <a:srgbClr val="000000">
                      <a:alpha val="43137"/>
                    </a:srgbClr>
                  </a:outerShdw>
                </a:effectLst>
                <a:latin typeface="Cambria Math" panose="02040503050406030204" pitchFamily="18" charset="0"/>
                <a:ea typeface="Tahoma" panose="020B0604030504040204" pitchFamily="34" charset="0"/>
                <a:cs typeface="Tahoma" panose="020B0604030504040204" pitchFamily="34" charset="0"/>
              </a:rPr>
              <a:t>𝛒 </a:t>
            </a:r>
            <a:r>
              <a:rPr lang="en-US" altLang="zh-CN" sz="2000"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t>
            </a:r>
            <a:r>
              <a:rPr lang="zh-CN" altLang="en-US" sz="2000" b="1" dirty="0" smtClean="0">
                <a:effectLst>
                  <a:outerShdw blurRad="38100" dist="38100" dir="2700000" algn="tl">
                    <a:srgbClr val="000000">
                      <a:alpha val="43137"/>
                    </a:srgbClr>
                  </a:outerShdw>
                </a:effectLst>
                <a:latin typeface="Cambria Math" panose="02040503050406030204" pitchFamily="18" charset="0"/>
                <a:ea typeface="Tahoma" panose="020B0604030504040204" pitchFamily="34" charset="0"/>
                <a:cs typeface="Tahoma" panose="020B0604030504040204" pitchFamily="34" charset="0"/>
              </a:rPr>
              <a:t>𝛒  </a:t>
            </a:r>
            <a:r>
              <a:rPr lang="en-US" altLang="zh-CN" sz="2000" b="1"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in</a:t>
            </a:r>
            <a:r>
              <a:rPr lang="en-US" altLang="zh-CN" sz="2000" b="1" dirty="0" smtClean="0">
                <a:effectLst>
                  <a:outerShdw blurRad="38100" dist="38100" dir="2700000" algn="tl">
                    <a:srgbClr val="000000">
                      <a:alpha val="43137"/>
                    </a:srgbClr>
                  </a:outerShdw>
                </a:effectLst>
                <a:latin typeface="Cambria Math" panose="02040503050406030204" pitchFamily="18" charset="0"/>
                <a:ea typeface="Tahoma" panose="020B0604030504040204" pitchFamily="34" charset="0"/>
                <a:cs typeface="Tahoma" panose="020B0604030504040204" pitchFamily="34" charset="0"/>
              </a:rPr>
              <a:t> </a:t>
            </a:r>
            <a:r>
              <a:rPr lang="en-US" altLang="zh-CN" sz="2000"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(0,1]) </a:t>
            </a:r>
            <a:r>
              <a:rPr lang="en-US" altLang="zh-CN" sz="2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times of its maximum acceleration to brake to avoid a collision with </a:t>
            </a:r>
            <a:r>
              <a:rPr lang="en-US" altLang="zh-CN" sz="2000" b="1"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B</a:t>
            </a:r>
            <a:r>
              <a:rPr lang="en-US" altLang="zh-CN" sz="2000"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altLang="zh-CN" sz="2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Then, vehicle </a:t>
            </a:r>
            <a:r>
              <a:rPr lang="en-US" altLang="zh-CN" sz="2000" b="1"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B</a:t>
            </a:r>
            <a:r>
              <a:rPr lang="en-US" altLang="zh-CN" sz="2000"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altLang="zh-CN" sz="2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is said to be dangerous with a </a:t>
            </a:r>
            <a:r>
              <a:rPr lang="en-US" altLang="zh-CN" sz="2000"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coefficient </a:t>
            </a:r>
            <a:r>
              <a:rPr lang="zh-CN" altLang="en-US" sz="2000" b="1" dirty="0" smtClean="0">
                <a:effectLst>
                  <a:outerShdw blurRad="38100" dist="38100" dir="2700000" algn="tl">
                    <a:srgbClr val="000000">
                      <a:alpha val="43137"/>
                    </a:srgbClr>
                  </a:outerShdw>
                </a:effectLst>
                <a:latin typeface="Cambria Math" panose="02040503050406030204" pitchFamily="18" charset="0"/>
                <a:ea typeface="Tahoma" panose="020B0604030504040204" pitchFamily="34" charset="0"/>
                <a:cs typeface="Tahoma" panose="020B0604030504040204" pitchFamily="34" charset="0"/>
              </a:rPr>
              <a:t>𝛒 </a:t>
            </a:r>
            <a:r>
              <a:rPr lang="en-US" altLang="zh-CN" sz="2000"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in </a:t>
            </a:r>
            <a:r>
              <a:rPr lang="en-US" altLang="zh-CN" sz="2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terms </a:t>
            </a:r>
            <a:r>
              <a:rPr lang="en-US" altLang="zh-CN" sz="2000"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of encountering </a:t>
            </a:r>
            <a:r>
              <a:rPr lang="en-US" altLang="zh-CN" sz="2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 rear-end collision</a:t>
            </a:r>
            <a:r>
              <a:rPr lang="en-US" altLang="zh-CN" sz="2000"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t>
            </a:r>
            <a:endParaRPr lang="en-US" altLang="zh-CN" sz="2000" dirty="0">
              <a:solidFill>
                <a:prstClr val="black"/>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pic>
        <p:nvPicPr>
          <p:cNvPr id="7" name="图片 6"/>
          <p:cNvPicPr>
            <a:picLocks noChangeAspect="1"/>
          </p:cNvPicPr>
          <p:nvPr/>
        </p:nvPicPr>
        <p:blipFill>
          <a:blip r:embed="rId3"/>
          <a:stretch>
            <a:fillRect/>
          </a:stretch>
        </p:blipFill>
        <p:spPr>
          <a:xfrm>
            <a:off x="1108177" y="3225559"/>
            <a:ext cx="6877997" cy="2641360"/>
          </a:xfrm>
          <a:prstGeom prst="rect">
            <a:avLst/>
          </a:prstGeom>
        </p:spPr>
      </p:pic>
    </p:spTree>
    <p:extLst>
      <p:ext uri="{BB962C8B-B14F-4D97-AF65-F5344CB8AC3E}">
        <p14:creationId xmlns:p14="http://schemas.microsoft.com/office/powerpoint/2010/main" val="2363686760"/>
      </p:ext>
    </p:extLst>
  </p:cSld>
  <p:clrMapOvr>
    <a:masterClrMapping/>
  </p:clrMapOvr>
  <mc:AlternateContent xmlns:mc="http://schemas.openxmlformats.org/markup-compatibility/2006" xmlns:p14="http://schemas.microsoft.com/office/powerpoint/2010/main">
    <mc:Choice Requires="p14">
      <p:transition p14:dur="10" advTm="52246"/>
    </mc:Choice>
    <mc:Fallback xmlns="">
      <p:transition advTm="5224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1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p:bldP spid="125"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normAutofit/>
          </a:bodyPr>
          <a:lstStyle/>
          <a:p>
            <a:pPr algn="l"/>
            <a:r>
              <a:rPr lang="en-US" altLang="zh-CN" sz="3600" dirty="0">
                <a:solidFill>
                  <a:srgbClr val="FF0000"/>
                </a:solidFill>
                <a:latin typeface="Tahoma" pitchFamily="34" charset="0"/>
                <a:ea typeface="Tahoma" pitchFamily="34" charset="0"/>
                <a:cs typeface="Tahoma" pitchFamily="34" charset="0"/>
              </a:rPr>
              <a:t>Capturing Danger Threat</a:t>
            </a:r>
            <a:endParaRPr lang="zh-CN" altLang="en-US" sz="3600" dirty="0">
              <a:solidFill>
                <a:srgbClr val="FF0000"/>
              </a:solidFill>
              <a:latin typeface="Tahoma" pitchFamily="34" charset="0"/>
              <a:ea typeface="Tahoma" pitchFamily="34" charset="0"/>
              <a:cs typeface="Tahoma" pitchFamily="34" charset="0"/>
            </a:endParaRPr>
          </a:p>
        </p:txBody>
      </p:sp>
      <p:cxnSp>
        <p:nvCxnSpPr>
          <p:cNvPr id="4" name="Straight Connector 3"/>
          <p:cNvCxnSpPr/>
          <p:nvPr/>
        </p:nvCxnSpPr>
        <p:spPr>
          <a:xfrm>
            <a:off x="-1" y="762000"/>
            <a:ext cx="91800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灯片编号占位符 4"/>
          <p:cNvSpPr>
            <a:spLocks noGrp="1"/>
          </p:cNvSpPr>
          <p:nvPr>
            <p:ph type="sldNum" sz="quarter" idx="12"/>
          </p:nvPr>
        </p:nvSpPr>
        <p:spPr/>
        <p:txBody>
          <a:bodyPr/>
          <a:lstStyle/>
          <a:p>
            <a:fld id="{B6F15528-21DE-4FAA-801E-634DDDAF4B2B}" type="slidenum">
              <a:rPr lang="en-US" sz="2000" smtClean="0">
                <a:solidFill>
                  <a:schemeClr val="tx1"/>
                </a:solidFill>
              </a:rPr>
              <a:pPr/>
              <a:t>11</a:t>
            </a:fld>
            <a:endParaRPr lang="en-US" sz="2000" dirty="0">
              <a:solidFill>
                <a:schemeClr val="tx1"/>
              </a:solidFill>
            </a:endParaRPr>
          </a:p>
        </p:txBody>
      </p:sp>
      <p:pic>
        <p:nvPicPr>
          <p:cNvPr id="7" name="图片 6"/>
          <p:cNvPicPr>
            <a:picLocks noChangeAspect="1"/>
          </p:cNvPicPr>
          <p:nvPr/>
        </p:nvPicPr>
        <p:blipFill>
          <a:blip r:embed="rId2"/>
          <a:stretch>
            <a:fillRect/>
          </a:stretch>
        </p:blipFill>
        <p:spPr>
          <a:xfrm>
            <a:off x="152400" y="1600200"/>
            <a:ext cx="8608186" cy="2971799"/>
          </a:xfrm>
          <a:prstGeom prst="rect">
            <a:avLst/>
          </a:prstGeom>
        </p:spPr>
      </p:pic>
    </p:spTree>
    <p:extLst>
      <p:ext uri="{BB962C8B-B14F-4D97-AF65-F5344CB8AC3E}">
        <p14:creationId xmlns:p14="http://schemas.microsoft.com/office/powerpoint/2010/main" val="2898451569"/>
      </p:ext>
    </p:extLst>
  </p:cSld>
  <p:clrMapOvr>
    <a:masterClrMapping/>
  </p:clrMapOvr>
  <mc:AlternateContent xmlns:mc="http://schemas.openxmlformats.org/markup-compatibility/2006" xmlns:p14="http://schemas.microsoft.com/office/powerpoint/2010/main">
    <mc:Choice Requires="p14">
      <p:transition p14:dur="10" advTm="52246"/>
    </mc:Choice>
    <mc:Fallback xmlns="">
      <p:transition advTm="52246"/>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normAutofit/>
          </a:bodyPr>
          <a:lstStyle/>
          <a:p>
            <a:pPr algn="l"/>
            <a:r>
              <a:rPr lang="zh-CN" altLang="en-US" sz="3600" dirty="0">
                <a:solidFill>
                  <a:srgbClr val="FF0000"/>
                </a:solidFill>
                <a:latin typeface="Tahoma" pitchFamily="34" charset="0"/>
                <a:ea typeface="Tahoma" pitchFamily="34" charset="0"/>
                <a:cs typeface="Tahoma" pitchFamily="34" charset="0"/>
              </a:rPr>
              <a:t>𝛒</a:t>
            </a:r>
            <a:r>
              <a:rPr lang="en-US" altLang="zh-CN" sz="3600" dirty="0">
                <a:solidFill>
                  <a:srgbClr val="FF0000"/>
                </a:solidFill>
                <a:latin typeface="Tahoma" pitchFamily="34" charset="0"/>
                <a:ea typeface="Tahoma" pitchFamily="34" charset="0"/>
                <a:cs typeface="Tahoma" pitchFamily="34" charset="0"/>
              </a:rPr>
              <a:t>-B</a:t>
            </a:r>
            <a:r>
              <a:rPr lang="en-US" altLang="zh-CN" sz="3600" dirty="0" smtClean="0">
                <a:solidFill>
                  <a:srgbClr val="FF0000"/>
                </a:solidFill>
                <a:latin typeface="Tahoma" pitchFamily="34" charset="0"/>
                <a:ea typeface="Tahoma" pitchFamily="34" charset="0"/>
                <a:cs typeface="Tahoma" pitchFamily="34" charset="0"/>
              </a:rPr>
              <a:t>ased </a:t>
            </a:r>
            <a:r>
              <a:rPr lang="en-US" altLang="zh-CN" sz="3600" dirty="0">
                <a:solidFill>
                  <a:srgbClr val="FF0000"/>
                </a:solidFill>
                <a:latin typeface="Tahoma" pitchFamily="34" charset="0"/>
                <a:ea typeface="Tahoma" pitchFamily="34" charset="0"/>
                <a:cs typeface="Tahoma" pitchFamily="34" charset="0"/>
              </a:rPr>
              <a:t>Beacon Rate Adaptation</a:t>
            </a:r>
            <a:endParaRPr lang="zh-CN" altLang="en-US" sz="3600" dirty="0">
              <a:solidFill>
                <a:srgbClr val="FF0000"/>
              </a:solidFill>
              <a:latin typeface="Tahoma" pitchFamily="34" charset="0"/>
              <a:ea typeface="Tahoma" pitchFamily="34" charset="0"/>
              <a:cs typeface="Tahoma" pitchFamily="34" charset="0"/>
            </a:endParaRPr>
          </a:p>
        </p:txBody>
      </p:sp>
      <p:cxnSp>
        <p:nvCxnSpPr>
          <p:cNvPr id="4" name="Straight Connector 3"/>
          <p:cNvCxnSpPr/>
          <p:nvPr/>
        </p:nvCxnSpPr>
        <p:spPr>
          <a:xfrm>
            <a:off x="-1" y="762000"/>
            <a:ext cx="91800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灯片编号占位符 4"/>
          <p:cNvSpPr>
            <a:spLocks noGrp="1"/>
          </p:cNvSpPr>
          <p:nvPr>
            <p:ph type="sldNum" sz="quarter" idx="12"/>
          </p:nvPr>
        </p:nvSpPr>
        <p:spPr/>
        <p:txBody>
          <a:bodyPr/>
          <a:lstStyle/>
          <a:p>
            <a:fld id="{B6F15528-21DE-4FAA-801E-634DDDAF4B2B}" type="slidenum">
              <a:rPr lang="en-US" sz="2000" smtClean="0">
                <a:solidFill>
                  <a:schemeClr val="tx1"/>
                </a:solidFill>
              </a:rPr>
              <a:pPr/>
              <a:t>12</a:t>
            </a:fld>
            <a:endParaRPr lang="en-US" sz="2000" dirty="0">
              <a:solidFill>
                <a:schemeClr val="tx1"/>
              </a:solidFill>
            </a:endParaRPr>
          </a:p>
        </p:txBody>
      </p:sp>
      <p:pic>
        <p:nvPicPr>
          <p:cNvPr id="3" name="图片 2"/>
          <p:cNvPicPr>
            <a:picLocks noChangeAspect="1"/>
          </p:cNvPicPr>
          <p:nvPr/>
        </p:nvPicPr>
        <p:blipFill>
          <a:blip r:embed="rId2"/>
          <a:stretch>
            <a:fillRect/>
          </a:stretch>
        </p:blipFill>
        <p:spPr>
          <a:xfrm>
            <a:off x="0" y="1143000"/>
            <a:ext cx="8903035" cy="2133600"/>
          </a:xfrm>
          <a:prstGeom prst="rect">
            <a:avLst/>
          </a:prstGeom>
        </p:spPr>
      </p:pic>
    </p:spTree>
    <p:extLst>
      <p:ext uri="{BB962C8B-B14F-4D97-AF65-F5344CB8AC3E}">
        <p14:creationId xmlns:p14="http://schemas.microsoft.com/office/powerpoint/2010/main" val="87606324"/>
      </p:ext>
    </p:extLst>
  </p:cSld>
  <p:clrMapOvr>
    <a:masterClrMapping/>
  </p:clrMapOvr>
  <mc:AlternateContent xmlns:mc="http://schemas.openxmlformats.org/markup-compatibility/2006" xmlns:p14="http://schemas.microsoft.com/office/powerpoint/2010/main">
    <mc:Choice Requires="p14">
      <p:transition p14:dur="10" advTm="52246"/>
    </mc:Choice>
    <mc:Fallback xmlns="">
      <p:transition advTm="52246"/>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normAutofit/>
          </a:bodyPr>
          <a:lstStyle/>
          <a:p>
            <a:pPr algn="l"/>
            <a:r>
              <a:rPr lang="en-US" altLang="zh-CN" sz="3600" dirty="0" smtClean="0">
                <a:solidFill>
                  <a:srgbClr val="FF0000"/>
                </a:solidFill>
                <a:latin typeface="Tahoma" pitchFamily="34" charset="0"/>
                <a:ea typeface="Tahoma" pitchFamily="34" charset="0"/>
                <a:cs typeface="Tahoma" pitchFamily="34" charset="0"/>
              </a:rPr>
              <a:t>ABC Protocol Design-Overview</a:t>
            </a:r>
            <a:endParaRPr lang="zh-CN" altLang="en-US" sz="3600" dirty="0">
              <a:solidFill>
                <a:srgbClr val="FF0000"/>
              </a:solidFill>
              <a:latin typeface="Tahoma" pitchFamily="34" charset="0"/>
              <a:ea typeface="Tahoma" pitchFamily="34" charset="0"/>
              <a:cs typeface="Tahoma" pitchFamily="34" charset="0"/>
            </a:endParaRPr>
          </a:p>
        </p:txBody>
      </p:sp>
      <p:cxnSp>
        <p:nvCxnSpPr>
          <p:cNvPr id="4" name="Straight Connector 3"/>
          <p:cNvCxnSpPr/>
          <p:nvPr/>
        </p:nvCxnSpPr>
        <p:spPr>
          <a:xfrm>
            <a:off x="-1" y="762000"/>
            <a:ext cx="91800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灯片编号占位符 4"/>
          <p:cNvSpPr>
            <a:spLocks noGrp="1"/>
          </p:cNvSpPr>
          <p:nvPr>
            <p:ph type="sldNum" sz="quarter" idx="12"/>
          </p:nvPr>
        </p:nvSpPr>
        <p:spPr/>
        <p:txBody>
          <a:bodyPr/>
          <a:lstStyle/>
          <a:p>
            <a:fld id="{B6F15528-21DE-4FAA-801E-634DDDAF4B2B}" type="slidenum">
              <a:rPr lang="en-US" sz="2000" smtClean="0">
                <a:solidFill>
                  <a:schemeClr val="tx1"/>
                </a:solidFill>
              </a:rPr>
              <a:pPr/>
              <a:t>13</a:t>
            </a:fld>
            <a:endParaRPr lang="en-US" sz="2000" dirty="0">
              <a:solidFill>
                <a:schemeClr val="tx1"/>
              </a:solidFill>
            </a:endParaRPr>
          </a:p>
        </p:txBody>
      </p:sp>
      <p:graphicFrame>
        <p:nvGraphicFramePr>
          <p:cNvPr id="7" name="图示 6"/>
          <p:cNvGraphicFramePr/>
          <p:nvPr>
            <p:extLst/>
          </p:nvPr>
        </p:nvGraphicFramePr>
        <p:xfrm>
          <a:off x="838200" y="990600"/>
          <a:ext cx="7403335" cy="37538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圆角矩形 7"/>
          <p:cNvSpPr/>
          <p:nvPr/>
        </p:nvSpPr>
        <p:spPr>
          <a:xfrm>
            <a:off x="54650" y="5319337"/>
            <a:ext cx="2612350" cy="919398"/>
          </a:xfrm>
          <a:prstGeom prst="roundRect">
            <a:avLst/>
          </a:prstGeom>
          <a:ln/>
        </p:spPr>
        <p:style>
          <a:lnRef idx="1">
            <a:schemeClr val="accent5"/>
          </a:lnRef>
          <a:fillRef idx="2">
            <a:schemeClr val="accent5"/>
          </a:fillRef>
          <a:effectRef idx="1">
            <a:schemeClr val="accent5"/>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algn="ctr" hangingPunct="0"/>
            <a:r>
              <a:rPr lang="en-US" altLang="zh-CN" sz="2400" dirty="0">
                <a:solidFill>
                  <a:srgbClr val="0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sym typeface="Calibri"/>
              </a:rPr>
              <a:t>modeling of beacon resource</a:t>
            </a:r>
            <a:endParaRPr kumimoji="0" lang="en-US" sz="2400" b="0" i="0" u="none" strike="noStrike" cap="none" spc="0" normalizeH="0" baseline="0" dirty="0">
              <a:ln>
                <a:noFill/>
              </a:ln>
              <a:solidFill>
                <a:srgbClr val="000000"/>
              </a:solidFill>
              <a:effectLst>
                <a:outerShdw blurRad="38100" dist="38100" dir="2700000" algn="tl">
                  <a:srgbClr val="000000">
                    <a:alpha val="43137"/>
                  </a:srgbClr>
                </a:outerShdw>
              </a:effectLst>
              <a:uFillTx/>
              <a:latin typeface="Tahoma" panose="020B0604030504040204" pitchFamily="34" charset="0"/>
              <a:ea typeface="Tahoma" panose="020B0604030504040204" pitchFamily="34" charset="0"/>
              <a:cs typeface="Tahoma" panose="020B0604030504040204" pitchFamily="34" charset="0"/>
              <a:sym typeface="Calibri"/>
            </a:endParaRPr>
          </a:p>
        </p:txBody>
      </p:sp>
      <p:sp>
        <p:nvSpPr>
          <p:cNvPr id="9" name="圆角矩形 8"/>
          <p:cNvSpPr/>
          <p:nvPr/>
        </p:nvSpPr>
        <p:spPr>
          <a:xfrm>
            <a:off x="2945085" y="5523648"/>
            <a:ext cx="2530657" cy="510776"/>
          </a:xfrm>
          <a:prstGeom prst="roundRect">
            <a:avLst/>
          </a:prstGeom>
          <a:ln/>
        </p:spPr>
        <p:style>
          <a:lnRef idx="1">
            <a:schemeClr val="accent5"/>
          </a:lnRef>
          <a:fillRef idx="2">
            <a:schemeClr val="accent5"/>
          </a:fillRef>
          <a:effectRef idx="1">
            <a:schemeClr val="accent5"/>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lang="en-US" altLang="zh-CN" sz="2400" dirty="0" smtClean="0">
                <a:solidFill>
                  <a:srgbClr val="0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NP-hard problem</a:t>
            </a:r>
            <a:endParaRPr kumimoji="0" lang="en-US" sz="2400" b="0" i="0" u="none" strike="noStrike" cap="none" spc="0" normalizeH="0" baseline="0" dirty="0">
              <a:ln>
                <a:noFill/>
              </a:ln>
              <a:solidFill>
                <a:srgbClr val="000000"/>
              </a:solidFill>
              <a:effectLst>
                <a:outerShdw blurRad="38100" dist="38100" dir="2700000" algn="tl">
                  <a:srgbClr val="000000">
                    <a:alpha val="43137"/>
                  </a:srgbClr>
                </a:outerShdw>
              </a:effectLst>
              <a:uFillTx/>
              <a:latin typeface="Tahoma" panose="020B0604030504040204" pitchFamily="34" charset="0"/>
              <a:ea typeface="Tahoma" panose="020B0604030504040204" pitchFamily="34" charset="0"/>
              <a:cs typeface="Tahoma" panose="020B0604030504040204" pitchFamily="34" charset="0"/>
              <a:sym typeface="Calibri"/>
            </a:endParaRPr>
          </a:p>
        </p:txBody>
      </p:sp>
      <p:sp>
        <p:nvSpPr>
          <p:cNvPr id="10" name="圆角矩形 9"/>
          <p:cNvSpPr/>
          <p:nvPr/>
        </p:nvSpPr>
        <p:spPr>
          <a:xfrm>
            <a:off x="5943600" y="5540774"/>
            <a:ext cx="2538508" cy="510776"/>
          </a:xfrm>
          <a:prstGeom prst="roundRect">
            <a:avLst/>
          </a:prstGeom>
          <a:ln/>
        </p:spPr>
        <p:style>
          <a:lnRef idx="1">
            <a:schemeClr val="accent5"/>
          </a:lnRef>
          <a:fillRef idx="2">
            <a:schemeClr val="accent5"/>
          </a:fillRef>
          <a:effectRef idx="1">
            <a:schemeClr val="accent5"/>
          </a:effectRef>
          <a:fontRef idx="minor">
            <a:schemeClr val="dk1"/>
          </a:fontRef>
        </p:style>
        <p:txBody>
          <a:bodyPr rot="0" spcFirstLastPara="1" vertOverflow="overflow" horzOverflow="overflow" vert="horz" wrap="square" lIns="45719" tIns="45719" rIns="45719" bIns="45719" numCol="1" spcCol="38100" rtlCol="0" anchor="ctr">
            <a:spAutoFit/>
          </a:bodyPr>
          <a:lstStyle/>
          <a:p>
            <a:r>
              <a:rPr lang="en-US" altLang="zh-CN" sz="2400" dirty="0">
                <a:solidFill>
                  <a:srgbClr val="0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sym typeface="Calibri"/>
              </a:rPr>
              <a:t>fast convergence </a:t>
            </a:r>
            <a:endParaRPr kumimoji="0" lang="en-US" sz="2400" b="0" i="0" u="none" strike="noStrike" cap="none" spc="0" normalizeH="0" baseline="0" dirty="0">
              <a:ln>
                <a:noFill/>
              </a:ln>
              <a:solidFill>
                <a:srgbClr val="000000"/>
              </a:solidFill>
              <a:effectLst>
                <a:outerShdw blurRad="38100" dist="38100" dir="2700000" algn="tl">
                  <a:srgbClr val="000000">
                    <a:alpha val="43137"/>
                  </a:srgbClr>
                </a:outerShdw>
              </a:effectLst>
              <a:uFillTx/>
              <a:latin typeface="Tahoma" panose="020B0604030504040204" pitchFamily="34" charset="0"/>
              <a:ea typeface="Tahoma" panose="020B0604030504040204" pitchFamily="34" charset="0"/>
              <a:cs typeface="Tahoma" panose="020B0604030504040204" pitchFamily="34" charset="0"/>
              <a:sym typeface="Calibri"/>
            </a:endParaRPr>
          </a:p>
        </p:txBody>
      </p:sp>
      <p:sp>
        <p:nvSpPr>
          <p:cNvPr id="11" name="右箭头 10"/>
          <p:cNvSpPr/>
          <p:nvPr/>
        </p:nvSpPr>
        <p:spPr>
          <a:xfrm rot="6977989">
            <a:off x="430928" y="4148960"/>
            <a:ext cx="1675508" cy="481263"/>
          </a:xfrm>
          <a:prstGeom prst="rightArrow">
            <a:avLst/>
          </a:prstGeom>
          <a:solidFill>
            <a:srgbClr val="FFFFFF"/>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Calibri"/>
              <a:ea typeface="Calibri"/>
              <a:cs typeface="Calibri"/>
              <a:sym typeface="Calibri"/>
            </a:endParaRPr>
          </a:p>
        </p:txBody>
      </p:sp>
      <p:sp>
        <p:nvSpPr>
          <p:cNvPr id="12" name="右箭头 11"/>
          <p:cNvSpPr/>
          <p:nvPr/>
        </p:nvSpPr>
        <p:spPr>
          <a:xfrm rot="6577198">
            <a:off x="3034991" y="4089254"/>
            <a:ext cx="1827053" cy="481263"/>
          </a:xfrm>
          <a:prstGeom prst="rightArrow">
            <a:avLst/>
          </a:prstGeom>
          <a:solidFill>
            <a:srgbClr val="FFFFFF"/>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Calibri"/>
              <a:ea typeface="Calibri"/>
              <a:cs typeface="Calibri"/>
              <a:sym typeface="Calibri"/>
            </a:endParaRPr>
          </a:p>
        </p:txBody>
      </p:sp>
      <p:sp>
        <p:nvSpPr>
          <p:cNvPr id="13" name="右箭头 12"/>
          <p:cNvSpPr/>
          <p:nvPr/>
        </p:nvSpPr>
        <p:spPr>
          <a:xfrm rot="6299891">
            <a:off x="6075415" y="4145629"/>
            <a:ext cx="1683964" cy="481263"/>
          </a:xfrm>
          <a:prstGeom prst="rightArrow">
            <a:avLst/>
          </a:prstGeom>
          <a:solidFill>
            <a:srgbClr val="FFFFFF"/>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Calibri"/>
              <a:ea typeface="Calibri"/>
              <a:cs typeface="Calibri"/>
              <a:sym typeface="Calibri"/>
            </a:endParaRPr>
          </a:p>
        </p:txBody>
      </p:sp>
    </p:spTree>
    <p:extLst>
      <p:ext uri="{BB962C8B-B14F-4D97-AF65-F5344CB8AC3E}">
        <p14:creationId xmlns:p14="http://schemas.microsoft.com/office/powerpoint/2010/main" val="1646434356"/>
      </p:ext>
    </p:extLst>
  </p:cSld>
  <p:clrMapOvr>
    <a:masterClrMapping/>
  </p:clrMapOvr>
  <mc:AlternateContent xmlns:mc="http://schemas.openxmlformats.org/markup-compatibility/2006" xmlns:p14="http://schemas.microsoft.com/office/powerpoint/2010/main">
    <mc:Choice Requires="p14">
      <p:transition p14:dur="10" advTm="52246"/>
    </mc:Choice>
    <mc:Fallback xmlns="">
      <p:transition advTm="52246"/>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normAutofit/>
          </a:bodyPr>
          <a:lstStyle/>
          <a:p>
            <a:pPr algn="l"/>
            <a:r>
              <a:rPr lang="en-US" altLang="zh-CN" sz="3600" dirty="0" smtClean="0">
                <a:solidFill>
                  <a:srgbClr val="FF0000"/>
                </a:solidFill>
                <a:latin typeface="Tahoma" pitchFamily="34" charset="0"/>
                <a:ea typeface="Tahoma" pitchFamily="34" charset="0"/>
                <a:cs typeface="Tahoma" pitchFamily="34" charset="0"/>
              </a:rPr>
              <a:t>ABC: Online </a:t>
            </a:r>
            <a:r>
              <a:rPr lang="en-US" altLang="zh-CN" sz="3600" dirty="0">
                <a:solidFill>
                  <a:srgbClr val="FF0000"/>
                </a:solidFill>
                <a:latin typeface="Tahoma" pitchFamily="34" charset="0"/>
                <a:ea typeface="Tahoma" pitchFamily="34" charset="0"/>
                <a:cs typeface="Tahoma" pitchFamily="34" charset="0"/>
              </a:rPr>
              <a:t>C</a:t>
            </a:r>
            <a:r>
              <a:rPr lang="en-US" altLang="zh-CN" sz="3600" dirty="0" smtClean="0">
                <a:solidFill>
                  <a:srgbClr val="FF0000"/>
                </a:solidFill>
                <a:latin typeface="Tahoma" pitchFamily="34" charset="0"/>
                <a:ea typeface="Tahoma" pitchFamily="34" charset="0"/>
                <a:cs typeface="Tahoma" pitchFamily="34" charset="0"/>
              </a:rPr>
              <a:t>ongestion </a:t>
            </a:r>
            <a:r>
              <a:rPr lang="en-US" altLang="zh-CN" sz="3600" dirty="0">
                <a:solidFill>
                  <a:srgbClr val="FF0000"/>
                </a:solidFill>
                <a:latin typeface="Tahoma" pitchFamily="34" charset="0"/>
                <a:ea typeface="Tahoma" pitchFamily="34" charset="0"/>
                <a:cs typeface="Tahoma" pitchFamily="34" charset="0"/>
              </a:rPr>
              <a:t>D</a:t>
            </a:r>
            <a:r>
              <a:rPr lang="en-US" altLang="zh-CN" sz="3600" dirty="0" smtClean="0">
                <a:solidFill>
                  <a:srgbClr val="FF0000"/>
                </a:solidFill>
                <a:latin typeface="Tahoma" pitchFamily="34" charset="0"/>
                <a:ea typeface="Tahoma" pitchFamily="34" charset="0"/>
                <a:cs typeface="Tahoma" pitchFamily="34" charset="0"/>
              </a:rPr>
              <a:t>etection</a:t>
            </a:r>
            <a:endParaRPr lang="zh-CN" altLang="en-US" sz="3600" dirty="0">
              <a:solidFill>
                <a:srgbClr val="FF0000"/>
              </a:solidFill>
              <a:latin typeface="Tahoma" pitchFamily="34" charset="0"/>
              <a:ea typeface="Tahoma" pitchFamily="34" charset="0"/>
              <a:cs typeface="Tahoma" pitchFamily="34" charset="0"/>
            </a:endParaRPr>
          </a:p>
        </p:txBody>
      </p:sp>
      <p:cxnSp>
        <p:nvCxnSpPr>
          <p:cNvPr id="4" name="Straight Connector 3"/>
          <p:cNvCxnSpPr/>
          <p:nvPr/>
        </p:nvCxnSpPr>
        <p:spPr>
          <a:xfrm>
            <a:off x="-1" y="762000"/>
            <a:ext cx="91800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灯片编号占位符 4"/>
          <p:cNvSpPr>
            <a:spLocks noGrp="1"/>
          </p:cNvSpPr>
          <p:nvPr>
            <p:ph type="sldNum" sz="quarter" idx="12"/>
          </p:nvPr>
        </p:nvSpPr>
        <p:spPr/>
        <p:txBody>
          <a:bodyPr/>
          <a:lstStyle/>
          <a:p>
            <a:fld id="{B6F15528-21DE-4FAA-801E-634DDDAF4B2B}" type="slidenum">
              <a:rPr lang="en-US" sz="2000" smtClean="0">
                <a:solidFill>
                  <a:schemeClr val="tx1"/>
                </a:solidFill>
              </a:rPr>
              <a:pPr/>
              <a:t>14</a:t>
            </a:fld>
            <a:endParaRPr lang="en-US" sz="2000" dirty="0">
              <a:solidFill>
                <a:schemeClr val="tx1"/>
              </a:solidFill>
            </a:endParaRPr>
          </a:p>
        </p:txBody>
      </p:sp>
      <p:sp>
        <p:nvSpPr>
          <p:cNvPr id="17" name="文本框 16"/>
          <p:cNvSpPr txBox="1"/>
          <p:nvPr/>
        </p:nvSpPr>
        <p:spPr>
          <a:xfrm>
            <a:off x="381000" y="965834"/>
            <a:ext cx="7363329" cy="5791201"/>
          </a:xfrm>
          <a:prstGeom prst="rect">
            <a:avLst/>
          </a:prstGeom>
          <a:noFill/>
          <a:ln w="28575">
            <a:noFill/>
          </a:ln>
        </p:spPr>
        <p:txBody>
          <a:bodyPr wrap="square" rtlCol="0">
            <a:noAutofit/>
          </a:bodyPr>
          <a:lstStyle>
            <a:defPPr>
              <a:defRPr lang="zh-CN"/>
            </a:defPPr>
          </a:lstStyle>
          <a:p>
            <a:pPr marL="342900" indent="-342900">
              <a:lnSpc>
                <a:spcPct val="120000"/>
              </a:lnSpc>
              <a:buFont typeface="Wingdings" panose="05000000000000000000" pitchFamily="2" charset="2"/>
              <a:buChar char="p"/>
            </a:pPr>
            <a:r>
              <a:rPr lang="en-US" altLang="zh-CN" sz="2400" b="1"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Collecting beaconing status</a:t>
            </a:r>
            <a:r>
              <a:rPr lang="en-US" altLang="zh-CN" sz="2400" b="1" dirty="0">
                <a:effectLst>
                  <a:outerShdw blurRad="38100" dist="38100" dir="2700000" algn="tl">
                    <a:srgbClr val="000000">
                      <a:alpha val="43137"/>
                    </a:srgbClr>
                  </a:outerShdw>
                </a:effectLst>
                <a:latin typeface="Tahoma" panose="020B0604030504040204" pitchFamily="34" charset="0"/>
                <a:ea typeface="楷体" panose="02010609060101010101" pitchFamily="49" charset="-122"/>
                <a:cs typeface="Tahoma" panose="020B0604030504040204" pitchFamily="34" charset="0"/>
              </a:rPr>
              <a:t>:</a:t>
            </a:r>
            <a:endParaRPr lang="en-US" altLang="zh-CN" sz="2000" b="1"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L="1062900" indent="-342900">
              <a:lnSpc>
                <a:spcPct val="120000"/>
              </a:lnSpc>
              <a:buFont typeface="Wingdings" panose="05000000000000000000" pitchFamily="2" charset="2"/>
              <a:buChar char="l"/>
            </a:pPr>
            <a:r>
              <a:rPr lang="en-US" altLang="zh-CN" sz="2000" dirty="0" smtClean="0">
                <a:solidFill>
                  <a:prstClr val="black"/>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Each vehicle including (</a:t>
            </a:r>
            <a:r>
              <a:rPr lang="zh-CN" altLang="en-US" sz="2800" dirty="0" smtClean="0">
                <a:solidFill>
                  <a:prstClr val="black"/>
                </a:solidFill>
                <a:effectLst>
                  <a:outerShdw blurRad="38100" dist="38100" dir="2700000" algn="tl">
                    <a:srgbClr val="000000">
                      <a:alpha val="43137"/>
                    </a:srgbClr>
                  </a:outerShdw>
                </a:effectLst>
                <a:latin typeface="Cambria Math" panose="02040503050406030204" pitchFamily="18" charset="0"/>
                <a:ea typeface="Tahoma" panose="020B0604030504040204" pitchFamily="34" charset="0"/>
                <a:cs typeface="Tahoma" panose="020B0604030504040204" pitchFamily="34" charset="0"/>
              </a:rPr>
              <a:t>𝜶</a:t>
            </a:r>
            <a:r>
              <a:rPr lang="en-US" altLang="zh-CN" sz="2800" dirty="0" smtClean="0">
                <a:solidFill>
                  <a:prstClr val="black"/>
                </a:solidFill>
                <a:effectLst>
                  <a:outerShdw blurRad="38100" dist="38100" dir="2700000" algn="tl">
                    <a:srgbClr val="000000">
                      <a:alpha val="43137"/>
                    </a:srgbClr>
                  </a:outerShdw>
                </a:effectLst>
                <a:latin typeface="Cambria Math" panose="02040503050406030204" pitchFamily="18" charset="0"/>
                <a:ea typeface="Tahoma" panose="020B0604030504040204" pitchFamily="34" charset="0"/>
                <a:cs typeface="Tahoma" panose="020B0604030504040204" pitchFamily="34" charset="0"/>
              </a:rPr>
              <a:t>, </a:t>
            </a:r>
            <a:r>
              <a:rPr lang="zh-CN" altLang="en-US" sz="2800" dirty="0" smtClean="0">
                <a:solidFill>
                  <a:prstClr val="black"/>
                </a:solidFill>
                <a:effectLst>
                  <a:outerShdw blurRad="38100" dist="38100" dir="2700000" algn="tl">
                    <a:srgbClr val="000000">
                      <a:alpha val="43137"/>
                    </a:srgbClr>
                  </a:outerShdw>
                </a:effectLst>
                <a:latin typeface="Cambria Math" panose="02040503050406030204" pitchFamily="18" charset="0"/>
                <a:ea typeface="Tahoma" panose="020B0604030504040204" pitchFamily="34" charset="0"/>
                <a:cs typeface="Tahoma" panose="020B0604030504040204" pitchFamily="34" charset="0"/>
              </a:rPr>
              <a:t>𝛒</a:t>
            </a:r>
            <a:r>
              <a:rPr lang="en-US" altLang="zh-CN" sz="2000" dirty="0" smtClean="0">
                <a:solidFill>
                  <a:prstClr val="black"/>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list information of itself and its OHS neighbors in every beacon;</a:t>
            </a:r>
          </a:p>
          <a:p>
            <a:pPr marL="1062900" indent="-342900">
              <a:lnSpc>
                <a:spcPct val="120000"/>
              </a:lnSpc>
              <a:buFont typeface="Wingdings" panose="05000000000000000000" pitchFamily="2" charset="2"/>
              <a:buChar char="l"/>
            </a:pPr>
            <a:r>
              <a:rPr lang="en-US" altLang="zh-CN" sz="2000" dirty="0" smtClean="0">
                <a:solidFill>
                  <a:prstClr val="black"/>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Perceiving and updating beaconing status of vehicles in its own THS by receiving beacons;</a:t>
            </a:r>
          </a:p>
          <a:p>
            <a:pPr marL="342900" indent="-342900">
              <a:lnSpc>
                <a:spcPct val="120000"/>
              </a:lnSpc>
              <a:buFont typeface="Wingdings" panose="05000000000000000000" pitchFamily="2" charset="2"/>
              <a:buChar char="p"/>
            </a:pPr>
            <a:r>
              <a:rPr lang="en-US" altLang="zh-CN" sz="2400" b="1"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Detecting a congestion event:</a:t>
            </a:r>
          </a:p>
        </p:txBody>
      </p:sp>
      <p:pic>
        <p:nvPicPr>
          <p:cNvPr id="18" name="图片 17"/>
          <p:cNvPicPr>
            <a:picLocks noChangeAspect="1"/>
          </p:cNvPicPr>
          <p:nvPr/>
        </p:nvPicPr>
        <p:blipFill>
          <a:blip r:embed="rId2"/>
          <a:stretch>
            <a:fillRect/>
          </a:stretch>
        </p:blipFill>
        <p:spPr>
          <a:xfrm>
            <a:off x="1143000" y="3584414"/>
            <a:ext cx="5169166" cy="3137061"/>
          </a:xfrm>
          <a:prstGeom prst="rect">
            <a:avLst/>
          </a:prstGeom>
        </p:spPr>
      </p:pic>
    </p:spTree>
    <p:extLst>
      <p:ext uri="{BB962C8B-B14F-4D97-AF65-F5344CB8AC3E}">
        <p14:creationId xmlns:p14="http://schemas.microsoft.com/office/powerpoint/2010/main" val="4092233754"/>
      </p:ext>
    </p:extLst>
  </p:cSld>
  <p:clrMapOvr>
    <a:masterClrMapping/>
  </p:clrMapOvr>
  <mc:AlternateContent xmlns:mc="http://schemas.openxmlformats.org/markup-compatibility/2006" xmlns:p14="http://schemas.microsoft.com/office/powerpoint/2010/main">
    <mc:Choice Requires="p14">
      <p:transition p14:dur="10" advTm="52246"/>
    </mc:Choice>
    <mc:Fallback xmlns="">
      <p:transition advTm="52246"/>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normAutofit fontScale="90000"/>
          </a:bodyPr>
          <a:lstStyle/>
          <a:p>
            <a:pPr algn="l"/>
            <a:r>
              <a:rPr lang="en-US" altLang="zh-CN" sz="3600" dirty="0" smtClean="0">
                <a:solidFill>
                  <a:srgbClr val="FF0000"/>
                </a:solidFill>
                <a:latin typeface="Tahoma" pitchFamily="34" charset="0"/>
                <a:ea typeface="Tahoma" pitchFamily="34" charset="0"/>
                <a:cs typeface="Tahoma" pitchFamily="34" charset="0"/>
              </a:rPr>
              <a:t>ABC</a:t>
            </a:r>
            <a:r>
              <a:rPr lang="en-US" altLang="zh-CN" sz="3600" dirty="0">
                <a:solidFill>
                  <a:srgbClr val="FF0000"/>
                </a:solidFill>
                <a:latin typeface="Tahoma" pitchFamily="34" charset="0"/>
                <a:ea typeface="Tahoma" pitchFamily="34" charset="0"/>
                <a:cs typeface="Tahoma" pitchFamily="34" charset="0"/>
              </a:rPr>
              <a:t>: Distributed Beacon Rate Adapting (DBRA)</a:t>
            </a:r>
            <a:endParaRPr lang="zh-CN" altLang="en-US" sz="3600" dirty="0">
              <a:solidFill>
                <a:srgbClr val="FF0000"/>
              </a:solidFill>
              <a:latin typeface="Tahoma" pitchFamily="34" charset="0"/>
              <a:ea typeface="Tahoma" pitchFamily="34" charset="0"/>
              <a:cs typeface="Tahoma" pitchFamily="34" charset="0"/>
            </a:endParaRPr>
          </a:p>
        </p:txBody>
      </p:sp>
      <p:cxnSp>
        <p:nvCxnSpPr>
          <p:cNvPr id="4" name="Straight Connector 3"/>
          <p:cNvCxnSpPr/>
          <p:nvPr/>
        </p:nvCxnSpPr>
        <p:spPr>
          <a:xfrm>
            <a:off x="-1" y="762000"/>
            <a:ext cx="91800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灯片编号占位符 4"/>
          <p:cNvSpPr>
            <a:spLocks noGrp="1"/>
          </p:cNvSpPr>
          <p:nvPr>
            <p:ph type="sldNum" sz="quarter" idx="12"/>
          </p:nvPr>
        </p:nvSpPr>
        <p:spPr/>
        <p:txBody>
          <a:bodyPr/>
          <a:lstStyle/>
          <a:p>
            <a:fld id="{B6F15528-21DE-4FAA-801E-634DDDAF4B2B}" type="slidenum">
              <a:rPr lang="en-US" sz="2000" smtClean="0">
                <a:solidFill>
                  <a:schemeClr val="tx1"/>
                </a:solidFill>
              </a:rPr>
              <a:pPr/>
              <a:t>15</a:t>
            </a:fld>
            <a:endParaRPr lang="en-US" sz="2000" dirty="0">
              <a:solidFill>
                <a:schemeClr val="tx1"/>
              </a:solidFill>
            </a:endParaRPr>
          </a:p>
        </p:txBody>
      </p:sp>
      <p:pic>
        <p:nvPicPr>
          <p:cNvPr id="3" name="图片 2"/>
          <p:cNvPicPr>
            <a:picLocks noChangeAspect="1"/>
          </p:cNvPicPr>
          <p:nvPr/>
        </p:nvPicPr>
        <p:blipFill>
          <a:blip r:embed="rId2"/>
          <a:stretch>
            <a:fillRect/>
          </a:stretch>
        </p:blipFill>
        <p:spPr>
          <a:xfrm>
            <a:off x="1143000" y="909320"/>
            <a:ext cx="6401481" cy="3713480"/>
          </a:xfrm>
          <a:prstGeom prst="rect">
            <a:avLst/>
          </a:prstGeom>
        </p:spPr>
      </p:pic>
      <p:sp>
        <p:nvSpPr>
          <p:cNvPr id="8" name="文本框 7"/>
          <p:cNvSpPr txBox="1"/>
          <p:nvPr/>
        </p:nvSpPr>
        <p:spPr>
          <a:xfrm>
            <a:off x="1143000" y="4825999"/>
            <a:ext cx="6705600" cy="1327151"/>
          </a:xfrm>
          <a:prstGeom prst="rect">
            <a:avLst/>
          </a:prstGeom>
          <a:noFill/>
          <a:ln w="28575">
            <a:noFill/>
          </a:ln>
        </p:spPr>
        <p:txBody>
          <a:bodyPr wrap="square" rtlCol="0">
            <a:noAutofit/>
          </a:bodyPr>
          <a:lstStyle>
            <a:defPPr>
              <a:defRPr lang="zh-CN"/>
            </a:defPPr>
          </a:lstStyle>
          <a:p>
            <a:pPr marL="342900" indent="-342900">
              <a:lnSpc>
                <a:spcPct val="120000"/>
              </a:lnSpc>
              <a:buFont typeface="Wingdings" panose="05000000000000000000" pitchFamily="2" charset="2"/>
              <a:buChar char="p"/>
            </a:pPr>
            <a:r>
              <a:rPr lang="en-US" altLang="zh-CN" sz="20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Safety-Weighted Network Utility Maximization</a:t>
            </a:r>
            <a:r>
              <a:rPr lang="en-US" altLang="zh-CN" sz="2000" b="1" dirty="0" smtClean="0">
                <a:effectLst>
                  <a:outerShdw blurRad="38100" dist="38100" dir="2700000" algn="tl">
                    <a:srgbClr val="000000">
                      <a:alpha val="43137"/>
                    </a:srgbClr>
                  </a:outerShdw>
                </a:effectLst>
                <a:latin typeface="Tahoma" panose="020B0604030504040204" pitchFamily="34" charset="0"/>
                <a:ea typeface="楷体" panose="02010609060101010101" pitchFamily="49" charset="-122"/>
                <a:cs typeface="Tahoma" panose="020B0604030504040204" pitchFamily="34" charset="0"/>
              </a:rPr>
              <a:t>:</a:t>
            </a:r>
            <a:endParaRPr lang="en-US" altLang="zh-CN" sz="2000" b="1"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pic>
        <p:nvPicPr>
          <p:cNvPr id="6" name="图片 5"/>
          <p:cNvPicPr>
            <a:picLocks noChangeAspect="1"/>
          </p:cNvPicPr>
          <p:nvPr/>
        </p:nvPicPr>
        <p:blipFill>
          <a:blip r:embed="rId3"/>
          <a:stretch>
            <a:fillRect/>
          </a:stretch>
        </p:blipFill>
        <p:spPr>
          <a:xfrm>
            <a:off x="1524000" y="5438773"/>
            <a:ext cx="6119200" cy="714377"/>
          </a:xfrm>
          <a:prstGeom prst="rect">
            <a:avLst/>
          </a:prstGeom>
        </p:spPr>
      </p:pic>
    </p:spTree>
    <p:extLst>
      <p:ext uri="{BB962C8B-B14F-4D97-AF65-F5344CB8AC3E}">
        <p14:creationId xmlns:p14="http://schemas.microsoft.com/office/powerpoint/2010/main" val="2179975108"/>
      </p:ext>
    </p:extLst>
  </p:cSld>
  <p:clrMapOvr>
    <a:masterClrMapping/>
  </p:clrMapOvr>
  <mc:AlternateContent xmlns:mc="http://schemas.openxmlformats.org/markup-compatibility/2006" xmlns:p14="http://schemas.microsoft.com/office/powerpoint/2010/main">
    <mc:Choice Requires="p14">
      <p:transition p14:dur="10" advTm="52246"/>
    </mc:Choice>
    <mc:Fallback xmlns="">
      <p:transition advTm="52246"/>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normAutofit fontScale="90000"/>
          </a:bodyPr>
          <a:lstStyle/>
          <a:p>
            <a:pPr algn="l"/>
            <a:r>
              <a:rPr lang="en-US" altLang="zh-CN" sz="3600" dirty="0" smtClean="0">
                <a:solidFill>
                  <a:srgbClr val="FF0000"/>
                </a:solidFill>
                <a:latin typeface="Tahoma" pitchFamily="34" charset="0"/>
                <a:ea typeface="Tahoma" pitchFamily="34" charset="0"/>
                <a:cs typeface="Tahoma" pitchFamily="34" charset="0"/>
              </a:rPr>
              <a:t>ABC</a:t>
            </a:r>
            <a:r>
              <a:rPr lang="en-US" altLang="zh-CN" sz="3600" dirty="0">
                <a:solidFill>
                  <a:srgbClr val="FF0000"/>
                </a:solidFill>
                <a:latin typeface="Tahoma" pitchFamily="34" charset="0"/>
                <a:ea typeface="Tahoma" pitchFamily="34" charset="0"/>
                <a:cs typeface="Tahoma" pitchFamily="34" charset="0"/>
              </a:rPr>
              <a:t>: Distributed Beacon Rate Adapting (DBRA)</a:t>
            </a:r>
            <a:endParaRPr lang="zh-CN" altLang="en-US" sz="3600" dirty="0">
              <a:solidFill>
                <a:srgbClr val="FF0000"/>
              </a:solidFill>
              <a:latin typeface="Tahoma" pitchFamily="34" charset="0"/>
              <a:ea typeface="Tahoma" pitchFamily="34" charset="0"/>
              <a:cs typeface="Tahoma" pitchFamily="34" charset="0"/>
            </a:endParaRPr>
          </a:p>
        </p:txBody>
      </p:sp>
      <p:cxnSp>
        <p:nvCxnSpPr>
          <p:cNvPr id="4" name="Straight Connector 3"/>
          <p:cNvCxnSpPr/>
          <p:nvPr/>
        </p:nvCxnSpPr>
        <p:spPr>
          <a:xfrm>
            <a:off x="-1" y="762000"/>
            <a:ext cx="91800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灯片编号占位符 4"/>
          <p:cNvSpPr>
            <a:spLocks noGrp="1"/>
          </p:cNvSpPr>
          <p:nvPr>
            <p:ph type="sldNum" sz="quarter" idx="12"/>
          </p:nvPr>
        </p:nvSpPr>
        <p:spPr/>
        <p:txBody>
          <a:bodyPr/>
          <a:lstStyle/>
          <a:p>
            <a:fld id="{B6F15528-21DE-4FAA-801E-634DDDAF4B2B}" type="slidenum">
              <a:rPr lang="en-US" sz="2000" smtClean="0">
                <a:solidFill>
                  <a:schemeClr val="tx1"/>
                </a:solidFill>
              </a:rPr>
              <a:pPr/>
              <a:t>16</a:t>
            </a:fld>
            <a:endParaRPr lang="en-US" sz="2000" dirty="0">
              <a:solidFill>
                <a:schemeClr val="tx1"/>
              </a:solidFill>
            </a:endParaRPr>
          </a:p>
        </p:txBody>
      </p:sp>
      <p:pic>
        <p:nvPicPr>
          <p:cNvPr id="9" name="图片 8"/>
          <p:cNvPicPr>
            <a:picLocks noChangeAspect="1"/>
          </p:cNvPicPr>
          <p:nvPr/>
        </p:nvPicPr>
        <p:blipFill>
          <a:blip r:embed="rId2"/>
          <a:stretch>
            <a:fillRect/>
          </a:stretch>
        </p:blipFill>
        <p:spPr>
          <a:xfrm>
            <a:off x="533400" y="815922"/>
            <a:ext cx="7010400" cy="2841678"/>
          </a:xfrm>
          <a:prstGeom prst="rect">
            <a:avLst/>
          </a:prstGeom>
        </p:spPr>
      </p:pic>
      <p:pic>
        <p:nvPicPr>
          <p:cNvPr id="10" name="图片 9"/>
          <p:cNvPicPr>
            <a:picLocks noChangeAspect="1"/>
          </p:cNvPicPr>
          <p:nvPr/>
        </p:nvPicPr>
        <p:blipFill>
          <a:blip r:embed="rId3"/>
          <a:stretch>
            <a:fillRect/>
          </a:stretch>
        </p:blipFill>
        <p:spPr>
          <a:xfrm>
            <a:off x="1539719" y="3892398"/>
            <a:ext cx="6064562" cy="2965602"/>
          </a:xfrm>
          <a:prstGeom prst="rect">
            <a:avLst/>
          </a:prstGeom>
        </p:spPr>
      </p:pic>
    </p:spTree>
    <p:extLst>
      <p:ext uri="{BB962C8B-B14F-4D97-AF65-F5344CB8AC3E}">
        <p14:creationId xmlns:p14="http://schemas.microsoft.com/office/powerpoint/2010/main" val="1269679604"/>
      </p:ext>
    </p:extLst>
  </p:cSld>
  <p:clrMapOvr>
    <a:masterClrMapping/>
  </p:clrMapOvr>
  <mc:AlternateContent xmlns:mc="http://schemas.openxmlformats.org/markup-compatibility/2006" xmlns:p14="http://schemas.microsoft.com/office/powerpoint/2010/main">
    <mc:Choice Requires="p14">
      <p:transition p14:dur="10" advTm="52246"/>
    </mc:Choice>
    <mc:Fallback xmlns="">
      <p:transition advTm="52246"/>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normAutofit fontScale="90000"/>
          </a:bodyPr>
          <a:lstStyle/>
          <a:p>
            <a:pPr algn="l"/>
            <a:r>
              <a:rPr lang="en-US" altLang="zh-CN" sz="3600" dirty="0" smtClean="0">
                <a:solidFill>
                  <a:srgbClr val="FF0000"/>
                </a:solidFill>
                <a:latin typeface="Tahoma" pitchFamily="34" charset="0"/>
                <a:ea typeface="Tahoma" pitchFamily="34" charset="0"/>
                <a:cs typeface="Tahoma" pitchFamily="34" charset="0"/>
              </a:rPr>
              <a:t>ABC</a:t>
            </a:r>
            <a:r>
              <a:rPr lang="en-US" altLang="zh-CN" sz="3600" dirty="0">
                <a:solidFill>
                  <a:srgbClr val="FF0000"/>
                </a:solidFill>
                <a:latin typeface="Tahoma" pitchFamily="34" charset="0"/>
                <a:ea typeface="Tahoma" pitchFamily="34" charset="0"/>
                <a:cs typeface="Tahoma" pitchFamily="34" charset="0"/>
              </a:rPr>
              <a:t>: Distributed Beacon Rate Adapting (DBRA)</a:t>
            </a:r>
            <a:endParaRPr lang="zh-CN" altLang="en-US" sz="3600" dirty="0">
              <a:solidFill>
                <a:srgbClr val="FF0000"/>
              </a:solidFill>
              <a:latin typeface="Tahoma" pitchFamily="34" charset="0"/>
              <a:ea typeface="Tahoma" pitchFamily="34" charset="0"/>
              <a:cs typeface="Tahoma" pitchFamily="34" charset="0"/>
            </a:endParaRPr>
          </a:p>
        </p:txBody>
      </p:sp>
      <p:cxnSp>
        <p:nvCxnSpPr>
          <p:cNvPr id="4" name="Straight Connector 3"/>
          <p:cNvCxnSpPr/>
          <p:nvPr/>
        </p:nvCxnSpPr>
        <p:spPr>
          <a:xfrm>
            <a:off x="-1" y="762000"/>
            <a:ext cx="91800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灯片编号占位符 4"/>
          <p:cNvSpPr>
            <a:spLocks noGrp="1"/>
          </p:cNvSpPr>
          <p:nvPr>
            <p:ph type="sldNum" sz="quarter" idx="12"/>
          </p:nvPr>
        </p:nvSpPr>
        <p:spPr/>
        <p:txBody>
          <a:bodyPr/>
          <a:lstStyle/>
          <a:p>
            <a:fld id="{B6F15528-21DE-4FAA-801E-634DDDAF4B2B}" type="slidenum">
              <a:rPr lang="en-US" sz="2000" smtClean="0">
                <a:solidFill>
                  <a:schemeClr val="tx1"/>
                </a:solidFill>
              </a:rPr>
              <a:pPr/>
              <a:t>17</a:t>
            </a:fld>
            <a:endParaRPr lang="en-US" sz="2000" dirty="0">
              <a:solidFill>
                <a:schemeClr val="tx1"/>
              </a:solidFill>
            </a:endParaRPr>
          </a:p>
        </p:txBody>
      </p:sp>
      <p:pic>
        <p:nvPicPr>
          <p:cNvPr id="6" name="图片 5"/>
          <p:cNvPicPr>
            <a:picLocks noChangeAspect="1"/>
          </p:cNvPicPr>
          <p:nvPr/>
        </p:nvPicPr>
        <p:blipFill>
          <a:blip r:embed="rId2"/>
          <a:stretch>
            <a:fillRect/>
          </a:stretch>
        </p:blipFill>
        <p:spPr>
          <a:xfrm>
            <a:off x="1752600" y="1018644"/>
            <a:ext cx="5181600" cy="5304581"/>
          </a:xfrm>
          <a:prstGeom prst="rect">
            <a:avLst/>
          </a:prstGeom>
        </p:spPr>
      </p:pic>
    </p:spTree>
    <p:extLst>
      <p:ext uri="{BB962C8B-B14F-4D97-AF65-F5344CB8AC3E}">
        <p14:creationId xmlns:p14="http://schemas.microsoft.com/office/powerpoint/2010/main" val="111694122"/>
      </p:ext>
    </p:extLst>
  </p:cSld>
  <p:clrMapOvr>
    <a:masterClrMapping/>
  </p:clrMapOvr>
  <mc:AlternateContent xmlns:mc="http://schemas.openxmlformats.org/markup-compatibility/2006" xmlns:p14="http://schemas.microsoft.com/office/powerpoint/2010/main">
    <mc:Choice Requires="p14">
      <p:transition p14:dur="10" advTm="52246"/>
    </mc:Choice>
    <mc:Fallback xmlns="">
      <p:transition advTm="52246"/>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normAutofit fontScale="90000"/>
          </a:bodyPr>
          <a:lstStyle/>
          <a:p>
            <a:pPr algn="l"/>
            <a:r>
              <a:rPr lang="en-US" altLang="zh-CN" sz="3600" dirty="0" smtClean="0">
                <a:solidFill>
                  <a:srgbClr val="FF0000"/>
                </a:solidFill>
                <a:latin typeface="Tahoma" pitchFamily="34" charset="0"/>
                <a:ea typeface="Tahoma" pitchFamily="34" charset="0"/>
                <a:cs typeface="Tahoma" pitchFamily="34" charset="0"/>
              </a:rPr>
              <a:t>ABC</a:t>
            </a:r>
            <a:r>
              <a:rPr lang="en-US" altLang="zh-CN" sz="3600" dirty="0">
                <a:solidFill>
                  <a:srgbClr val="FF0000"/>
                </a:solidFill>
                <a:latin typeface="Tahoma" pitchFamily="34" charset="0"/>
                <a:ea typeface="Tahoma" pitchFamily="34" charset="0"/>
                <a:cs typeface="Tahoma" pitchFamily="34" charset="0"/>
              </a:rPr>
              <a:t>: Distributed Beacon Rate Adapting (DBRA)</a:t>
            </a:r>
            <a:endParaRPr lang="zh-CN" altLang="en-US" sz="3600" dirty="0">
              <a:solidFill>
                <a:srgbClr val="FF0000"/>
              </a:solidFill>
              <a:latin typeface="Tahoma" pitchFamily="34" charset="0"/>
              <a:ea typeface="Tahoma" pitchFamily="34" charset="0"/>
              <a:cs typeface="Tahoma" pitchFamily="34" charset="0"/>
            </a:endParaRPr>
          </a:p>
        </p:txBody>
      </p:sp>
      <p:cxnSp>
        <p:nvCxnSpPr>
          <p:cNvPr id="4" name="Straight Connector 3"/>
          <p:cNvCxnSpPr/>
          <p:nvPr/>
        </p:nvCxnSpPr>
        <p:spPr>
          <a:xfrm>
            <a:off x="-1" y="762000"/>
            <a:ext cx="91800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灯片编号占位符 4"/>
          <p:cNvSpPr>
            <a:spLocks noGrp="1"/>
          </p:cNvSpPr>
          <p:nvPr>
            <p:ph type="sldNum" sz="quarter" idx="12"/>
          </p:nvPr>
        </p:nvSpPr>
        <p:spPr/>
        <p:txBody>
          <a:bodyPr/>
          <a:lstStyle/>
          <a:p>
            <a:fld id="{B6F15528-21DE-4FAA-801E-634DDDAF4B2B}" type="slidenum">
              <a:rPr lang="en-US" sz="2000" smtClean="0">
                <a:solidFill>
                  <a:schemeClr val="tx1"/>
                </a:solidFill>
              </a:rPr>
              <a:pPr/>
              <a:t>18</a:t>
            </a:fld>
            <a:endParaRPr lang="en-US" sz="2000" dirty="0">
              <a:solidFill>
                <a:schemeClr val="tx1"/>
              </a:solidFill>
            </a:endParaRPr>
          </a:p>
        </p:txBody>
      </p:sp>
      <p:pic>
        <p:nvPicPr>
          <p:cNvPr id="7" name="图片 6"/>
          <p:cNvPicPr>
            <a:picLocks noChangeAspect="1"/>
          </p:cNvPicPr>
          <p:nvPr/>
        </p:nvPicPr>
        <p:blipFill>
          <a:blip r:embed="rId2"/>
          <a:stretch>
            <a:fillRect/>
          </a:stretch>
        </p:blipFill>
        <p:spPr>
          <a:xfrm>
            <a:off x="61380" y="1295400"/>
            <a:ext cx="8625420" cy="3733800"/>
          </a:xfrm>
          <a:prstGeom prst="rect">
            <a:avLst/>
          </a:prstGeom>
        </p:spPr>
      </p:pic>
    </p:spTree>
    <p:extLst>
      <p:ext uri="{BB962C8B-B14F-4D97-AF65-F5344CB8AC3E}">
        <p14:creationId xmlns:p14="http://schemas.microsoft.com/office/powerpoint/2010/main" val="3150389914"/>
      </p:ext>
    </p:extLst>
  </p:cSld>
  <p:clrMapOvr>
    <a:masterClrMapping/>
  </p:clrMapOvr>
  <mc:AlternateContent xmlns:mc="http://schemas.openxmlformats.org/markup-compatibility/2006" xmlns:p14="http://schemas.microsoft.com/office/powerpoint/2010/main">
    <mc:Choice Requires="p14">
      <p:transition p14:dur="10" advTm="52246"/>
    </mc:Choice>
    <mc:Fallback xmlns="">
      <p:transition advTm="52246"/>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normAutofit/>
          </a:bodyPr>
          <a:lstStyle/>
          <a:p>
            <a:pPr algn="l"/>
            <a:r>
              <a:rPr lang="en-US" altLang="zh-CN" sz="3600" dirty="0" smtClean="0">
                <a:solidFill>
                  <a:srgbClr val="FF0000"/>
                </a:solidFill>
                <a:latin typeface="Tahoma" pitchFamily="34" charset="0"/>
                <a:ea typeface="Tahoma" pitchFamily="34" charset="0"/>
                <a:cs typeface="Tahoma" pitchFamily="34" charset="0"/>
              </a:rPr>
              <a:t>ABC</a:t>
            </a:r>
            <a:r>
              <a:rPr lang="en-US" altLang="zh-CN" sz="3600" dirty="0">
                <a:solidFill>
                  <a:srgbClr val="FF0000"/>
                </a:solidFill>
                <a:latin typeface="Tahoma" pitchFamily="34" charset="0"/>
                <a:ea typeface="Tahoma" pitchFamily="34" charset="0"/>
                <a:cs typeface="Tahoma" pitchFamily="34" charset="0"/>
              </a:rPr>
              <a:t>: Adapting Results Informing</a:t>
            </a:r>
            <a:endParaRPr lang="zh-CN" altLang="en-US" sz="3600" dirty="0">
              <a:solidFill>
                <a:srgbClr val="FF0000"/>
              </a:solidFill>
              <a:latin typeface="Tahoma" pitchFamily="34" charset="0"/>
              <a:ea typeface="Tahoma" pitchFamily="34" charset="0"/>
              <a:cs typeface="Tahoma" pitchFamily="34" charset="0"/>
            </a:endParaRPr>
          </a:p>
        </p:txBody>
      </p:sp>
      <p:cxnSp>
        <p:nvCxnSpPr>
          <p:cNvPr id="4" name="Straight Connector 3"/>
          <p:cNvCxnSpPr/>
          <p:nvPr/>
        </p:nvCxnSpPr>
        <p:spPr>
          <a:xfrm>
            <a:off x="-1" y="762000"/>
            <a:ext cx="91800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灯片编号占位符 4"/>
          <p:cNvSpPr>
            <a:spLocks noGrp="1"/>
          </p:cNvSpPr>
          <p:nvPr>
            <p:ph type="sldNum" sz="quarter" idx="12"/>
          </p:nvPr>
        </p:nvSpPr>
        <p:spPr/>
        <p:txBody>
          <a:bodyPr/>
          <a:lstStyle/>
          <a:p>
            <a:fld id="{B6F15528-21DE-4FAA-801E-634DDDAF4B2B}" type="slidenum">
              <a:rPr lang="en-US" sz="2000" smtClean="0">
                <a:solidFill>
                  <a:schemeClr val="tx1"/>
                </a:solidFill>
              </a:rPr>
              <a:pPr/>
              <a:t>19</a:t>
            </a:fld>
            <a:endParaRPr lang="en-US" sz="2000" dirty="0">
              <a:solidFill>
                <a:schemeClr val="tx1"/>
              </a:solidFill>
            </a:endParaRPr>
          </a:p>
        </p:txBody>
      </p:sp>
      <p:sp>
        <p:nvSpPr>
          <p:cNvPr id="6" name="文本框 5"/>
          <p:cNvSpPr txBox="1"/>
          <p:nvPr/>
        </p:nvSpPr>
        <p:spPr>
          <a:xfrm>
            <a:off x="381000" y="965835"/>
            <a:ext cx="8305800" cy="5238116"/>
          </a:xfrm>
          <a:prstGeom prst="rect">
            <a:avLst/>
          </a:prstGeom>
          <a:noFill/>
          <a:ln w="28575">
            <a:noFill/>
          </a:ln>
        </p:spPr>
        <p:txBody>
          <a:bodyPr wrap="square" rtlCol="0">
            <a:noAutofit/>
          </a:bodyPr>
          <a:lstStyle>
            <a:defPPr>
              <a:defRPr lang="zh-CN"/>
            </a:defPPr>
          </a:lstStyle>
          <a:p>
            <a:pPr marL="342900" indent="-342900">
              <a:lnSpc>
                <a:spcPct val="120000"/>
              </a:lnSpc>
              <a:buFont typeface="Wingdings" panose="05000000000000000000" pitchFamily="2" charset="2"/>
              <a:buChar char="p"/>
            </a:pPr>
            <a:r>
              <a:rPr lang="en-US" altLang="zh-CN" sz="2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a:t>
            </a:r>
            <a:r>
              <a:rPr lang="en-US" altLang="zh-CN" sz="2400"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omparing </a:t>
            </a:r>
            <a:r>
              <a:rPr lang="en-US" altLang="zh-CN" sz="2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 beaconing rate between DBRA results and the beaconing status of each vehicle in its </a:t>
            </a:r>
            <a:r>
              <a:rPr lang="en-US" altLang="zh-CN" sz="2400"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THS;</a:t>
            </a:r>
          </a:p>
          <a:p>
            <a:pPr>
              <a:lnSpc>
                <a:spcPct val="120000"/>
              </a:lnSpc>
            </a:pPr>
            <a:endParaRPr lang="en-US" altLang="zh-CN" sz="2400"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L="342900" indent="-342900">
              <a:lnSpc>
                <a:spcPct val="120000"/>
              </a:lnSpc>
              <a:buFont typeface="Wingdings" panose="05000000000000000000" pitchFamily="2" charset="2"/>
              <a:buChar char="p"/>
            </a:pPr>
            <a:r>
              <a:rPr lang="en-US" altLang="zh-CN" sz="2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including the information (vehicle ID, assigned beacon rate) of those vehicles, whose current beacon rate is larger than the results assigned by DBRA, in its next beacon and broadcast to its </a:t>
            </a:r>
            <a:r>
              <a:rPr lang="en-US" altLang="zh-CN" sz="2400"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neighbors</a:t>
            </a:r>
            <a:r>
              <a:rPr lang="en-US" altLang="zh-CN" sz="2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t>
            </a:r>
            <a:endParaRPr lang="en-US" altLang="zh-CN" sz="2400"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L="342900" indent="-342900">
              <a:lnSpc>
                <a:spcPct val="120000"/>
              </a:lnSpc>
              <a:buFont typeface="Wingdings" panose="05000000000000000000" pitchFamily="2" charset="2"/>
              <a:buChar char="p"/>
            </a:pPr>
            <a:endParaRPr lang="en-US" altLang="zh-CN" sz="2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L="342900" indent="-342900">
              <a:lnSpc>
                <a:spcPct val="120000"/>
              </a:lnSpc>
              <a:buFont typeface="Wingdings" panose="05000000000000000000" pitchFamily="2" charset="2"/>
              <a:buChar char="p"/>
            </a:pPr>
            <a:r>
              <a:rPr lang="en-US" altLang="zh-CN" sz="2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Once a neighbor receives the informing beacon, it will compare its own beacon rate with the assigned </a:t>
            </a:r>
            <a:r>
              <a:rPr lang="en-US" altLang="zh-CN" sz="2400"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result and adjust its beacon rate if necessary.</a:t>
            </a:r>
          </a:p>
        </p:txBody>
      </p:sp>
    </p:spTree>
    <p:extLst>
      <p:ext uri="{BB962C8B-B14F-4D97-AF65-F5344CB8AC3E}">
        <p14:creationId xmlns:p14="http://schemas.microsoft.com/office/powerpoint/2010/main" val="122474901"/>
      </p:ext>
    </p:extLst>
  </p:cSld>
  <p:clrMapOvr>
    <a:masterClrMapping/>
  </p:clrMapOvr>
  <mc:AlternateContent xmlns:mc="http://schemas.openxmlformats.org/markup-compatibility/2006" xmlns:p14="http://schemas.microsoft.com/office/powerpoint/2010/main">
    <mc:Choice Requires="p14">
      <p:transition p14:dur="10" advTm="52246"/>
    </mc:Choice>
    <mc:Fallback xmlns="">
      <p:transition advTm="52246"/>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pPr algn="l"/>
            <a:r>
              <a:rPr lang="en-US" altLang="zh-CN" sz="3600" dirty="0" smtClean="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Outline</a:t>
            </a:r>
            <a:endParaRPr lang="zh-CN" altLang="en-US" sz="3600" dirty="0">
              <a:solidFill>
                <a:srgbClr val="FF0000"/>
              </a:solidFill>
              <a:effectLst>
                <a:outerShdw blurRad="38100" dist="38100" dir="2700000" algn="tl">
                  <a:srgbClr val="000000">
                    <a:alpha val="43137"/>
                  </a:srgbClr>
                </a:outerShdw>
              </a:effectLst>
              <a:latin typeface="Tahoma" pitchFamily="34" charset="0"/>
              <a:cs typeface="Tahoma" pitchFamily="34" charset="0"/>
            </a:endParaRPr>
          </a:p>
        </p:txBody>
      </p:sp>
      <p:cxnSp>
        <p:nvCxnSpPr>
          <p:cNvPr id="4" name="Straight Connector 3"/>
          <p:cNvCxnSpPr/>
          <p:nvPr/>
        </p:nvCxnSpPr>
        <p:spPr>
          <a:xfrm>
            <a:off x="-1" y="1219200"/>
            <a:ext cx="91800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灯片编号占位符 4"/>
          <p:cNvSpPr>
            <a:spLocks noGrp="1"/>
          </p:cNvSpPr>
          <p:nvPr>
            <p:ph type="sldNum" sz="quarter" idx="12"/>
          </p:nvPr>
        </p:nvSpPr>
        <p:spPr/>
        <p:txBody>
          <a:bodyPr/>
          <a:lstStyle/>
          <a:p>
            <a:fld id="{B6F15528-21DE-4FAA-801E-634DDDAF4B2B}" type="slidenum">
              <a:rPr lang="en-US" sz="2000" smtClean="0">
                <a:solidFill>
                  <a:schemeClr val="tx1"/>
                </a:solidFill>
              </a:rPr>
              <a:pPr/>
              <a:t>2</a:t>
            </a:fld>
            <a:endParaRPr lang="en-US" sz="2000" dirty="0">
              <a:solidFill>
                <a:schemeClr val="tx1"/>
              </a:solidFill>
            </a:endParaRPr>
          </a:p>
        </p:txBody>
      </p:sp>
      <p:graphicFrame>
        <p:nvGraphicFramePr>
          <p:cNvPr id="7" name="图示 6"/>
          <p:cNvGraphicFramePr/>
          <p:nvPr>
            <p:extLst>
              <p:ext uri="{D42A27DB-BD31-4B8C-83A1-F6EECF244321}">
                <p14:modId xmlns:p14="http://schemas.microsoft.com/office/powerpoint/2010/main" val="3193984501"/>
              </p:ext>
            </p:extLst>
          </p:nvPr>
        </p:nvGraphicFramePr>
        <p:xfrm>
          <a:off x="685800" y="1600200"/>
          <a:ext cx="7696200" cy="4571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图片 5"/>
          <p:cNvPicPr>
            <a:picLocks noChangeAspect="1"/>
          </p:cNvPicPr>
          <p:nvPr/>
        </p:nvPicPr>
        <p:blipFill>
          <a:blip r:embed="rId8"/>
          <a:stretch>
            <a:fillRect/>
          </a:stretch>
        </p:blipFill>
        <p:spPr>
          <a:xfrm>
            <a:off x="3949437" y="76200"/>
            <a:ext cx="5118363" cy="1095400"/>
          </a:xfrm>
          <a:prstGeom prst="rect">
            <a:avLst/>
          </a:prstGeom>
        </p:spPr>
      </p:pic>
    </p:spTree>
    <p:extLst>
      <p:ext uri="{BB962C8B-B14F-4D97-AF65-F5344CB8AC3E}">
        <p14:creationId xmlns:p14="http://schemas.microsoft.com/office/powerpoint/2010/main" val="667787497"/>
      </p:ext>
    </p:extLst>
  </p:cSld>
  <p:clrMapOvr>
    <a:masterClrMapping/>
  </p:clrMapOvr>
  <mc:AlternateContent xmlns:mc="http://schemas.openxmlformats.org/markup-compatibility/2006" xmlns:p14="http://schemas.microsoft.com/office/powerpoint/2010/main">
    <mc:Choice Requires="p14">
      <p:transition p14:dur="0" advTm="20256"/>
    </mc:Choice>
    <mc:Fallback xmlns="">
      <p:transition advTm="20256"/>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normAutofit/>
          </a:bodyPr>
          <a:lstStyle/>
          <a:p>
            <a:pPr algn="l"/>
            <a:r>
              <a:rPr lang="en-US" altLang="zh-CN" sz="3600" dirty="0">
                <a:solidFill>
                  <a:srgbClr val="FF0000"/>
                </a:solidFill>
                <a:latin typeface="Tahoma" pitchFamily="34" charset="0"/>
                <a:ea typeface="Tahoma" pitchFamily="34" charset="0"/>
                <a:cs typeface="Tahoma" pitchFamily="34" charset="0"/>
              </a:rPr>
              <a:t>ABC</a:t>
            </a:r>
            <a:r>
              <a:rPr lang="en-US" altLang="zh-CN" sz="3600" dirty="0" smtClean="0">
                <a:solidFill>
                  <a:srgbClr val="FF0000"/>
                </a:solidFill>
                <a:latin typeface="Tahoma" pitchFamily="34" charset="0"/>
                <a:ea typeface="Tahoma" pitchFamily="34" charset="0"/>
                <a:cs typeface="Tahoma" pitchFamily="34" charset="0"/>
              </a:rPr>
              <a:t>: Adaptive </a:t>
            </a:r>
            <a:r>
              <a:rPr lang="en-US" altLang="zh-CN" sz="3600" dirty="0">
                <a:solidFill>
                  <a:srgbClr val="FF0000"/>
                </a:solidFill>
                <a:latin typeface="Tahoma" pitchFamily="34" charset="0"/>
                <a:ea typeface="Tahoma" pitchFamily="34" charset="0"/>
                <a:cs typeface="Tahoma" pitchFamily="34" charset="0"/>
              </a:rPr>
              <a:t>Beacon Control Approach</a:t>
            </a:r>
            <a:endParaRPr lang="zh-CN" altLang="en-US" sz="3600" dirty="0">
              <a:solidFill>
                <a:srgbClr val="FF0000"/>
              </a:solidFill>
              <a:latin typeface="Tahoma" pitchFamily="34" charset="0"/>
              <a:ea typeface="Tahoma" pitchFamily="34" charset="0"/>
              <a:cs typeface="Tahoma" pitchFamily="34" charset="0"/>
            </a:endParaRPr>
          </a:p>
        </p:txBody>
      </p:sp>
      <p:cxnSp>
        <p:nvCxnSpPr>
          <p:cNvPr id="4" name="Straight Connector 3"/>
          <p:cNvCxnSpPr/>
          <p:nvPr/>
        </p:nvCxnSpPr>
        <p:spPr>
          <a:xfrm>
            <a:off x="-1" y="762000"/>
            <a:ext cx="91800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灯片编号占位符 4"/>
          <p:cNvSpPr>
            <a:spLocks noGrp="1"/>
          </p:cNvSpPr>
          <p:nvPr>
            <p:ph type="sldNum" sz="quarter" idx="12"/>
          </p:nvPr>
        </p:nvSpPr>
        <p:spPr/>
        <p:txBody>
          <a:bodyPr/>
          <a:lstStyle/>
          <a:p>
            <a:fld id="{B6F15528-21DE-4FAA-801E-634DDDAF4B2B}" type="slidenum">
              <a:rPr lang="en-US" sz="2000" smtClean="0">
                <a:solidFill>
                  <a:schemeClr val="tx1"/>
                </a:solidFill>
              </a:rPr>
              <a:pPr/>
              <a:t>20</a:t>
            </a:fld>
            <a:endParaRPr lang="en-US" sz="2000" dirty="0">
              <a:solidFill>
                <a:schemeClr val="tx1"/>
              </a:solidFill>
            </a:endParaRPr>
          </a:p>
        </p:txBody>
      </p:sp>
      <p:pic>
        <p:nvPicPr>
          <p:cNvPr id="3" name="图片 2"/>
          <p:cNvPicPr>
            <a:picLocks noChangeAspect="1"/>
          </p:cNvPicPr>
          <p:nvPr/>
        </p:nvPicPr>
        <p:blipFill>
          <a:blip r:embed="rId2"/>
          <a:stretch>
            <a:fillRect/>
          </a:stretch>
        </p:blipFill>
        <p:spPr>
          <a:xfrm>
            <a:off x="228600" y="914400"/>
            <a:ext cx="8686800" cy="2550045"/>
          </a:xfrm>
          <a:prstGeom prst="rect">
            <a:avLst/>
          </a:prstGeom>
        </p:spPr>
      </p:pic>
      <p:sp>
        <p:nvSpPr>
          <p:cNvPr id="7" name="文本框 6"/>
          <p:cNvSpPr txBox="1"/>
          <p:nvPr/>
        </p:nvSpPr>
        <p:spPr>
          <a:xfrm>
            <a:off x="132299" y="3724793"/>
            <a:ext cx="8915400" cy="2631557"/>
          </a:xfrm>
          <a:prstGeom prst="rect">
            <a:avLst/>
          </a:prstGeom>
          <a:noFill/>
          <a:ln w="28575">
            <a:noFill/>
          </a:ln>
        </p:spPr>
        <p:txBody>
          <a:bodyPr wrap="square" rtlCol="0">
            <a:noAutofit/>
          </a:bodyPr>
          <a:lstStyle>
            <a:defPPr>
              <a:defRPr lang="zh-CN"/>
            </a:defPPr>
          </a:lstStyle>
          <a:p>
            <a:pPr marL="342900" indent="-342900">
              <a:lnSpc>
                <a:spcPct val="120000"/>
              </a:lnSpc>
              <a:buFont typeface="Wingdings" panose="05000000000000000000" pitchFamily="2" charset="2"/>
              <a:buChar char="p"/>
            </a:pPr>
            <a:r>
              <a:rPr lang="en-US" altLang="zh-CN" sz="2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vehicles can normally broadcast at the maximum beacon </a:t>
            </a:r>
            <a:r>
              <a:rPr lang="en-US" altLang="zh-CN" sz="2000"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rate when </a:t>
            </a:r>
            <a:r>
              <a:rPr lang="en-US" altLang="zh-CN" sz="2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 channel resources are enough and meanwhile </a:t>
            </a:r>
            <a:r>
              <a:rPr lang="en-US" altLang="zh-CN" sz="2000"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keep identifying </a:t>
            </a:r>
            <a:r>
              <a:rPr lang="en-US" altLang="zh-CN" sz="2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whether the channel is </a:t>
            </a:r>
            <a:r>
              <a:rPr lang="en-US" altLang="zh-CN" sz="2000"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congested;</a:t>
            </a:r>
            <a:endParaRPr lang="en-US" altLang="zh-CN" sz="2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L="342900" indent="-342900">
              <a:lnSpc>
                <a:spcPct val="120000"/>
              </a:lnSpc>
              <a:buFont typeface="Wingdings" panose="05000000000000000000" pitchFamily="2" charset="2"/>
              <a:buChar char="p"/>
            </a:pPr>
            <a:r>
              <a:rPr lang="en-US" altLang="zh-CN" sz="2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Once a congestion event is detected, ABC essentially solves a distributed </a:t>
            </a:r>
            <a:r>
              <a:rPr lang="en-US" altLang="zh-CN" sz="2000"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beacon rate </a:t>
            </a:r>
            <a:r>
              <a:rPr lang="en-US" altLang="zh-CN" sz="2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adapting (DBRA) problem with </a:t>
            </a:r>
            <a:r>
              <a:rPr lang="en-US" altLang="zh-CN" sz="2000"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 greedy </a:t>
            </a:r>
            <a:r>
              <a:rPr lang="en-US" altLang="zh-CN" sz="2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heuristic </a:t>
            </a:r>
            <a:r>
              <a:rPr lang="en-US" altLang="zh-CN" sz="2000"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algorithm;</a:t>
            </a:r>
          </a:p>
          <a:p>
            <a:pPr marL="342900" indent="-342900">
              <a:lnSpc>
                <a:spcPct val="120000"/>
              </a:lnSpc>
              <a:buFont typeface="Wingdings" panose="05000000000000000000" pitchFamily="2" charset="2"/>
              <a:buChar char="p"/>
            </a:pPr>
            <a:r>
              <a:rPr lang="en-US" altLang="zh-CN" sz="2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In addition, every vehicle is allowed to increase its own beacon rate independently when the driving safety demand increases in the </a:t>
            </a:r>
            <a:r>
              <a:rPr lang="en-US" altLang="zh-CN" sz="2000"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moving.</a:t>
            </a:r>
          </a:p>
          <a:p>
            <a:pPr marL="342900" indent="-342900">
              <a:lnSpc>
                <a:spcPct val="120000"/>
              </a:lnSpc>
              <a:buFont typeface="Wingdings" panose="05000000000000000000" pitchFamily="2" charset="2"/>
              <a:buChar char="p"/>
            </a:pPr>
            <a:endParaRPr lang="en-US" altLang="zh-CN" sz="2400"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L="342900" indent="-342900">
              <a:lnSpc>
                <a:spcPct val="120000"/>
              </a:lnSpc>
              <a:buFont typeface="Wingdings" panose="05000000000000000000" pitchFamily="2" charset="2"/>
              <a:buChar char="p"/>
            </a:pPr>
            <a:endParaRPr lang="en-US" altLang="zh-CN" sz="2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L="342900" indent="-342900">
              <a:lnSpc>
                <a:spcPct val="120000"/>
              </a:lnSpc>
              <a:buFont typeface="Wingdings" panose="05000000000000000000" pitchFamily="2" charset="2"/>
              <a:buChar char="p"/>
            </a:pPr>
            <a:endParaRPr lang="en-US" altLang="zh-CN" sz="2400"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a:lnSpc>
                <a:spcPct val="120000"/>
              </a:lnSpc>
            </a:pPr>
            <a:endParaRPr lang="en-US" altLang="zh-CN" sz="2400"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a:lnSpc>
                <a:spcPct val="120000"/>
              </a:lnSpc>
            </a:pPr>
            <a:endParaRPr lang="en-US" altLang="zh-CN" sz="2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6676582"/>
      </p:ext>
    </p:extLst>
  </p:cSld>
  <p:clrMapOvr>
    <a:masterClrMapping/>
  </p:clrMapOvr>
  <mc:AlternateContent xmlns:mc="http://schemas.openxmlformats.org/markup-compatibility/2006" xmlns:p14="http://schemas.microsoft.com/office/powerpoint/2010/main">
    <mc:Choice Requires="p14">
      <p:transition p14:dur="10" advTm="52246"/>
    </mc:Choice>
    <mc:Fallback xmlns="">
      <p:transition advTm="52246"/>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normAutofit/>
          </a:bodyPr>
          <a:lstStyle/>
          <a:p>
            <a:pPr algn="l"/>
            <a:r>
              <a:rPr lang="en-US" altLang="zh-CN" sz="3600" dirty="0">
                <a:solidFill>
                  <a:srgbClr val="FF0000"/>
                </a:solidFill>
                <a:latin typeface="Tahoma" pitchFamily="34" charset="0"/>
                <a:ea typeface="Tahoma" pitchFamily="34" charset="0"/>
                <a:cs typeface="Tahoma" pitchFamily="34" charset="0"/>
              </a:rPr>
              <a:t>ABC</a:t>
            </a:r>
            <a:r>
              <a:rPr lang="en-US" altLang="zh-CN" sz="3600" dirty="0" smtClean="0">
                <a:solidFill>
                  <a:srgbClr val="FF0000"/>
                </a:solidFill>
                <a:latin typeface="Tahoma" pitchFamily="34" charset="0"/>
                <a:ea typeface="Tahoma" pitchFamily="34" charset="0"/>
                <a:cs typeface="Tahoma" pitchFamily="34" charset="0"/>
              </a:rPr>
              <a:t>: Adaptive </a:t>
            </a:r>
            <a:r>
              <a:rPr lang="en-US" altLang="zh-CN" sz="3600" dirty="0">
                <a:solidFill>
                  <a:srgbClr val="FF0000"/>
                </a:solidFill>
                <a:latin typeface="Tahoma" pitchFamily="34" charset="0"/>
                <a:ea typeface="Tahoma" pitchFamily="34" charset="0"/>
                <a:cs typeface="Tahoma" pitchFamily="34" charset="0"/>
              </a:rPr>
              <a:t>Beacon Control Approach</a:t>
            </a:r>
            <a:endParaRPr lang="zh-CN" altLang="en-US" sz="3600" dirty="0">
              <a:solidFill>
                <a:srgbClr val="FF0000"/>
              </a:solidFill>
              <a:latin typeface="Tahoma" pitchFamily="34" charset="0"/>
              <a:ea typeface="Tahoma" pitchFamily="34" charset="0"/>
              <a:cs typeface="Tahoma" pitchFamily="34" charset="0"/>
            </a:endParaRPr>
          </a:p>
        </p:txBody>
      </p:sp>
      <p:cxnSp>
        <p:nvCxnSpPr>
          <p:cNvPr id="4" name="Straight Connector 3"/>
          <p:cNvCxnSpPr/>
          <p:nvPr/>
        </p:nvCxnSpPr>
        <p:spPr>
          <a:xfrm>
            <a:off x="-1" y="762000"/>
            <a:ext cx="91800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灯片编号占位符 4"/>
          <p:cNvSpPr>
            <a:spLocks noGrp="1"/>
          </p:cNvSpPr>
          <p:nvPr>
            <p:ph type="sldNum" sz="quarter" idx="12"/>
          </p:nvPr>
        </p:nvSpPr>
        <p:spPr/>
        <p:txBody>
          <a:bodyPr/>
          <a:lstStyle/>
          <a:p>
            <a:fld id="{B6F15528-21DE-4FAA-801E-634DDDAF4B2B}" type="slidenum">
              <a:rPr lang="en-US" sz="2000" smtClean="0">
                <a:solidFill>
                  <a:schemeClr val="tx1"/>
                </a:solidFill>
              </a:rPr>
              <a:pPr/>
              <a:t>21</a:t>
            </a:fld>
            <a:endParaRPr lang="en-US" sz="2000" dirty="0">
              <a:solidFill>
                <a:schemeClr val="tx1"/>
              </a:solidFill>
            </a:endParaRPr>
          </a:p>
        </p:txBody>
      </p:sp>
      <p:pic>
        <p:nvPicPr>
          <p:cNvPr id="6" name="图片 5"/>
          <p:cNvPicPr>
            <a:picLocks noChangeAspect="1"/>
          </p:cNvPicPr>
          <p:nvPr/>
        </p:nvPicPr>
        <p:blipFill>
          <a:blip r:embed="rId2"/>
          <a:stretch>
            <a:fillRect/>
          </a:stretch>
        </p:blipFill>
        <p:spPr>
          <a:xfrm>
            <a:off x="2209800" y="855073"/>
            <a:ext cx="3886200" cy="5776401"/>
          </a:xfrm>
          <a:prstGeom prst="rect">
            <a:avLst/>
          </a:prstGeom>
        </p:spPr>
      </p:pic>
    </p:spTree>
    <p:extLst>
      <p:ext uri="{BB962C8B-B14F-4D97-AF65-F5344CB8AC3E}">
        <p14:creationId xmlns:p14="http://schemas.microsoft.com/office/powerpoint/2010/main" val="40461517"/>
      </p:ext>
    </p:extLst>
  </p:cSld>
  <p:clrMapOvr>
    <a:masterClrMapping/>
  </p:clrMapOvr>
  <mc:AlternateContent xmlns:mc="http://schemas.openxmlformats.org/markup-compatibility/2006" xmlns:p14="http://schemas.microsoft.com/office/powerpoint/2010/main">
    <mc:Choice Requires="p14">
      <p:transition p14:dur="10" advTm="52246"/>
    </mc:Choice>
    <mc:Fallback xmlns="">
      <p:transition advTm="52246"/>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normAutofit/>
          </a:bodyPr>
          <a:lstStyle/>
          <a:p>
            <a:pPr algn="l"/>
            <a:r>
              <a:rPr lang="en-US" altLang="zh-CN" sz="3600" dirty="0" smtClean="0">
                <a:solidFill>
                  <a:srgbClr val="FF0000"/>
                </a:solidFill>
                <a:latin typeface="Tahoma" pitchFamily="34" charset="0"/>
                <a:ea typeface="Tahoma" pitchFamily="34" charset="0"/>
                <a:cs typeface="Tahoma" pitchFamily="34" charset="0"/>
              </a:rPr>
              <a:t>Performance Evaluation</a:t>
            </a:r>
            <a:endParaRPr lang="zh-CN" altLang="en-US" sz="3600" dirty="0">
              <a:solidFill>
                <a:srgbClr val="FF0000"/>
              </a:solidFill>
              <a:latin typeface="Tahoma" pitchFamily="34" charset="0"/>
              <a:ea typeface="Tahoma" pitchFamily="34" charset="0"/>
              <a:cs typeface="Tahoma" pitchFamily="34" charset="0"/>
            </a:endParaRPr>
          </a:p>
        </p:txBody>
      </p:sp>
      <p:cxnSp>
        <p:nvCxnSpPr>
          <p:cNvPr id="4" name="Straight Connector 3"/>
          <p:cNvCxnSpPr/>
          <p:nvPr/>
        </p:nvCxnSpPr>
        <p:spPr>
          <a:xfrm>
            <a:off x="-1" y="762000"/>
            <a:ext cx="91800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灯片编号占位符 4"/>
          <p:cNvSpPr>
            <a:spLocks noGrp="1"/>
          </p:cNvSpPr>
          <p:nvPr>
            <p:ph type="sldNum" sz="quarter" idx="12"/>
          </p:nvPr>
        </p:nvSpPr>
        <p:spPr/>
        <p:txBody>
          <a:bodyPr/>
          <a:lstStyle/>
          <a:p>
            <a:fld id="{B6F15528-21DE-4FAA-801E-634DDDAF4B2B}" type="slidenum">
              <a:rPr lang="en-US" sz="2000" smtClean="0">
                <a:solidFill>
                  <a:schemeClr val="tx1"/>
                </a:solidFill>
              </a:rPr>
              <a:pPr/>
              <a:t>22</a:t>
            </a:fld>
            <a:endParaRPr lang="en-US" sz="2000" dirty="0">
              <a:solidFill>
                <a:schemeClr val="tx1"/>
              </a:solidFill>
            </a:endParaRPr>
          </a:p>
        </p:txBody>
      </p:sp>
      <p:sp>
        <p:nvSpPr>
          <p:cNvPr id="8" name="文本框 7"/>
          <p:cNvSpPr txBox="1"/>
          <p:nvPr/>
        </p:nvSpPr>
        <p:spPr>
          <a:xfrm>
            <a:off x="152400" y="904240"/>
            <a:ext cx="8305800" cy="5791201"/>
          </a:xfrm>
          <a:prstGeom prst="rect">
            <a:avLst/>
          </a:prstGeom>
          <a:noFill/>
          <a:ln w="28575">
            <a:noFill/>
          </a:ln>
        </p:spPr>
        <p:txBody>
          <a:bodyPr wrap="square" rtlCol="0">
            <a:noAutofit/>
          </a:bodyPr>
          <a:lstStyle>
            <a:defPPr>
              <a:defRPr lang="zh-CN"/>
            </a:defPPr>
          </a:lstStyle>
          <a:p>
            <a:pPr marL="342900" indent="-342900">
              <a:lnSpc>
                <a:spcPct val="120000"/>
              </a:lnSpc>
              <a:buFont typeface="Wingdings" panose="05000000000000000000" pitchFamily="2" charset="2"/>
              <a:buChar char="p"/>
            </a:pPr>
            <a:r>
              <a:rPr lang="en-US" altLang="zh-CN" sz="2400" b="1"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Candidate Schemes</a:t>
            </a:r>
            <a:r>
              <a:rPr lang="en-US" altLang="zh-CN" sz="2400" b="1" dirty="0" smtClean="0">
                <a:effectLst>
                  <a:outerShdw blurRad="38100" dist="38100" dir="2700000" algn="tl">
                    <a:srgbClr val="000000">
                      <a:alpha val="43137"/>
                    </a:srgbClr>
                  </a:outerShdw>
                </a:effectLst>
                <a:latin typeface="Tahoma" panose="020B0604030504040204" pitchFamily="34" charset="0"/>
                <a:ea typeface="楷体" panose="02010609060101010101" pitchFamily="49" charset="-122"/>
                <a:cs typeface="Tahoma" panose="020B0604030504040204" pitchFamily="34" charset="0"/>
              </a:rPr>
              <a:t>:</a:t>
            </a:r>
            <a:endParaRPr lang="en-US" altLang="zh-CN" sz="2000" b="1"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L="1062900" indent="-342900">
              <a:lnSpc>
                <a:spcPct val="120000"/>
              </a:lnSpc>
              <a:buFont typeface="Wingdings" panose="05000000000000000000" pitchFamily="2" charset="2"/>
              <a:buChar char="l"/>
            </a:pPr>
            <a:r>
              <a:rPr lang="en-US" altLang="zh-CN" sz="2000" b="1" dirty="0">
                <a:solidFill>
                  <a:prstClr val="black"/>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Conventional </a:t>
            </a:r>
            <a:r>
              <a:rPr lang="en-US" altLang="zh-CN" sz="2000" b="1" dirty="0" smtClean="0">
                <a:solidFill>
                  <a:prstClr val="black"/>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802.11p</a:t>
            </a:r>
            <a:r>
              <a:rPr lang="en-US" altLang="zh-CN" sz="2000" dirty="0">
                <a:solidFill>
                  <a:prstClr val="black"/>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In broadcast mode of 802.11p protocol, each vehicle broadcasts </a:t>
            </a:r>
            <a:r>
              <a:rPr lang="en-US" altLang="zh-CN" sz="2000" dirty="0" smtClean="0">
                <a:solidFill>
                  <a:prstClr val="black"/>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at maximum beacon rate without </a:t>
            </a:r>
            <a:r>
              <a:rPr lang="en-US" altLang="zh-CN" sz="2000" dirty="0">
                <a:solidFill>
                  <a:prstClr val="black"/>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any congestion control </a:t>
            </a:r>
            <a:r>
              <a:rPr lang="en-US" altLang="zh-CN" sz="2000" dirty="0" smtClean="0">
                <a:solidFill>
                  <a:prstClr val="black"/>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schemes;</a:t>
            </a:r>
          </a:p>
          <a:p>
            <a:pPr marL="1062900" indent="-342900">
              <a:lnSpc>
                <a:spcPct val="120000"/>
              </a:lnSpc>
              <a:buFont typeface="Wingdings" panose="05000000000000000000" pitchFamily="2" charset="2"/>
              <a:buChar char="l"/>
            </a:pPr>
            <a:r>
              <a:rPr lang="en-US" altLang="zh-CN" sz="2000" b="1" dirty="0" smtClean="0">
                <a:solidFill>
                  <a:prstClr val="black"/>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LIMERIC</a:t>
            </a:r>
            <a:r>
              <a:rPr lang="en-US" altLang="zh-CN" sz="2000" dirty="0">
                <a:solidFill>
                  <a:prstClr val="black"/>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altLang="zh-CN" sz="2000" dirty="0" smtClean="0">
                <a:solidFill>
                  <a:prstClr val="black"/>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It treats </a:t>
            </a:r>
            <a:r>
              <a:rPr lang="en-US" altLang="zh-CN" sz="2000" dirty="0">
                <a:solidFill>
                  <a:prstClr val="black"/>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all nodes equally regardless of the driving </a:t>
            </a:r>
            <a:r>
              <a:rPr lang="en-US" altLang="zh-CN" sz="2000" dirty="0" smtClean="0">
                <a:solidFill>
                  <a:prstClr val="black"/>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context, i.e., controlling with fairness.</a:t>
            </a:r>
          </a:p>
          <a:p>
            <a:pPr marL="342900" indent="-342900">
              <a:lnSpc>
                <a:spcPct val="120000"/>
              </a:lnSpc>
              <a:buFont typeface="Wingdings" panose="05000000000000000000" pitchFamily="2" charset="2"/>
              <a:buChar char="p"/>
            </a:pPr>
            <a:r>
              <a:rPr lang="en-US" altLang="zh-CN" sz="24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Performance Metrics</a:t>
            </a:r>
            <a:r>
              <a:rPr lang="en-US" altLang="zh-CN" sz="2400" b="1"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t>
            </a:r>
          </a:p>
          <a:p>
            <a:pPr marL="1062900" lvl="1" indent="-342900">
              <a:lnSpc>
                <a:spcPct val="120000"/>
              </a:lnSpc>
              <a:buFont typeface="Wingdings" panose="05000000000000000000" pitchFamily="2" charset="2"/>
              <a:buChar char="l"/>
            </a:pPr>
            <a:r>
              <a:rPr lang="en-US" altLang="zh-CN" sz="2000" b="1" dirty="0">
                <a:solidFill>
                  <a:prstClr val="black"/>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Rate of beacon </a:t>
            </a:r>
            <a:r>
              <a:rPr lang="en-US" altLang="zh-CN" sz="2000" b="1" dirty="0" smtClean="0">
                <a:solidFill>
                  <a:prstClr val="black"/>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transmissions: </a:t>
            </a:r>
            <a:r>
              <a:rPr lang="en-US" altLang="zh-CN" sz="2000" dirty="0">
                <a:solidFill>
                  <a:prstClr val="black"/>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refers to the average number of beacon transmissions per </a:t>
            </a:r>
            <a:r>
              <a:rPr lang="en-US" altLang="zh-CN" sz="2000" dirty="0" smtClean="0">
                <a:solidFill>
                  <a:prstClr val="black"/>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frame;</a:t>
            </a:r>
          </a:p>
          <a:p>
            <a:pPr marL="1062900" lvl="1" indent="-342900">
              <a:lnSpc>
                <a:spcPct val="120000"/>
              </a:lnSpc>
              <a:buFont typeface="Wingdings" panose="05000000000000000000" pitchFamily="2" charset="2"/>
              <a:buChar char="l"/>
            </a:pPr>
            <a:r>
              <a:rPr lang="en-US" altLang="zh-CN" sz="2000" b="1" dirty="0">
                <a:solidFill>
                  <a:prstClr val="black"/>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Efficiency ratio of </a:t>
            </a:r>
            <a:r>
              <a:rPr lang="en-US" altLang="zh-CN" sz="2000" b="1" dirty="0" smtClean="0">
                <a:solidFill>
                  <a:prstClr val="black"/>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transmissions: </a:t>
            </a:r>
            <a:r>
              <a:rPr lang="en-US" altLang="zh-CN" sz="2000" dirty="0">
                <a:solidFill>
                  <a:prstClr val="black"/>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refers to the number of successful transmissions to the total number </a:t>
            </a:r>
            <a:r>
              <a:rPr lang="en-US" altLang="zh-CN" sz="2000" dirty="0" smtClean="0">
                <a:solidFill>
                  <a:prstClr val="black"/>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of transmissions;</a:t>
            </a:r>
          </a:p>
          <a:p>
            <a:pPr marL="1062900" lvl="1" indent="-342900">
              <a:lnSpc>
                <a:spcPct val="120000"/>
              </a:lnSpc>
              <a:buFont typeface="Wingdings" panose="05000000000000000000" pitchFamily="2" charset="2"/>
              <a:buChar char="l"/>
            </a:pPr>
            <a:r>
              <a:rPr lang="en-US" altLang="zh-CN" sz="20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Rate of beacon </a:t>
            </a:r>
            <a:r>
              <a:rPr lang="en-US" altLang="zh-CN" sz="2000" b="1"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receptions: </a:t>
            </a:r>
            <a:r>
              <a:rPr lang="en-US" altLang="zh-CN" sz="2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refers to the average number of successfully received beacons per </a:t>
            </a:r>
            <a:r>
              <a:rPr lang="en-US" altLang="zh-CN" sz="2000"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frame;</a:t>
            </a:r>
          </a:p>
          <a:p>
            <a:pPr marL="1062900" lvl="1" indent="-342900">
              <a:lnSpc>
                <a:spcPct val="120000"/>
              </a:lnSpc>
              <a:buFont typeface="Wingdings" panose="05000000000000000000" pitchFamily="2" charset="2"/>
              <a:buChar char="l"/>
            </a:pPr>
            <a:r>
              <a:rPr lang="en-US" altLang="zh-CN" sz="20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Rate of reception </a:t>
            </a:r>
            <a:r>
              <a:rPr lang="en-US" altLang="zh-CN" sz="2000" b="1"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collisions: </a:t>
            </a:r>
            <a:r>
              <a:rPr lang="en-US" altLang="zh-CN" sz="2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refers to the average number of reception collisions per frame happened at receivers. </a:t>
            </a:r>
            <a:endParaRPr lang="en-US" altLang="zh-CN" sz="2000"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a:lnSpc>
                <a:spcPct val="120000"/>
              </a:lnSpc>
            </a:pPr>
            <a:endParaRPr lang="en-US" altLang="zh-CN" sz="2400" b="1"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269469198"/>
      </p:ext>
    </p:extLst>
  </p:cSld>
  <p:clrMapOvr>
    <a:masterClrMapping/>
  </p:clrMapOvr>
  <mc:AlternateContent xmlns:mc="http://schemas.openxmlformats.org/markup-compatibility/2006" xmlns:p14="http://schemas.microsoft.com/office/powerpoint/2010/main">
    <mc:Choice Requires="p14">
      <p:transition p14:dur="10" advTm="52246"/>
    </mc:Choice>
    <mc:Fallback xmlns="">
      <p:transition advTm="52246"/>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normAutofit/>
          </a:bodyPr>
          <a:lstStyle/>
          <a:p>
            <a:pPr algn="l"/>
            <a:r>
              <a:rPr lang="en-US" altLang="zh-CN" sz="3600" dirty="0" smtClean="0">
                <a:solidFill>
                  <a:srgbClr val="FF0000"/>
                </a:solidFill>
                <a:latin typeface="Tahoma" pitchFamily="34" charset="0"/>
                <a:ea typeface="Tahoma" pitchFamily="34" charset="0"/>
                <a:cs typeface="Tahoma" pitchFamily="34" charset="0"/>
              </a:rPr>
              <a:t>Performance Evaluation</a:t>
            </a:r>
            <a:endParaRPr lang="zh-CN" altLang="en-US" sz="3600" dirty="0">
              <a:solidFill>
                <a:srgbClr val="FF0000"/>
              </a:solidFill>
              <a:latin typeface="Tahoma" pitchFamily="34" charset="0"/>
              <a:ea typeface="Tahoma" pitchFamily="34" charset="0"/>
              <a:cs typeface="Tahoma" pitchFamily="34" charset="0"/>
            </a:endParaRPr>
          </a:p>
        </p:txBody>
      </p:sp>
      <p:cxnSp>
        <p:nvCxnSpPr>
          <p:cNvPr id="4" name="Straight Connector 3"/>
          <p:cNvCxnSpPr/>
          <p:nvPr/>
        </p:nvCxnSpPr>
        <p:spPr>
          <a:xfrm>
            <a:off x="-1" y="762000"/>
            <a:ext cx="91800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灯片编号占位符 4"/>
          <p:cNvSpPr>
            <a:spLocks noGrp="1"/>
          </p:cNvSpPr>
          <p:nvPr>
            <p:ph type="sldNum" sz="quarter" idx="12"/>
          </p:nvPr>
        </p:nvSpPr>
        <p:spPr/>
        <p:txBody>
          <a:bodyPr/>
          <a:lstStyle/>
          <a:p>
            <a:fld id="{B6F15528-21DE-4FAA-801E-634DDDAF4B2B}" type="slidenum">
              <a:rPr lang="en-US" sz="2000" smtClean="0">
                <a:solidFill>
                  <a:schemeClr val="tx1"/>
                </a:solidFill>
              </a:rPr>
              <a:pPr/>
              <a:t>23</a:t>
            </a:fld>
            <a:endParaRPr lang="en-US" sz="2000" dirty="0">
              <a:solidFill>
                <a:schemeClr val="tx1"/>
              </a:solidFill>
            </a:endParaRPr>
          </a:p>
        </p:txBody>
      </p:sp>
      <p:pic>
        <p:nvPicPr>
          <p:cNvPr id="3" name="图片 2"/>
          <p:cNvPicPr>
            <a:picLocks noChangeAspect="1"/>
          </p:cNvPicPr>
          <p:nvPr/>
        </p:nvPicPr>
        <p:blipFill>
          <a:blip r:embed="rId2"/>
          <a:stretch>
            <a:fillRect/>
          </a:stretch>
        </p:blipFill>
        <p:spPr>
          <a:xfrm>
            <a:off x="72794" y="844401"/>
            <a:ext cx="8998412" cy="2914800"/>
          </a:xfrm>
          <a:prstGeom prst="rect">
            <a:avLst/>
          </a:prstGeom>
        </p:spPr>
      </p:pic>
      <p:pic>
        <p:nvPicPr>
          <p:cNvPr id="7" name="图片 6"/>
          <p:cNvPicPr>
            <a:picLocks noChangeAspect="1"/>
          </p:cNvPicPr>
          <p:nvPr/>
        </p:nvPicPr>
        <p:blipFill>
          <a:blip r:embed="rId3"/>
          <a:stretch>
            <a:fillRect/>
          </a:stretch>
        </p:blipFill>
        <p:spPr>
          <a:xfrm>
            <a:off x="2522948" y="3682833"/>
            <a:ext cx="4413477" cy="3251367"/>
          </a:xfrm>
          <a:prstGeom prst="rect">
            <a:avLst/>
          </a:prstGeom>
        </p:spPr>
      </p:pic>
    </p:spTree>
    <p:extLst>
      <p:ext uri="{BB962C8B-B14F-4D97-AF65-F5344CB8AC3E}">
        <p14:creationId xmlns:p14="http://schemas.microsoft.com/office/powerpoint/2010/main" val="545130809"/>
      </p:ext>
    </p:extLst>
  </p:cSld>
  <p:clrMapOvr>
    <a:masterClrMapping/>
  </p:clrMapOvr>
  <mc:AlternateContent xmlns:mc="http://schemas.openxmlformats.org/markup-compatibility/2006" xmlns:p14="http://schemas.microsoft.com/office/powerpoint/2010/main">
    <mc:Choice Requires="p14">
      <p:transition p14:dur="10" advTm="52246"/>
    </mc:Choice>
    <mc:Fallback xmlns="">
      <p:transition advTm="52246"/>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normAutofit/>
          </a:bodyPr>
          <a:lstStyle/>
          <a:p>
            <a:pPr algn="l"/>
            <a:r>
              <a:rPr lang="en-US" altLang="zh-CN" sz="3600" dirty="0" smtClean="0">
                <a:solidFill>
                  <a:srgbClr val="FF0000"/>
                </a:solidFill>
                <a:latin typeface="Tahoma" pitchFamily="34" charset="0"/>
                <a:ea typeface="Tahoma" pitchFamily="34" charset="0"/>
                <a:cs typeface="Tahoma" pitchFamily="34" charset="0"/>
              </a:rPr>
              <a:t>Overall Results</a:t>
            </a:r>
            <a:endParaRPr lang="zh-CN" altLang="en-US" sz="3600" dirty="0">
              <a:solidFill>
                <a:srgbClr val="FF0000"/>
              </a:solidFill>
              <a:latin typeface="Tahoma" pitchFamily="34" charset="0"/>
              <a:ea typeface="Tahoma" pitchFamily="34" charset="0"/>
              <a:cs typeface="Tahoma" pitchFamily="34" charset="0"/>
            </a:endParaRPr>
          </a:p>
        </p:txBody>
      </p:sp>
      <p:cxnSp>
        <p:nvCxnSpPr>
          <p:cNvPr id="4" name="Straight Connector 3"/>
          <p:cNvCxnSpPr/>
          <p:nvPr/>
        </p:nvCxnSpPr>
        <p:spPr>
          <a:xfrm>
            <a:off x="-1" y="762000"/>
            <a:ext cx="91800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灯片编号占位符 4"/>
          <p:cNvSpPr>
            <a:spLocks noGrp="1"/>
          </p:cNvSpPr>
          <p:nvPr>
            <p:ph type="sldNum" sz="quarter" idx="12"/>
          </p:nvPr>
        </p:nvSpPr>
        <p:spPr/>
        <p:txBody>
          <a:bodyPr/>
          <a:lstStyle/>
          <a:p>
            <a:fld id="{B6F15528-21DE-4FAA-801E-634DDDAF4B2B}" type="slidenum">
              <a:rPr lang="en-US" sz="2000" smtClean="0">
                <a:solidFill>
                  <a:schemeClr val="tx1"/>
                </a:solidFill>
              </a:rPr>
              <a:pPr/>
              <a:t>24</a:t>
            </a:fld>
            <a:endParaRPr lang="en-US" sz="2000" dirty="0">
              <a:solidFill>
                <a:schemeClr val="tx1"/>
              </a:solidFill>
            </a:endParaRPr>
          </a:p>
        </p:txBody>
      </p:sp>
      <p:pic>
        <p:nvPicPr>
          <p:cNvPr id="6" name="图片 5"/>
          <p:cNvPicPr>
            <a:picLocks noChangeAspect="1"/>
          </p:cNvPicPr>
          <p:nvPr/>
        </p:nvPicPr>
        <p:blipFill>
          <a:blip r:embed="rId2"/>
          <a:stretch>
            <a:fillRect/>
          </a:stretch>
        </p:blipFill>
        <p:spPr>
          <a:xfrm>
            <a:off x="1295400" y="795040"/>
            <a:ext cx="5715000" cy="6004366"/>
          </a:xfrm>
          <a:prstGeom prst="rect">
            <a:avLst/>
          </a:prstGeom>
        </p:spPr>
      </p:pic>
    </p:spTree>
    <p:extLst>
      <p:ext uri="{BB962C8B-B14F-4D97-AF65-F5344CB8AC3E}">
        <p14:creationId xmlns:p14="http://schemas.microsoft.com/office/powerpoint/2010/main" val="1554194250"/>
      </p:ext>
    </p:extLst>
  </p:cSld>
  <p:clrMapOvr>
    <a:masterClrMapping/>
  </p:clrMapOvr>
  <mc:AlternateContent xmlns:mc="http://schemas.openxmlformats.org/markup-compatibility/2006" xmlns:p14="http://schemas.microsoft.com/office/powerpoint/2010/main">
    <mc:Choice Requires="p14">
      <p:transition p14:dur="10" advTm="52246"/>
    </mc:Choice>
    <mc:Fallback xmlns="">
      <p:transition advTm="52246"/>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normAutofit/>
          </a:bodyPr>
          <a:lstStyle/>
          <a:p>
            <a:pPr algn="l"/>
            <a:r>
              <a:rPr lang="en-US" altLang="zh-CN" sz="3600" dirty="0" smtClean="0">
                <a:solidFill>
                  <a:srgbClr val="FF0000"/>
                </a:solidFill>
                <a:latin typeface="Tahoma" pitchFamily="34" charset="0"/>
                <a:ea typeface="Tahoma" pitchFamily="34" charset="0"/>
                <a:cs typeface="Tahoma" pitchFamily="34" charset="0"/>
              </a:rPr>
              <a:t>Impact of Dynamic Traffics</a:t>
            </a:r>
            <a:endParaRPr lang="zh-CN" altLang="en-US" sz="3600" dirty="0">
              <a:solidFill>
                <a:srgbClr val="FF0000"/>
              </a:solidFill>
              <a:latin typeface="Tahoma" pitchFamily="34" charset="0"/>
              <a:ea typeface="Tahoma" pitchFamily="34" charset="0"/>
              <a:cs typeface="Tahoma" pitchFamily="34" charset="0"/>
            </a:endParaRPr>
          </a:p>
        </p:txBody>
      </p:sp>
      <p:cxnSp>
        <p:nvCxnSpPr>
          <p:cNvPr id="4" name="Straight Connector 3"/>
          <p:cNvCxnSpPr/>
          <p:nvPr/>
        </p:nvCxnSpPr>
        <p:spPr>
          <a:xfrm>
            <a:off x="-1" y="762000"/>
            <a:ext cx="91800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灯片编号占位符 4"/>
          <p:cNvSpPr>
            <a:spLocks noGrp="1"/>
          </p:cNvSpPr>
          <p:nvPr>
            <p:ph type="sldNum" sz="quarter" idx="12"/>
          </p:nvPr>
        </p:nvSpPr>
        <p:spPr/>
        <p:txBody>
          <a:bodyPr/>
          <a:lstStyle/>
          <a:p>
            <a:fld id="{B6F15528-21DE-4FAA-801E-634DDDAF4B2B}" type="slidenum">
              <a:rPr lang="en-US" sz="2000" smtClean="0">
                <a:solidFill>
                  <a:schemeClr val="tx1"/>
                </a:solidFill>
              </a:rPr>
              <a:pPr/>
              <a:t>25</a:t>
            </a:fld>
            <a:endParaRPr lang="en-US" sz="2000" dirty="0">
              <a:solidFill>
                <a:schemeClr val="tx1"/>
              </a:solidFill>
            </a:endParaRPr>
          </a:p>
        </p:txBody>
      </p:sp>
      <p:pic>
        <p:nvPicPr>
          <p:cNvPr id="3" name="图片 2"/>
          <p:cNvPicPr>
            <a:picLocks noChangeAspect="1"/>
          </p:cNvPicPr>
          <p:nvPr/>
        </p:nvPicPr>
        <p:blipFill>
          <a:blip r:embed="rId2"/>
          <a:stretch>
            <a:fillRect/>
          </a:stretch>
        </p:blipFill>
        <p:spPr>
          <a:xfrm>
            <a:off x="0" y="1911108"/>
            <a:ext cx="9144000" cy="3035783"/>
          </a:xfrm>
          <a:prstGeom prst="rect">
            <a:avLst/>
          </a:prstGeom>
        </p:spPr>
      </p:pic>
    </p:spTree>
    <p:extLst>
      <p:ext uri="{BB962C8B-B14F-4D97-AF65-F5344CB8AC3E}">
        <p14:creationId xmlns:p14="http://schemas.microsoft.com/office/powerpoint/2010/main" val="185720189"/>
      </p:ext>
    </p:extLst>
  </p:cSld>
  <p:clrMapOvr>
    <a:masterClrMapping/>
  </p:clrMapOvr>
  <mc:AlternateContent xmlns:mc="http://schemas.openxmlformats.org/markup-compatibility/2006" xmlns:p14="http://schemas.microsoft.com/office/powerpoint/2010/main">
    <mc:Choice Requires="p14">
      <p:transition p14:dur="10" advTm="52246"/>
    </mc:Choice>
    <mc:Fallback xmlns="">
      <p:transition advTm="52246"/>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normAutofit/>
          </a:bodyPr>
          <a:lstStyle/>
          <a:p>
            <a:pPr algn="l"/>
            <a:r>
              <a:rPr lang="en-US" altLang="zh-CN" sz="3600" dirty="0" smtClean="0">
                <a:solidFill>
                  <a:srgbClr val="FF0000"/>
                </a:solidFill>
                <a:latin typeface="Tahoma" pitchFamily="34" charset="0"/>
                <a:ea typeface="Tahoma" pitchFamily="34" charset="0"/>
                <a:cs typeface="Tahoma" pitchFamily="34" charset="0"/>
              </a:rPr>
              <a:t>Impact </a:t>
            </a:r>
            <a:r>
              <a:rPr lang="en-US" altLang="zh-CN" sz="3600" dirty="0">
                <a:solidFill>
                  <a:srgbClr val="FF0000"/>
                </a:solidFill>
                <a:latin typeface="Tahoma" pitchFamily="34" charset="0"/>
                <a:ea typeface="Tahoma" pitchFamily="34" charset="0"/>
                <a:cs typeface="Tahoma" pitchFamily="34" charset="0"/>
              </a:rPr>
              <a:t>of Danger Coefficient</a:t>
            </a:r>
            <a:endParaRPr lang="zh-CN" altLang="en-US" sz="3600" dirty="0">
              <a:solidFill>
                <a:srgbClr val="FF0000"/>
              </a:solidFill>
              <a:latin typeface="Tahoma" pitchFamily="34" charset="0"/>
              <a:ea typeface="Tahoma" pitchFamily="34" charset="0"/>
              <a:cs typeface="Tahoma" pitchFamily="34" charset="0"/>
            </a:endParaRPr>
          </a:p>
        </p:txBody>
      </p:sp>
      <p:cxnSp>
        <p:nvCxnSpPr>
          <p:cNvPr id="4" name="Straight Connector 3"/>
          <p:cNvCxnSpPr/>
          <p:nvPr/>
        </p:nvCxnSpPr>
        <p:spPr>
          <a:xfrm>
            <a:off x="-1" y="762000"/>
            <a:ext cx="91800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灯片编号占位符 4"/>
          <p:cNvSpPr>
            <a:spLocks noGrp="1"/>
          </p:cNvSpPr>
          <p:nvPr>
            <p:ph type="sldNum" sz="quarter" idx="12"/>
          </p:nvPr>
        </p:nvSpPr>
        <p:spPr/>
        <p:txBody>
          <a:bodyPr/>
          <a:lstStyle/>
          <a:p>
            <a:fld id="{B6F15528-21DE-4FAA-801E-634DDDAF4B2B}" type="slidenum">
              <a:rPr lang="en-US" sz="2000" smtClean="0">
                <a:solidFill>
                  <a:schemeClr val="tx1"/>
                </a:solidFill>
              </a:rPr>
              <a:pPr/>
              <a:t>26</a:t>
            </a:fld>
            <a:endParaRPr lang="en-US" sz="2000" dirty="0">
              <a:solidFill>
                <a:schemeClr val="tx1"/>
              </a:solidFill>
            </a:endParaRPr>
          </a:p>
        </p:txBody>
      </p:sp>
      <p:pic>
        <p:nvPicPr>
          <p:cNvPr id="6" name="图片 5"/>
          <p:cNvPicPr>
            <a:picLocks noChangeAspect="1"/>
          </p:cNvPicPr>
          <p:nvPr/>
        </p:nvPicPr>
        <p:blipFill>
          <a:blip r:embed="rId2"/>
          <a:stretch>
            <a:fillRect/>
          </a:stretch>
        </p:blipFill>
        <p:spPr>
          <a:xfrm>
            <a:off x="533400" y="1524000"/>
            <a:ext cx="7620000" cy="4478931"/>
          </a:xfrm>
          <a:prstGeom prst="rect">
            <a:avLst/>
          </a:prstGeom>
        </p:spPr>
      </p:pic>
    </p:spTree>
    <p:extLst>
      <p:ext uri="{BB962C8B-B14F-4D97-AF65-F5344CB8AC3E}">
        <p14:creationId xmlns:p14="http://schemas.microsoft.com/office/powerpoint/2010/main" val="2298902755"/>
      </p:ext>
    </p:extLst>
  </p:cSld>
  <p:clrMapOvr>
    <a:masterClrMapping/>
  </p:clrMapOvr>
  <mc:AlternateContent xmlns:mc="http://schemas.openxmlformats.org/markup-compatibility/2006" xmlns:p14="http://schemas.microsoft.com/office/powerpoint/2010/main">
    <mc:Choice Requires="p14">
      <p:transition p14:dur="10" advTm="52246"/>
    </mc:Choice>
    <mc:Fallback xmlns="">
      <p:transition advTm="52246"/>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0" y="0"/>
            <a:ext cx="9144000" cy="1143000"/>
          </a:xfrm>
        </p:spPr>
        <p:txBody>
          <a:bodyPr>
            <a:normAutofit/>
          </a:bodyPr>
          <a:lstStyle/>
          <a:p>
            <a:r>
              <a:rPr lang="en-US" altLang="zh-CN" sz="3200" dirty="0" smtClean="0">
                <a:solidFill>
                  <a:srgbClr val="FF0000"/>
                </a:solidFill>
                <a:latin typeface="Tahoma" pitchFamily="34" charset="0"/>
                <a:ea typeface="Tahoma" pitchFamily="34" charset="0"/>
                <a:cs typeface="Tahoma" pitchFamily="34" charset="0"/>
              </a:rPr>
              <a:t>Summary</a:t>
            </a:r>
            <a:endParaRPr lang="zh-CN" altLang="en-US" sz="3200" dirty="0">
              <a:solidFill>
                <a:srgbClr val="FF0000"/>
              </a:solidFill>
              <a:latin typeface="Tahoma" pitchFamily="34" charset="0"/>
              <a:ea typeface="Tahoma" pitchFamily="34" charset="0"/>
              <a:cs typeface="Tahoma" pitchFamily="34" charset="0"/>
            </a:endParaRPr>
          </a:p>
        </p:txBody>
      </p:sp>
      <p:cxnSp>
        <p:nvCxnSpPr>
          <p:cNvPr id="13" name="Straight Connector 12"/>
          <p:cNvCxnSpPr/>
          <p:nvPr/>
        </p:nvCxnSpPr>
        <p:spPr>
          <a:xfrm>
            <a:off x="-1" y="1219200"/>
            <a:ext cx="91800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0" y="1447800"/>
            <a:ext cx="8835452" cy="5632311"/>
          </a:xfrm>
          <a:prstGeom prst="rect">
            <a:avLst/>
          </a:prstGeom>
        </p:spPr>
        <p:txBody>
          <a:bodyPr wrap="square">
            <a:spAutoFit/>
          </a:bodyPr>
          <a:lstStyle/>
          <a:p>
            <a:pPr marL="342900" indent="-342900">
              <a:buFont typeface="Wingdings" pitchFamily="2" charset="2"/>
              <a:buChar char="u"/>
            </a:pPr>
            <a:r>
              <a:rPr lang="en-US" altLang="zh-CN" sz="2400" dirty="0" smtClean="0">
                <a:latin typeface="Tahoma" pitchFamily="34" charset="0"/>
                <a:ea typeface="Tahoma" pitchFamily="34" charset="0"/>
                <a:cs typeface="Tahoma" pitchFamily="34" charset="0"/>
              </a:rPr>
              <a:t>We </a:t>
            </a:r>
            <a:r>
              <a:rPr lang="en-US" altLang="zh-CN" sz="2400" dirty="0">
                <a:latin typeface="Tahoma" pitchFamily="34" charset="0"/>
                <a:ea typeface="Tahoma" pitchFamily="34" charset="0"/>
                <a:cs typeface="Tahoma" pitchFamily="34" charset="0"/>
              </a:rPr>
              <a:t>have analyzed the broadcast requirements for safety applications in VANETs and disclosed the necessary of beacon congestion control to prevent the control </a:t>
            </a:r>
            <a:r>
              <a:rPr lang="en-US" altLang="zh-CN" sz="2400" dirty="0" smtClean="0">
                <a:latin typeface="Tahoma" pitchFamily="34" charset="0"/>
                <a:ea typeface="Tahoma" pitchFamily="34" charset="0"/>
                <a:cs typeface="Tahoma" pitchFamily="34" charset="0"/>
              </a:rPr>
              <a:t>channel being </a:t>
            </a:r>
            <a:r>
              <a:rPr lang="en-US" altLang="zh-CN" sz="2400" dirty="0">
                <a:latin typeface="Tahoma" pitchFamily="34" charset="0"/>
                <a:ea typeface="Tahoma" pitchFamily="34" charset="0"/>
                <a:cs typeface="Tahoma" pitchFamily="34" charset="0"/>
              </a:rPr>
              <a:t>blocked. </a:t>
            </a:r>
            <a:endParaRPr lang="en-US" altLang="zh-CN" sz="2400" dirty="0" smtClean="0">
              <a:latin typeface="Tahoma" pitchFamily="34" charset="0"/>
              <a:ea typeface="Tahoma" pitchFamily="34" charset="0"/>
              <a:cs typeface="Tahoma" pitchFamily="34" charset="0"/>
            </a:endParaRPr>
          </a:p>
          <a:p>
            <a:pPr marL="342900" indent="-342900">
              <a:buFont typeface="Wingdings" pitchFamily="2" charset="2"/>
              <a:buChar char="u"/>
            </a:pPr>
            <a:endParaRPr lang="en-US" altLang="zh-CN" sz="2400" dirty="0">
              <a:latin typeface="Tahoma" pitchFamily="34" charset="0"/>
              <a:ea typeface="Tahoma" pitchFamily="34" charset="0"/>
              <a:cs typeface="Tahoma" pitchFamily="34" charset="0"/>
            </a:endParaRPr>
          </a:p>
          <a:p>
            <a:pPr marL="342900" indent="-342900">
              <a:buFont typeface="Wingdings" pitchFamily="2" charset="2"/>
              <a:buChar char="u"/>
            </a:pPr>
            <a:r>
              <a:rPr lang="en-US" altLang="zh-CN" sz="2400" dirty="0">
                <a:latin typeface="Tahoma" pitchFamily="34" charset="0"/>
                <a:ea typeface="Tahoma" pitchFamily="34" charset="0"/>
                <a:cs typeface="Tahoma" pitchFamily="34" charset="0"/>
              </a:rPr>
              <a:t>We have proposed a distributed adaptive beacon control scheme, called ABC, to dynamically adapt beacon rate for each vehicle, which is sufficient to avoid a rear-end collision without exceeding the capacity limit</a:t>
            </a:r>
            <a:r>
              <a:rPr lang="en-US" altLang="zh-CN" sz="2400" dirty="0" smtClean="0">
                <a:latin typeface="Tahoma" pitchFamily="34" charset="0"/>
                <a:ea typeface="Tahoma" pitchFamily="34" charset="0"/>
                <a:cs typeface="Tahoma" pitchFamily="34" charset="0"/>
              </a:rPr>
              <a:t>.</a:t>
            </a:r>
          </a:p>
          <a:p>
            <a:pPr marL="342900" indent="-342900">
              <a:buFont typeface="Wingdings" pitchFamily="2" charset="2"/>
              <a:buChar char="u"/>
            </a:pPr>
            <a:endParaRPr lang="en-US" altLang="zh-CN" sz="2400" dirty="0">
              <a:latin typeface="Tahoma" pitchFamily="34" charset="0"/>
              <a:ea typeface="Tahoma" pitchFamily="34" charset="0"/>
              <a:cs typeface="Tahoma" pitchFamily="34" charset="0"/>
            </a:endParaRPr>
          </a:p>
          <a:p>
            <a:pPr marL="342900" indent="-342900">
              <a:buFont typeface="Wingdings" pitchFamily="2" charset="2"/>
              <a:buChar char="u"/>
            </a:pPr>
            <a:r>
              <a:rPr lang="en-US" altLang="zh-CN" sz="2400" dirty="0">
                <a:latin typeface="Tahoma" pitchFamily="34" charset="0"/>
                <a:ea typeface="Tahoma" pitchFamily="34" charset="0"/>
                <a:cs typeface="Tahoma" pitchFamily="34" charset="0"/>
              </a:rPr>
              <a:t>We have implemented the ABC scheme over SUMO-generated </a:t>
            </a:r>
            <a:r>
              <a:rPr lang="en-US" altLang="zh-CN" sz="2400" dirty="0" smtClean="0">
                <a:latin typeface="Tahoma" pitchFamily="34" charset="0"/>
                <a:ea typeface="Tahoma" pitchFamily="34" charset="0"/>
                <a:cs typeface="Tahoma" pitchFamily="34" charset="0"/>
              </a:rPr>
              <a:t>traces by python (with about 500 lines of code) </a:t>
            </a:r>
            <a:r>
              <a:rPr lang="en-US" altLang="zh-CN" sz="2400" dirty="0">
                <a:latin typeface="Tahoma" pitchFamily="34" charset="0"/>
                <a:ea typeface="Tahoma" pitchFamily="34" charset="0"/>
                <a:cs typeface="Tahoma" pitchFamily="34" charset="0"/>
              </a:rPr>
              <a:t>and conducted extensive simulations to demonstrate the efficiency of ABC.</a:t>
            </a:r>
            <a:endParaRPr lang="en-US" altLang="zh-CN" sz="2400" dirty="0" smtClean="0">
              <a:latin typeface="Tahoma" pitchFamily="34" charset="0"/>
              <a:ea typeface="Tahoma" pitchFamily="34" charset="0"/>
              <a:cs typeface="Tahoma" pitchFamily="34" charset="0"/>
            </a:endParaRPr>
          </a:p>
          <a:p>
            <a:endParaRPr lang="en-US" altLang="zh-CN" sz="2400" dirty="0" smtClean="0">
              <a:latin typeface="Tahoma" pitchFamily="34" charset="0"/>
              <a:ea typeface="Tahoma" pitchFamily="34" charset="0"/>
              <a:cs typeface="Tahoma" pitchFamily="34" charset="0"/>
            </a:endParaRPr>
          </a:p>
        </p:txBody>
      </p:sp>
      <p:sp>
        <p:nvSpPr>
          <p:cNvPr id="3" name="灯片编号占位符 2"/>
          <p:cNvSpPr>
            <a:spLocks noGrp="1"/>
          </p:cNvSpPr>
          <p:nvPr>
            <p:ph type="sldNum" sz="quarter" idx="12"/>
          </p:nvPr>
        </p:nvSpPr>
        <p:spPr/>
        <p:txBody>
          <a:bodyPr/>
          <a:lstStyle/>
          <a:p>
            <a:fld id="{B6F15528-21DE-4FAA-801E-634DDDAF4B2B}" type="slidenum">
              <a:rPr lang="en-US" smtClean="0"/>
              <a:pPr/>
              <a:t>27</a:t>
            </a:fld>
            <a:endParaRPr lang="en-US"/>
          </a:p>
        </p:txBody>
      </p:sp>
    </p:spTree>
    <p:extLst>
      <p:ext uri="{BB962C8B-B14F-4D97-AF65-F5344CB8AC3E}">
        <p14:creationId xmlns:p14="http://schemas.microsoft.com/office/powerpoint/2010/main" val="1301786714"/>
      </p:ext>
    </p:extLst>
  </p:cSld>
  <p:clrMapOvr>
    <a:masterClrMapping/>
  </p:clrMapOvr>
  <mc:AlternateContent xmlns:mc="http://schemas.openxmlformats.org/markup-compatibility/2006" xmlns:p14="http://schemas.microsoft.com/office/powerpoint/2010/main">
    <mc:Choice Requires="p14">
      <p:transition p14:dur="0" advTm="42738"/>
    </mc:Choice>
    <mc:Fallback xmlns="">
      <p:transition advTm="42738"/>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0" y="0"/>
            <a:ext cx="9144000" cy="1143000"/>
          </a:xfrm>
        </p:spPr>
        <p:txBody>
          <a:bodyPr>
            <a:normAutofit/>
          </a:bodyPr>
          <a:lstStyle/>
          <a:p>
            <a:r>
              <a:rPr lang="en-US" altLang="zh-CN" sz="3200" dirty="0" smtClean="0">
                <a:solidFill>
                  <a:srgbClr val="FF0000"/>
                </a:solidFill>
                <a:latin typeface="Tahoma" pitchFamily="34" charset="0"/>
                <a:ea typeface="Tahoma" pitchFamily="34" charset="0"/>
                <a:cs typeface="Tahoma" pitchFamily="34" charset="0"/>
              </a:rPr>
              <a:t>Questions?</a:t>
            </a:r>
            <a:endParaRPr lang="zh-CN" altLang="en-US" sz="3200" dirty="0">
              <a:solidFill>
                <a:srgbClr val="FF0000"/>
              </a:solidFill>
              <a:latin typeface="Tahoma" pitchFamily="34" charset="0"/>
              <a:ea typeface="Tahoma" pitchFamily="34" charset="0"/>
              <a:cs typeface="Tahoma" pitchFamily="34" charset="0"/>
            </a:endParaRPr>
          </a:p>
        </p:txBody>
      </p:sp>
      <p:cxnSp>
        <p:nvCxnSpPr>
          <p:cNvPr id="13" name="Straight Connector 12"/>
          <p:cNvCxnSpPr/>
          <p:nvPr/>
        </p:nvCxnSpPr>
        <p:spPr>
          <a:xfrm>
            <a:off x="-1" y="1219200"/>
            <a:ext cx="91800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2521342" y="1295642"/>
            <a:ext cx="4101316" cy="1107996"/>
          </a:xfrm>
          <a:prstGeom prst="rect">
            <a:avLst/>
          </a:prstGeom>
          <a:noFill/>
        </p:spPr>
        <p:txBody>
          <a:bodyPr wrap="none" lIns="91440" tIns="45720" rIns="91440" bIns="45720">
            <a:spAutoFit/>
            <a:scene3d>
              <a:camera prst="isometricOffAxis1Right"/>
              <a:lightRig rig="threePt" dir="t"/>
            </a:scene3d>
          </a:bodyPr>
          <a:lstStyle/>
          <a:p>
            <a:pPr algn="ctr"/>
            <a:r>
              <a:rPr lang="en-US" altLang="zh-CN" sz="66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Thank you!</a:t>
            </a:r>
            <a:endParaRPr lang="en-US" altLang="zh-CN" sz="66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2" name="灯片编号占位符 1"/>
          <p:cNvSpPr>
            <a:spLocks noGrp="1"/>
          </p:cNvSpPr>
          <p:nvPr>
            <p:ph type="sldNum" sz="quarter" idx="12"/>
          </p:nvPr>
        </p:nvSpPr>
        <p:spPr/>
        <p:txBody>
          <a:bodyPr/>
          <a:lstStyle/>
          <a:p>
            <a:fld id="{B6F15528-21DE-4FAA-801E-634DDDAF4B2B}" type="slidenum">
              <a:rPr lang="en-US" smtClean="0"/>
              <a:pPr/>
              <a:t>28</a:t>
            </a:fld>
            <a:endParaRPr lang="en-US"/>
          </a:p>
        </p:txBody>
      </p:sp>
      <p:pic>
        <p:nvPicPr>
          <p:cNvPr id="6" name="图片 5"/>
          <p:cNvPicPr>
            <a:picLocks noChangeAspect="1"/>
          </p:cNvPicPr>
          <p:nvPr/>
        </p:nvPicPr>
        <p:blipFill>
          <a:blip r:embed="rId2"/>
          <a:stretch>
            <a:fillRect/>
          </a:stretch>
        </p:blipFill>
        <p:spPr>
          <a:xfrm>
            <a:off x="0" y="5700700"/>
            <a:ext cx="5118363" cy="1095400"/>
          </a:xfrm>
          <a:prstGeom prst="rect">
            <a:avLst/>
          </a:prstGeom>
        </p:spPr>
      </p:pic>
      <p:sp>
        <p:nvSpPr>
          <p:cNvPr id="8" name="Subtitle 2"/>
          <p:cNvSpPr txBox="1">
            <a:spLocks/>
          </p:cNvSpPr>
          <p:nvPr/>
        </p:nvSpPr>
        <p:spPr>
          <a:xfrm>
            <a:off x="1828800" y="2552324"/>
            <a:ext cx="6102220" cy="1752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zh-CN"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Feng </a:t>
            </a:r>
            <a:r>
              <a:rPr lang="en-US" altLang="zh-CN"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Lyu</a:t>
            </a:r>
            <a:r>
              <a:rPr lang="en-US" altLang="zh-CN"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altLang="zh-CN" dirty="0" smtClean="0">
                <a:effectLst>
                  <a:outerShdw blurRad="38100" dist="38100" dir="2700000" algn="tl">
                    <a:srgbClr val="000000">
                      <a:alpha val="43137"/>
                    </a:srgbClr>
                  </a:outerShdw>
                </a:effectLst>
                <a:latin typeface="Tahoma" pitchFamily="34" charset="0"/>
                <a:cs typeface="Tahoma" pitchFamily="34" charset="0"/>
              </a:rPr>
              <a:t>fenglv@sjut.edu.cn</a:t>
            </a:r>
            <a:r>
              <a:rPr lang="en-US" altLang="zh-CN"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a:t>
            </a:r>
          </a:p>
          <a:p>
            <a:r>
              <a:rPr lang="en-US" altLang="zh-CN"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Date: Jun 13, 2018</a:t>
            </a:r>
          </a:p>
          <a:p>
            <a:r>
              <a:rPr lang="en-US" altLang="zh-CN"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Shanghai Jiao Tong University</a:t>
            </a:r>
          </a:p>
        </p:txBody>
      </p:sp>
      <p:pic>
        <p:nvPicPr>
          <p:cNvPr id="9" name="Picture 2" descr="C:\Users\Administrator\Desktop\863-混合云\Horizon-dev\LOGO of SJTU\q3ezjeksm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4404461"/>
            <a:ext cx="243840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8213997"/>
      </p:ext>
    </p:extLst>
  </p:cSld>
  <p:clrMapOvr>
    <a:masterClrMapping/>
  </p:clrMapOvr>
  <mc:AlternateContent xmlns:mc="http://schemas.openxmlformats.org/markup-compatibility/2006" xmlns:p14="http://schemas.microsoft.com/office/powerpoint/2010/main">
    <mc:Choice Requires="p14">
      <p:transition p14:dur="0" advTm="4557"/>
    </mc:Choice>
    <mc:Fallback xmlns="">
      <p:transition advTm="4557"/>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143000"/>
          </a:xfrm>
        </p:spPr>
        <p:txBody>
          <a:bodyPr>
            <a:normAutofit/>
          </a:bodyPr>
          <a:lstStyle/>
          <a:p>
            <a:pPr algn="l"/>
            <a:r>
              <a:rPr lang="en-US" altLang="zh-CN" sz="3600" dirty="0" smtClean="0">
                <a:solidFill>
                  <a:srgbClr val="FF0000"/>
                </a:solidFill>
                <a:latin typeface="Tahoma" pitchFamily="34" charset="0"/>
                <a:ea typeface="Tahoma" pitchFamily="34" charset="0"/>
                <a:cs typeface="Tahoma" pitchFamily="34" charset="0"/>
              </a:rPr>
              <a:t>Modern Transportation Challenges</a:t>
            </a:r>
            <a:endParaRPr lang="zh-CN" altLang="en-US" sz="3600" dirty="0">
              <a:solidFill>
                <a:srgbClr val="FF0000"/>
              </a:solidFill>
              <a:latin typeface="Tahoma" pitchFamily="34" charset="0"/>
              <a:cs typeface="Tahoma" pitchFamily="34" charset="0"/>
            </a:endParaRPr>
          </a:p>
        </p:txBody>
      </p:sp>
      <p:cxnSp>
        <p:nvCxnSpPr>
          <p:cNvPr id="4" name="Straight Connector 3"/>
          <p:cNvCxnSpPr/>
          <p:nvPr/>
        </p:nvCxnSpPr>
        <p:spPr>
          <a:xfrm>
            <a:off x="-1" y="685800"/>
            <a:ext cx="91800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灯片编号占位符 4"/>
          <p:cNvSpPr>
            <a:spLocks noGrp="1"/>
          </p:cNvSpPr>
          <p:nvPr>
            <p:ph type="sldNum" sz="quarter" idx="12"/>
          </p:nvPr>
        </p:nvSpPr>
        <p:spPr/>
        <p:txBody>
          <a:bodyPr/>
          <a:lstStyle/>
          <a:p>
            <a:fld id="{B6F15528-21DE-4FAA-801E-634DDDAF4B2B}" type="slidenum">
              <a:rPr lang="en-US" sz="2000" smtClean="0">
                <a:solidFill>
                  <a:schemeClr val="tx1"/>
                </a:solidFill>
              </a:rPr>
              <a:pPr/>
              <a:t>3</a:t>
            </a:fld>
            <a:endParaRPr lang="en-US" sz="2000" dirty="0">
              <a:solidFill>
                <a:schemeClr val="tx1"/>
              </a:solidFill>
            </a:endParaRPr>
          </a:p>
        </p:txBody>
      </p:sp>
      <p:sp>
        <p:nvSpPr>
          <p:cNvPr id="8" name="文本框 7"/>
          <p:cNvSpPr txBox="1"/>
          <p:nvPr/>
        </p:nvSpPr>
        <p:spPr>
          <a:xfrm>
            <a:off x="1816789" y="1111383"/>
            <a:ext cx="7098612" cy="1588059"/>
          </a:xfrm>
          <a:prstGeom prst="rect">
            <a:avLst/>
          </a:prstGeom>
          <a:noFill/>
          <a:ln w="28575">
            <a:solidFill>
              <a:srgbClr val="0070C0"/>
            </a:solidFill>
          </a:ln>
        </p:spPr>
        <p:txBody>
          <a:bodyPr wrap="square" rtlCol="0">
            <a:noAutofit/>
          </a:bodyPr>
          <a:lstStyle>
            <a:defPPr>
              <a:defRPr lang="zh-CN"/>
            </a:defPPr>
          </a:lstStyle>
          <a:p>
            <a:pPr marL="342900" indent="-342900">
              <a:lnSpc>
                <a:spcPct val="120000"/>
              </a:lnSpc>
              <a:buFont typeface="Wingdings" panose="05000000000000000000" pitchFamily="2" charset="2"/>
              <a:buChar char="p"/>
            </a:pPr>
            <a:r>
              <a:rPr lang="en-US" altLang="zh-CN" sz="2400" b="1"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Safety</a:t>
            </a:r>
            <a:r>
              <a:rPr lang="zh-CN" altLang="en-US" sz="2400" b="1" dirty="0" smtClean="0">
                <a:effectLst>
                  <a:outerShdw blurRad="38100" dist="38100" dir="2700000" algn="tl">
                    <a:srgbClr val="000000">
                      <a:alpha val="43137"/>
                    </a:srgbClr>
                  </a:outerShdw>
                </a:effectLst>
                <a:latin typeface="Tahoma" panose="020B0604030504040204" pitchFamily="34" charset="0"/>
                <a:ea typeface="楷体" panose="02010609060101010101" pitchFamily="49" charset="-122"/>
                <a:cs typeface="Tahoma" panose="020B0604030504040204" pitchFamily="34" charset="0"/>
              </a:rPr>
              <a:t>：</a:t>
            </a:r>
            <a:r>
              <a:rPr lang="en-US" altLang="zh-CN" sz="2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Global road traffic crashes accounts </a:t>
            </a:r>
            <a:r>
              <a:rPr lang="en-US" altLang="zh-CN" sz="2400"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for</a:t>
            </a:r>
          </a:p>
          <a:p>
            <a:pPr marL="1062900" indent="-342900">
              <a:lnSpc>
                <a:spcPct val="120000"/>
              </a:lnSpc>
              <a:buFont typeface="Wingdings" panose="05000000000000000000" pitchFamily="2" charset="2"/>
              <a:buChar char="l"/>
            </a:pPr>
            <a:r>
              <a:rPr lang="en-US" altLang="zh-CN" sz="2000" b="1" dirty="0">
                <a:solidFill>
                  <a:prstClr val="black"/>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1.2 million </a:t>
            </a:r>
            <a:r>
              <a:rPr lang="en-US" altLang="zh-CN" sz="2000" dirty="0">
                <a:solidFill>
                  <a:prstClr val="black"/>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deaths/year since 2007</a:t>
            </a:r>
          </a:p>
          <a:p>
            <a:pPr marL="1062900" indent="-342900">
              <a:lnSpc>
                <a:spcPct val="120000"/>
              </a:lnSpc>
              <a:buFont typeface="Wingdings" panose="05000000000000000000" pitchFamily="2" charset="2"/>
              <a:buChar char="l"/>
            </a:pPr>
            <a:r>
              <a:rPr lang="en-US" altLang="zh-CN" sz="2000" b="1" dirty="0">
                <a:solidFill>
                  <a:prstClr val="black"/>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Top</a:t>
            </a:r>
            <a:r>
              <a:rPr lang="en-US" altLang="zh-CN" sz="2000" dirty="0">
                <a:solidFill>
                  <a:prstClr val="black"/>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the causes of death for ages 15-29</a:t>
            </a:r>
          </a:p>
          <a:p>
            <a:pPr marL="1062900" indent="-342900">
              <a:lnSpc>
                <a:spcPct val="120000"/>
              </a:lnSpc>
              <a:buFont typeface="Wingdings" panose="05000000000000000000" pitchFamily="2" charset="2"/>
              <a:buChar char="l"/>
            </a:pPr>
            <a:r>
              <a:rPr lang="en-US" altLang="zh-CN" sz="2000" b="1" dirty="0">
                <a:solidFill>
                  <a:prstClr val="black"/>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3% of GDP loss </a:t>
            </a:r>
            <a:r>
              <a:rPr lang="en-US" altLang="zh-CN" sz="2000" dirty="0">
                <a:solidFill>
                  <a:prstClr val="black"/>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for </a:t>
            </a:r>
            <a:r>
              <a:rPr lang="en-US" altLang="zh-CN" sz="2000" dirty="0" smtClean="0">
                <a:solidFill>
                  <a:prstClr val="black"/>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low/middle-income countries</a:t>
            </a:r>
            <a:endParaRPr lang="en-US" altLang="zh-CN" sz="2000" dirty="0">
              <a:solidFill>
                <a:srgbClr val="0000FF"/>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pic>
        <p:nvPicPr>
          <p:cNvPr id="9" name="图片 8"/>
          <p:cNvPicPr>
            <a:picLocks noChangeAspect="1"/>
          </p:cNvPicPr>
          <p:nvPr/>
        </p:nvPicPr>
        <p:blipFill>
          <a:blip r:embed="rId3"/>
          <a:stretch>
            <a:fillRect/>
          </a:stretch>
        </p:blipFill>
        <p:spPr>
          <a:xfrm>
            <a:off x="152400" y="1300199"/>
            <a:ext cx="1290905" cy="1279710"/>
          </a:xfrm>
          <a:prstGeom prst="rect">
            <a:avLst/>
          </a:prstGeom>
        </p:spPr>
      </p:pic>
      <p:pic>
        <p:nvPicPr>
          <p:cNvPr id="10" name="图片 9"/>
          <p:cNvPicPr>
            <a:picLocks noChangeAspect="1"/>
          </p:cNvPicPr>
          <p:nvPr/>
        </p:nvPicPr>
        <p:blipFill>
          <a:blip r:embed="rId4"/>
          <a:stretch>
            <a:fillRect/>
          </a:stretch>
        </p:blipFill>
        <p:spPr>
          <a:xfrm>
            <a:off x="152400" y="3152703"/>
            <a:ext cx="1511725" cy="1314230"/>
          </a:xfrm>
          <a:prstGeom prst="rect">
            <a:avLst/>
          </a:prstGeom>
        </p:spPr>
      </p:pic>
      <p:pic>
        <p:nvPicPr>
          <p:cNvPr id="11" name="图片 10"/>
          <p:cNvPicPr>
            <a:picLocks noChangeAspect="1"/>
          </p:cNvPicPr>
          <p:nvPr/>
        </p:nvPicPr>
        <p:blipFill>
          <a:blip r:embed="rId5"/>
          <a:stretch>
            <a:fillRect/>
          </a:stretch>
        </p:blipFill>
        <p:spPr>
          <a:xfrm>
            <a:off x="152400" y="4899351"/>
            <a:ext cx="1519142" cy="1516087"/>
          </a:xfrm>
          <a:prstGeom prst="rect">
            <a:avLst/>
          </a:prstGeom>
        </p:spPr>
      </p:pic>
      <p:sp>
        <p:nvSpPr>
          <p:cNvPr id="12" name="文本框 11"/>
          <p:cNvSpPr txBox="1"/>
          <p:nvPr/>
        </p:nvSpPr>
        <p:spPr>
          <a:xfrm>
            <a:off x="1816789" y="3231600"/>
            <a:ext cx="7098612" cy="1235334"/>
          </a:xfrm>
          <a:prstGeom prst="rect">
            <a:avLst/>
          </a:prstGeom>
          <a:noFill/>
          <a:ln w="28575">
            <a:solidFill>
              <a:srgbClr val="0070C0"/>
            </a:solidFill>
          </a:ln>
        </p:spPr>
        <p:txBody>
          <a:bodyPr wrap="square" rtlCol="0">
            <a:noAutofit/>
          </a:bodyPr>
          <a:lstStyle>
            <a:defPPr>
              <a:defRPr lang="zh-CN"/>
            </a:defPPr>
          </a:lstStyle>
          <a:p>
            <a:pPr marL="342900" indent="-342900">
              <a:lnSpc>
                <a:spcPct val="120000"/>
              </a:lnSpc>
              <a:buFont typeface="Wingdings" panose="05000000000000000000" pitchFamily="2" charset="2"/>
              <a:buChar char="p"/>
            </a:pPr>
            <a:r>
              <a:rPr lang="en-US" sz="24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Mobility: </a:t>
            </a:r>
            <a:r>
              <a:rPr lang="en-US" sz="2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In 2015, </a:t>
            </a:r>
            <a:r>
              <a:rPr lang="en-US" sz="2400"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US</a:t>
            </a:r>
            <a:endParaRPr lang="en-US" altLang="zh-CN" sz="2400" dirty="0" smtClean="0">
              <a:solidFill>
                <a:srgbClr val="0000FF"/>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L="1062900" indent="-342900">
              <a:lnSpc>
                <a:spcPct val="120000"/>
              </a:lnSpc>
              <a:buFont typeface="Wingdings" panose="05000000000000000000" pitchFamily="2" charset="2"/>
              <a:buChar char="l"/>
            </a:pPr>
            <a:r>
              <a:rPr lang="en-US" altLang="zh-CN" sz="2000" dirty="0">
                <a:solidFill>
                  <a:prstClr val="black"/>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Commuters wasted </a:t>
            </a:r>
            <a:r>
              <a:rPr lang="en-US" altLang="zh-CN" sz="2000" b="1" dirty="0">
                <a:solidFill>
                  <a:prstClr val="black"/>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8 billion hours </a:t>
            </a:r>
            <a:r>
              <a:rPr lang="en-US" altLang="zh-CN" sz="2000" dirty="0">
                <a:solidFill>
                  <a:prstClr val="black"/>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in traffic</a:t>
            </a:r>
          </a:p>
          <a:p>
            <a:pPr marL="1062900" indent="-342900">
              <a:lnSpc>
                <a:spcPct val="120000"/>
              </a:lnSpc>
              <a:buFont typeface="Wingdings" panose="05000000000000000000" pitchFamily="2" charset="2"/>
              <a:buChar char="l"/>
            </a:pPr>
            <a:r>
              <a:rPr lang="en-US" altLang="zh-CN" sz="2000" b="1" dirty="0">
                <a:solidFill>
                  <a:prstClr val="black"/>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$160 billion cost </a:t>
            </a:r>
            <a:r>
              <a:rPr lang="en-US" altLang="zh-CN" sz="2000" dirty="0">
                <a:solidFill>
                  <a:prstClr val="black"/>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of urban congestion</a:t>
            </a:r>
            <a:endParaRPr lang="en-US" altLang="zh-CN" sz="2000" dirty="0" smtClean="0">
              <a:solidFill>
                <a:prstClr val="black"/>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13" name="文本框 12"/>
          <p:cNvSpPr txBox="1"/>
          <p:nvPr/>
        </p:nvSpPr>
        <p:spPr>
          <a:xfrm>
            <a:off x="1816789" y="5039727"/>
            <a:ext cx="7098611" cy="1235334"/>
          </a:xfrm>
          <a:prstGeom prst="rect">
            <a:avLst/>
          </a:prstGeom>
          <a:noFill/>
          <a:ln w="28575">
            <a:solidFill>
              <a:srgbClr val="0070C0"/>
            </a:solidFill>
          </a:ln>
        </p:spPr>
        <p:txBody>
          <a:bodyPr wrap="square" rtlCol="0">
            <a:noAutofit/>
          </a:bodyPr>
          <a:lstStyle>
            <a:defPPr>
              <a:defRPr lang="zh-CN"/>
            </a:defPPr>
          </a:lstStyle>
          <a:p>
            <a:pPr marL="342900" indent="-342900">
              <a:lnSpc>
                <a:spcPct val="120000"/>
              </a:lnSpc>
              <a:buFont typeface="Wingdings" panose="05000000000000000000" pitchFamily="2" charset="2"/>
              <a:buChar char="p"/>
            </a:pPr>
            <a:r>
              <a:rPr lang="en-US" altLang="zh-CN" sz="24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Environment: </a:t>
            </a:r>
            <a:r>
              <a:rPr lang="en-US" altLang="zh-CN" sz="2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In 2014, </a:t>
            </a:r>
            <a:r>
              <a:rPr lang="en-US" altLang="zh-CN" sz="2400"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US</a:t>
            </a:r>
          </a:p>
          <a:p>
            <a:pPr marL="1062900" indent="-342900">
              <a:lnSpc>
                <a:spcPct val="120000"/>
              </a:lnSpc>
              <a:buFont typeface="Wingdings" panose="05000000000000000000" pitchFamily="2" charset="2"/>
              <a:buChar char="l"/>
            </a:pPr>
            <a:r>
              <a:rPr lang="en-US" altLang="zh-CN" sz="2000" dirty="0">
                <a:solidFill>
                  <a:prstClr val="black"/>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Wasted fuel topped </a:t>
            </a:r>
            <a:r>
              <a:rPr lang="en-US" altLang="zh-CN" sz="2000" b="1" dirty="0">
                <a:solidFill>
                  <a:prstClr val="black"/>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3 billion </a:t>
            </a:r>
            <a:r>
              <a:rPr lang="en-US" altLang="zh-CN" sz="2000" b="1" dirty="0" smtClean="0">
                <a:solidFill>
                  <a:prstClr val="black"/>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gallons</a:t>
            </a:r>
          </a:p>
          <a:p>
            <a:pPr marL="1062900" indent="-342900">
              <a:lnSpc>
                <a:spcPct val="120000"/>
              </a:lnSpc>
              <a:buFont typeface="Wingdings" panose="05000000000000000000" pitchFamily="2" charset="2"/>
              <a:buChar char="l"/>
            </a:pPr>
            <a:r>
              <a:rPr lang="en-US" altLang="zh-CN" sz="2000" b="1" dirty="0">
                <a:solidFill>
                  <a:prstClr val="black"/>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56 billion lbs</a:t>
            </a:r>
            <a:r>
              <a:rPr lang="en-US" altLang="zh-CN" sz="2000" dirty="0">
                <a:solidFill>
                  <a:prstClr val="black"/>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of additional </a:t>
            </a:r>
            <a:r>
              <a:rPr lang="en-US" altLang="zh-CN" sz="2000" dirty="0" smtClean="0">
                <a:solidFill>
                  <a:prstClr val="black"/>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CO2</a:t>
            </a:r>
          </a:p>
        </p:txBody>
      </p:sp>
    </p:spTree>
    <p:extLst>
      <p:ext uri="{BB962C8B-B14F-4D97-AF65-F5344CB8AC3E}">
        <p14:creationId xmlns:p14="http://schemas.microsoft.com/office/powerpoint/2010/main" val="2075789309"/>
      </p:ext>
    </p:extLst>
  </p:cSld>
  <p:clrMapOvr>
    <a:masterClrMapping/>
  </p:clrMapOvr>
  <mc:AlternateContent xmlns:mc="http://schemas.openxmlformats.org/markup-compatibility/2006" xmlns:p14="http://schemas.microsoft.com/office/powerpoint/2010/main">
    <mc:Choice Requires="p14">
      <p:transition p14:dur="0" advTm="51657"/>
    </mc:Choice>
    <mc:Fallback xmlns="">
      <p:transition advTm="51657"/>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1807"/>
            <a:ext cx="9144000" cy="567793"/>
          </a:xfrm>
        </p:spPr>
        <p:txBody>
          <a:bodyPr>
            <a:normAutofit fontScale="90000"/>
          </a:bodyPr>
          <a:lstStyle/>
          <a:p>
            <a:pPr algn="l"/>
            <a:r>
              <a:rPr lang="en-US" altLang="zh-CN" sz="3600" dirty="0" smtClean="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V2X-Enabled Intelligent Transportation Systems</a:t>
            </a:r>
            <a:endParaRPr lang="zh-CN" altLang="en-US" sz="3600" dirty="0">
              <a:solidFill>
                <a:srgbClr val="FF0000"/>
              </a:solidFill>
              <a:effectLst>
                <a:outerShdw blurRad="38100" dist="38100" dir="2700000" algn="tl">
                  <a:srgbClr val="000000">
                    <a:alpha val="43137"/>
                  </a:srgbClr>
                </a:outerShdw>
              </a:effectLst>
              <a:latin typeface="Tahoma" pitchFamily="34" charset="0"/>
              <a:cs typeface="Tahoma" pitchFamily="34" charset="0"/>
            </a:endParaRPr>
          </a:p>
        </p:txBody>
      </p:sp>
      <p:cxnSp>
        <p:nvCxnSpPr>
          <p:cNvPr id="4" name="Straight Connector 3"/>
          <p:cNvCxnSpPr/>
          <p:nvPr/>
        </p:nvCxnSpPr>
        <p:spPr>
          <a:xfrm>
            <a:off x="-1" y="685800"/>
            <a:ext cx="91800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灯片编号占位符 4"/>
          <p:cNvSpPr>
            <a:spLocks noGrp="1"/>
          </p:cNvSpPr>
          <p:nvPr>
            <p:ph type="sldNum" sz="quarter" idx="12"/>
          </p:nvPr>
        </p:nvSpPr>
        <p:spPr/>
        <p:txBody>
          <a:bodyPr/>
          <a:lstStyle/>
          <a:p>
            <a:fld id="{B6F15528-21DE-4FAA-801E-634DDDAF4B2B}" type="slidenum">
              <a:rPr lang="en-US" sz="2000" smtClean="0">
                <a:solidFill>
                  <a:schemeClr val="tx1"/>
                </a:solidFill>
              </a:rPr>
              <a:pPr/>
              <a:t>4</a:t>
            </a:fld>
            <a:endParaRPr lang="en-US" sz="2000" dirty="0">
              <a:solidFill>
                <a:schemeClr val="tx1"/>
              </a:solidFill>
            </a:endParaRPr>
          </a:p>
        </p:txBody>
      </p:sp>
      <p:pic>
        <p:nvPicPr>
          <p:cNvPr id="12" name="Picture 1">
            <a:extLst>
              <a:ext uri="{FF2B5EF4-FFF2-40B4-BE49-F238E27FC236}">
                <a16:creationId xmlns="" xmlns:a16="http://schemas.microsoft.com/office/drawing/2014/main" id="{82CC5034-80D2-40E2-8965-6EE847389FA6}"/>
              </a:ext>
            </a:extLst>
          </p:cNvPr>
          <p:cNvPicPr>
            <a:picLocks noChangeAspect="1"/>
          </p:cNvPicPr>
          <p:nvPr/>
        </p:nvPicPr>
        <p:blipFill>
          <a:blip r:embed="rId3"/>
          <a:stretch>
            <a:fillRect/>
          </a:stretch>
        </p:blipFill>
        <p:spPr>
          <a:xfrm>
            <a:off x="304800" y="1025856"/>
            <a:ext cx="8130254" cy="4990438"/>
          </a:xfrm>
          <a:prstGeom prst="rect">
            <a:avLst/>
          </a:prstGeom>
        </p:spPr>
      </p:pic>
    </p:spTree>
    <p:extLst>
      <p:ext uri="{BB962C8B-B14F-4D97-AF65-F5344CB8AC3E}">
        <p14:creationId xmlns:p14="http://schemas.microsoft.com/office/powerpoint/2010/main" val="2904561055"/>
      </p:ext>
    </p:extLst>
  </p:cSld>
  <p:clrMapOvr>
    <a:masterClrMapping/>
  </p:clrMapOvr>
  <mc:AlternateContent xmlns:mc="http://schemas.openxmlformats.org/markup-compatibility/2006" xmlns:p14="http://schemas.microsoft.com/office/powerpoint/2010/main">
    <mc:Choice Requires="p14">
      <p:transition p14:dur="0" advTm="51657"/>
    </mc:Choice>
    <mc:Fallback xmlns="">
      <p:transition advTm="51657"/>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143000"/>
          </a:xfrm>
        </p:spPr>
        <p:txBody>
          <a:bodyPr>
            <a:normAutofit fontScale="90000"/>
          </a:bodyPr>
          <a:lstStyle/>
          <a:p>
            <a:pPr algn="l"/>
            <a:r>
              <a:rPr lang="en-US" altLang="zh-CN" sz="3600" dirty="0" smtClean="0">
                <a:solidFill>
                  <a:srgbClr val="FF0000"/>
                </a:solidFill>
                <a:latin typeface="Tahoma" pitchFamily="34" charset="0"/>
                <a:cs typeface="Tahoma" pitchFamily="34" charset="0"/>
              </a:rPr>
              <a:t>Real-Time </a:t>
            </a:r>
            <a:r>
              <a:rPr lang="en-US" altLang="zh-CN" sz="3600" dirty="0">
                <a:solidFill>
                  <a:srgbClr val="FF0000"/>
                </a:solidFill>
                <a:latin typeface="Tahoma" pitchFamily="34" charset="0"/>
                <a:cs typeface="Tahoma" pitchFamily="34" charset="0"/>
              </a:rPr>
              <a:t>B</a:t>
            </a:r>
            <a:r>
              <a:rPr lang="en-US" altLang="zh-CN" sz="3600" dirty="0" smtClean="0">
                <a:solidFill>
                  <a:srgbClr val="FF0000"/>
                </a:solidFill>
                <a:latin typeface="Tahoma" pitchFamily="34" charset="0"/>
                <a:cs typeface="Tahoma" pitchFamily="34" charset="0"/>
              </a:rPr>
              <a:t>eacon </a:t>
            </a:r>
            <a:r>
              <a:rPr lang="en-US" altLang="zh-CN" sz="3600" dirty="0">
                <a:solidFill>
                  <a:srgbClr val="FF0000"/>
                </a:solidFill>
                <a:latin typeface="Tahoma" pitchFamily="34" charset="0"/>
                <a:cs typeface="Tahoma" pitchFamily="34" charset="0"/>
              </a:rPr>
              <a:t>E</a:t>
            </a:r>
            <a:r>
              <a:rPr lang="en-US" altLang="zh-CN" sz="3600" dirty="0" smtClean="0">
                <a:solidFill>
                  <a:srgbClr val="FF0000"/>
                </a:solidFill>
                <a:latin typeface="Tahoma" pitchFamily="34" charset="0"/>
                <a:cs typeface="Tahoma" pitchFamily="34" charset="0"/>
              </a:rPr>
              <a:t>xchange by Broadcasting</a:t>
            </a:r>
            <a:endParaRPr lang="zh-CN" altLang="en-US" sz="3600" dirty="0">
              <a:solidFill>
                <a:srgbClr val="FF0000"/>
              </a:solidFill>
              <a:latin typeface="Tahoma" pitchFamily="34" charset="0"/>
              <a:cs typeface="Tahoma" pitchFamily="34" charset="0"/>
            </a:endParaRPr>
          </a:p>
        </p:txBody>
      </p:sp>
      <p:cxnSp>
        <p:nvCxnSpPr>
          <p:cNvPr id="4" name="Straight Connector 3"/>
          <p:cNvCxnSpPr/>
          <p:nvPr/>
        </p:nvCxnSpPr>
        <p:spPr>
          <a:xfrm>
            <a:off x="-1" y="685800"/>
            <a:ext cx="91800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灯片编号占位符 4"/>
          <p:cNvSpPr>
            <a:spLocks noGrp="1"/>
          </p:cNvSpPr>
          <p:nvPr>
            <p:ph type="sldNum" sz="quarter" idx="12"/>
          </p:nvPr>
        </p:nvSpPr>
        <p:spPr/>
        <p:txBody>
          <a:bodyPr/>
          <a:lstStyle/>
          <a:p>
            <a:fld id="{B6F15528-21DE-4FAA-801E-634DDDAF4B2B}" type="slidenum">
              <a:rPr lang="en-US" sz="2000" smtClean="0">
                <a:solidFill>
                  <a:schemeClr val="tx1"/>
                </a:solidFill>
              </a:rPr>
              <a:pPr/>
              <a:t>5</a:t>
            </a:fld>
            <a:endParaRPr lang="en-US" sz="2000" dirty="0">
              <a:solidFill>
                <a:schemeClr val="tx1"/>
              </a:solidFill>
            </a:endParaRPr>
          </a:p>
        </p:txBody>
      </p:sp>
      <p:pic>
        <p:nvPicPr>
          <p:cNvPr id="5122" name="Picture 2" descr="“vehicle vehicle communication”的图片搜索结果"/>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760" y="803808"/>
            <a:ext cx="4267200" cy="3040584"/>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descr="相关图片"/>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9462" y="803808"/>
            <a:ext cx="4252177" cy="3040584"/>
          </a:xfrm>
          <a:prstGeom prst="rect">
            <a:avLst/>
          </a:prstGeom>
          <a:noFill/>
          <a:extLst>
            <a:ext uri="{909E8E84-426E-40DD-AFC4-6F175D3DCCD1}">
              <a14:hiddenFill xmlns:a14="http://schemas.microsoft.com/office/drawing/2010/main">
                <a:solidFill>
                  <a:srgbClr val="FFFFFF"/>
                </a:solidFill>
              </a14:hiddenFill>
            </a:ext>
          </a:extLst>
        </p:spPr>
      </p:pic>
      <p:sp>
        <p:nvSpPr>
          <p:cNvPr id="17" name="矩形 16"/>
          <p:cNvSpPr/>
          <p:nvPr/>
        </p:nvSpPr>
        <p:spPr>
          <a:xfrm>
            <a:off x="-1" y="3962399"/>
            <a:ext cx="8610601" cy="3139321"/>
          </a:xfrm>
          <a:prstGeom prst="rect">
            <a:avLst/>
          </a:prstGeom>
        </p:spPr>
        <p:txBody>
          <a:bodyPr wrap="square">
            <a:spAutoFit/>
          </a:bodyPr>
          <a:lstStyle/>
          <a:p>
            <a:pPr marL="285750" indent="-285750">
              <a:buFont typeface="Wingdings" panose="05000000000000000000" pitchFamily="2" charset="2"/>
              <a:buChar char="v"/>
            </a:pPr>
            <a:r>
              <a:rPr lang="en-US" sz="2000" b="1" dirty="0" smtClean="0">
                <a:latin typeface="Tahoma" panose="020B0604030504040204" pitchFamily="34" charset="0"/>
                <a:ea typeface="Tahoma" panose="020B0604030504040204" pitchFamily="34" charset="0"/>
                <a:cs typeface="Tahoma" panose="020B0604030504040204" pitchFamily="34" charset="0"/>
              </a:rPr>
              <a:t>Vehicle:</a:t>
            </a:r>
            <a:r>
              <a:rPr lang="en-US" sz="2000" dirty="0" smtClean="0">
                <a:latin typeface="Tahoma" panose="020B0604030504040204" pitchFamily="34" charset="0"/>
                <a:ea typeface="Tahoma" panose="020B0604030504040204" pitchFamily="34" charset="0"/>
                <a:cs typeface="Tahoma" panose="020B0604030504040204" pitchFamily="34" charset="0"/>
              </a:rPr>
              <a:t> position</a:t>
            </a:r>
            <a:r>
              <a:rPr lang="en-US" sz="2000" dirty="0">
                <a:latin typeface="Tahoma" panose="020B0604030504040204" pitchFamily="34" charset="0"/>
                <a:ea typeface="Tahoma" panose="020B0604030504040204" pitchFamily="34" charset="0"/>
                <a:cs typeface="Tahoma" panose="020B0604030504040204" pitchFamily="34" charset="0"/>
              </a:rPr>
              <a:t>, velocity, heading </a:t>
            </a:r>
            <a:r>
              <a:rPr lang="en-US" sz="2000" dirty="0" smtClean="0">
                <a:latin typeface="Tahoma" panose="020B0604030504040204" pitchFamily="34" charset="0"/>
                <a:ea typeface="Tahoma" panose="020B0604030504040204" pitchFamily="34" charset="0"/>
                <a:cs typeface="Tahoma" panose="020B0604030504040204" pitchFamily="34" charset="0"/>
              </a:rPr>
              <a:t>direction, acceleration or </a:t>
            </a:r>
            <a:r>
              <a:rPr lang="en-US" sz="2000" dirty="0">
                <a:latin typeface="Tahoma" panose="020B0604030504040204" pitchFamily="34" charset="0"/>
                <a:ea typeface="Tahoma" panose="020B0604030504040204" pitchFamily="34" charset="0"/>
                <a:cs typeface="Tahoma" panose="020B0604030504040204" pitchFamily="34" charset="0"/>
              </a:rPr>
              <a:t>turn signal </a:t>
            </a:r>
            <a:r>
              <a:rPr lang="en-US" sz="2000" dirty="0" smtClean="0">
                <a:latin typeface="Tahoma" panose="020B0604030504040204" pitchFamily="34" charset="0"/>
                <a:ea typeface="Tahoma" panose="020B0604030504040204" pitchFamily="34" charset="0"/>
                <a:cs typeface="Tahoma" panose="020B0604030504040204" pitchFamily="34" charset="0"/>
              </a:rPr>
              <a:t>status.</a:t>
            </a:r>
          </a:p>
          <a:p>
            <a:pPr marL="285750" indent="-285750">
              <a:buFont typeface="Wingdings" panose="05000000000000000000" pitchFamily="2" charset="2"/>
              <a:buChar char="v"/>
            </a:pPr>
            <a:endParaRPr lang="en-US" sz="2000" dirty="0" smtClean="0">
              <a:latin typeface="Tahoma" panose="020B0604030504040204" pitchFamily="34" charset="0"/>
              <a:ea typeface="Tahoma" panose="020B0604030504040204" pitchFamily="34" charset="0"/>
              <a:cs typeface="Tahoma" panose="020B0604030504040204" pitchFamily="34" charset="0"/>
            </a:endParaRPr>
          </a:p>
          <a:p>
            <a:pPr marL="285750" indent="-285750">
              <a:buFont typeface="Wingdings" panose="05000000000000000000" pitchFamily="2" charset="2"/>
              <a:buChar char="v"/>
            </a:pPr>
            <a:r>
              <a:rPr lang="en-US" sz="2000" b="1" dirty="0" smtClean="0">
                <a:latin typeface="Tahoma" panose="020B0604030504040204" pitchFamily="34" charset="0"/>
                <a:ea typeface="Tahoma" panose="020B0604030504040204" pitchFamily="34" charset="0"/>
                <a:cs typeface="Tahoma" panose="020B0604030504040204" pitchFamily="34" charset="0"/>
              </a:rPr>
              <a:t>RSU</a:t>
            </a:r>
            <a:r>
              <a:rPr lang="en-US" sz="2000" b="1" dirty="0">
                <a:latin typeface="Tahoma" panose="020B0604030504040204" pitchFamily="34" charset="0"/>
                <a:ea typeface="Tahoma" panose="020B0604030504040204" pitchFamily="34" charset="0"/>
                <a:cs typeface="Tahoma" panose="020B0604030504040204" pitchFamily="34" charset="0"/>
              </a:rPr>
              <a:t>: </a:t>
            </a:r>
            <a:r>
              <a:rPr lang="en-US" sz="2000" dirty="0">
                <a:latin typeface="Tahoma" panose="020B0604030504040204" pitchFamily="34" charset="0"/>
                <a:ea typeface="Tahoma" panose="020B0604030504040204" pitchFamily="34" charset="0"/>
                <a:cs typeface="Tahoma" panose="020B0604030504040204" pitchFamily="34" charset="0"/>
              </a:rPr>
              <a:t>traffic signal status, road surface type, weather conditions, speed limits or the current traffic </a:t>
            </a:r>
            <a:r>
              <a:rPr lang="en-US" sz="2000" dirty="0" smtClean="0">
                <a:latin typeface="Tahoma" panose="020B0604030504040204" pitchFamily="34" charset="0"/>
                <a:ea typeface="Tahoma" panose="020B0604030504040204" pitchFamily="34" charset="0"/>
                <a:cs typeface="Tahoma" panose="020B0604030504040204" pitchFamily="34" charset="0"/>
              </a:rPr>
              <a:t>conditions.</a:t>
            </a:r>
          </a:p>
          <a:p>
            <a:pPr marL="285750" indent="-285750">
              <a:buFont typeface="Wingdings" panose="05000000000000000000" pitchFamily="2" charset="2"/>
              <a:buChar char="v"/>
            </a:pPr>
            <a:endParaRPr lang="en-US" sz="2000" dirty="0" smtClean="0">
              <a:latin typeface="Tahoma" panose="020B0604030504040204" pitchFamily="34" charset="0"/>
              <a:ea typeface="Tahoma" panose="020B0604030504040204" pitchFamily="34" charset="0"/>
              <a:cs typeface="Tahoma" panose="020B0604030504040204" pitchFamily="34" charset="0"/>
            </a:endParaRPr>
          </a:p>
          <a:p>
            <a:pPr marL="285750" indent="-285750">
              <a:buFont typeface="Wingdings" panose="05000000000000000000" pitchFamily="2" charset="2"/>
              <a:buChar char="v"/>
            </a:pPr>
            <a:r>
              <a:rPr lang="en-US" sz="2000" b="1" dirty="0">
                <a:latin typeface="Tahoma" panose="020B0604030504040204" pitchFamily="34" charset="0"/>
                <a:ea typeface="Tahoma" panose="020B0604030504040204" pitchFamily="34" charset="0"/>
                <a:cs typeface="Tahoma" panose="020B0604030504040204" pitchFamily="34" charset="0"/>
              </a:rPr>
              <a:t>Safety applications: </a:t>
            </a:r>
            <a:r>
              <a:rPr lang="en-US" sz="2000" dirty="0">
                <a:latin typeface="Tahoma" panose="020B0604030504040204" pitchFamily="34" charset="0"/>
                <a:ea typeface="Tahoma" panose="020B0604030504040204" pitchFamily="34" charset="0"/>
                <a:cs typeface="Tahoma" panose="020B0604030504040204" pitchFamily="34" charset="0"/>
              </a:rPr>
              <a:t>pre-crash sensing, lane Change Warning, blind spot warning, emergency electronic brake lights, and cooperative forward collision avoidance</a:t>
            </a:r>
            <a:r>
              <a:rPr lang="en-US" sz="2000" b="1" dirty="0">
                <a:latin typeface="Tahoma" panose="020B0604030504040204" pitchFamily="34" charset="0"/>
                <a:ea typeface="Tahoma" panose="020B0604030504040204" pitchFamily="34" charset="0"/>
                <a:cs typeface="Tahoma" panose="020B0604030504040204" pitchFamily="34" charset="0"/>
              </a:rPr>
              <a:t>.</a:t>
            </a:r>
          </a:p>
          <a:p>
            <a:pPr marL="285750" indent="-285750">
              <a:buFont typeface="Wingdings" panose="05000000000000000000" pitchFamily="2" charset="2"/>
              <a:buChar char="v"/>
            </a:pPr>
            <a:endParaRPr lang="en-US" dirty="0"/>
          </a:p>
        </p:txBody>
      </p:sp>
    </p:spTree>
    <p:extLst>
      <p:ext uri="{BB962C8B-B14F-4D97-AF65-F5344CB8AC3E}">
        <p14:creationId xmlns:p14="http://schemas.microsoft.com/office/powerpoint/2010/main" val="903039972"/>
      </p:ext>
    </p:extLst>
  </p:cSld>
  <p:clrMapOvr>
    <a:masterClrMapping/>
  </p:clrMapOvr>
  <mc:AlternateContent xmlns:mc="http://schemas.openxmlformats.org/markup-compatibility/2006" xmlns:p14="http://schemas.microsoft.com/office/powerpoint/2010/main">
    <mc:Choice Requires="p14">
      <p:transition p14:dur="0" advTm="51657"/>
    </mc:Choice>
    <mc:Fallback xmlns="">
      <p:transition advTm="51657"/>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143000"/>
          </a:xfrm>
        </p:spPr>
        <p:txBody>
          <a:bodyPr>
            <a:normAutofit fontScale="90000"/>
          </a:bodyPr>
          <a:lstStyle/>
          <a:p>
            <a:pPr algn="l"/>
            <a:r>
              <a:rPr lang="en-US" altLang="zh-CN" sz="3600" dirty="0" smtClean="0">
                <a:solidFill>
                  <a:srgbClr val="FF0000"/>
                </a:solidFill>
                <a:latin typeface="Tahoma" pitchFamily="34" charset="0"/>
                <a:cs typeface="Tahoma" pitchFamily="34" charset="0"/>
              </a:rPr>
              <a:t>Challenges of Widely </a:t>
            </a:r>
            <a:r>
              <a:rPr lang="en-US" altLang="zh-CN" sz="3600" dirty="0">
                <a:solidFill>
                  <a:srgbClr val="FF0000"/>
                </a:solidFill>
                <a:latin typeface="Tahoma" pitchFamily="34" charset="0"/>
                <a:cs typeface="Tahoma" pitchFamily="34" charset="0"/>
              </a:rPr>
              <a:t>E</a:t>
            </a:r>
            <a:r>
              <a:rPr lang="en-US" altLang="zh-CN" sz="3600" dirty="0" smtClean="0">
                <a:solidFill>
                  <a:srgbClr val="FF0000"/>
                </a:solidFill>
                <a:latin typeface="Tahoma" pitchFamily="34" charset="0"/>
                <a:cs typeface="Tahoma" pitchFamily="34" charset="0"/>
              </a:rPr>
              <a:t>mploying Broadcasting</a:t>
            </a:r>
            <a:endParaRPr lang="zh-CN" altLang="en-US" sz="3600" dirty="0">
              <a:solidFill>
                <a:srgbClr val="FF0000"/>
              </a:solidFill>
              <a:latin typeface="Tahoma" pitchFamily="34" charset="0"/>
              <a:cs typeface="Tahoma" pitchFamily="34" charset="0"/>
            </a:endParaRPr>
          </a:p>
        </p:txBody>
      </p:sp>
      <p:cxnSp>
        <p:nvCxnSpPr>
          <p:cNvPr id="4" name="Straight Connector 3"/>
          <p:cNvCxnSpPr/>
          <p:nvPr/>
        </p:nvCxnSpPr>
        <p:spPr>
          <a:xfrm>
            <a:off x="-1" y="685800"/>
            <a:ext cx="91800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灯片编号占位符 4"/>
          <p:cNvSpPr>
            <a:spLocks noGrp="1"/>
          </p:cNvSpPr>
          <p:nvPr>
            <p:ph type="sldNum" sz="quarter" idx="12"/>
          </p:nvPr>
        </p:nvSpPr>
        <p:spPr/>
        <p:txBody>
          <a:bodyPr/>
          <a:lstStyle/>
          <a:p>
            <a:fld id="{B6F15528-21DE-4FAA-801E-634DDDAF4B2B}" type="slidenum">
              <a:rPr lang="en-US" sz="2000" smtClean="0">
                <a:solidFill>
                  <a:schemeClr val="tx1"/>
                </a:solidFill>
              </a:rPr>
              <a:pPr/>
              <a:t>6</a:t>
            </a:fld>
            <a:endParaRPr lang="en-US" sz="2000" dirty="0">
              <a:solidFill>
                <a:schemeClr val="tx1"/>
              </a:solidFill>
            </a:endParaRPr>
          </a:p>
        </p:txBody>
      </p:sp>
      <p:sp>
        <p:nvSpPr>
          <p:cNvPr id="9" name="文本框 8"/>
          <p:cNvSpPr txBox="1"/>
          <p:nvPr/>
        </p:nvSpPr>
        <p:spPr>
          <a:xfrm>
            <a:off x="228600" y="838199"/>
            <a:ext cx="8305800" cy="5883275"/>
          </a:xfrm>
          <a:prstGeom prst="rect">
            <a:avLst/>
          </a:prstGeom>
          <a:noFill/>
          <a:ln w="28575">
            <a:noFill/>
          </a:ln>
        </p:spPr>
        <p:txBody>
          <a:bodyPr wrap="square" rtlCol="0">
            <a:noAutofit/>
          </a:bodyPr>
          <a:lstStyle>
            <a:defPPr>
              <a:defRPr lang="zh-CN"/>
            </a:defPPr>
          </a:lstStyle>
          <a:p>
            <a:pPr marL="342900" indent="-342900">
              <a:lnSpc>
                <a:spcPct val="120000"/>
              </a:lnSpc>
              <a:buFont typeface="Wingdings" panose="05000000000000000000" pitchFamily="2" charset="2"/>
              <a:buChar char="p"/>
            </a:pPr>
            <a:r>
              <a:rPr lang="en-US" altLang="zh-CN" sz="2000" dirty="0">
                <a:latin typeface="Tahoma" panose="020B0604030504040204" pitchFamily="34" charset="0"/>
                <a:ea typeface="Tahoma" panose="020B0604030504040204" pitchFamily="34" charset="0"/>
                <a:cs typeface="Tahoma" panose="020B0604030504040204" pitchFamily="34" charset="0"/>
              </a:rPr>
              <a:t>G</a:t>
            </a:r>
            <a:r>
              <a:rPr lang="en-US" altLang="zh-CN" sz="2000" dirty="0" smtClean="0">
                <a:latin typeface="Tahoma" panose="020B0604030504040204" pitchFamily="34" charset="0"/>
                <a:ea typeface="Tahoma" panose="020B0604030504040204" pitchFamily="34" charset="0"/>
                <a:cs typeface="Tahoma" panose="020B0604030504040204" pitchFamily="34" charset="0"/>
              </a:rPr>
              <a:t>iven </a:t>
            </a:r>
            <a:r>
              <a:rPr lang="en-US" altLang="zh-CN" sz="2000" dirty="0">
                <a:latin typeface="Tahoma" panose="020B0604030504040204" pitchFamily="34" charset="0"/>
                <a:ea typeface="Tahoma" panose="020B0604030504040204" pitchFamily="34" charset="0"/>
                <a:cs typeface="Tahoma" panose="020B0604030504040204" pitchFamily="34" charset="0"/>
              </a:rPr>
              <a:t>the </a:t>
            </a:r>
            <a:r>
              <a:rPr lang="en-US" altLang="zh-CN" sz="2000" b="1" dirty="0">
                <a:latin typeface="Tahoma" panose="020B0604030504040204" pitchFamily="34" charset="0"/>
                <a:ea typeface="Tahoma" panose="020B0604030504040204" pitchFamily="34" charset="0"/>
                <a:cs typeface="Tahoma" panose="020B0604030504040204" pitchFamily="34" charset="0"/>
              </a:rPr>
              <a:t>limited available bandwidth </a:t>
            </a:r>
            <a:r>
              <a:rPr lang="en-US" altLang="zh-CN" sz="2000" dirty="0">
                <a:latin typeface="Tahoma" panose="020B0604030504040204" pitchFamily="34" charset="0"/>
                <a:ea typeface="Tahoma" panose="020B0604030504040204" pitchFamily="34" charset="0"/>
                <a:cs typeface="Tahoma" panose="020B0604030504040204" pitchFamily="34" charset="0"/>
              </a:rPr>
              <a:t>for V2X communications, how to guarantee the </a:t>
            </a:r>
            <a:r>
              <a:rPr lang="en-US" altLang="zh-CN" sz="2000" b="1" dirty="0">
                <a:latin typeface="Tahoma" panose="020B0604030504040204" pitchFamily="34" charset="0"/>
                <a:ea typeface="Tahoma" panose="020B0604030504040204" pitchFamily="34" charset="0"/>
                <a:cs typeface="Tahoma" panose="020B0604030504040204" pitchFamily="34" charset="0"/>
              </a:rPr>
              <a:t>safety requirement </a:t>
            </a:r>
            <a:r>
              <a:rPr lang="en-US" altLang="zh-CN" sz="2000" dirty="0">
                <a:latin typeface="Tahoma" panose="020B0604030504040204" pitchFamily="34" charset="0"/>
                <a:ea typeface="Tahoma" panose="020B0604030504040204" pitchFamily="34" charset="0"/>
                <a:cs typeface="Tahoma" panose="020B0604030504040204" pitchFamily="34" charset="0"/>
              </a:rPr>
              <a:t>of each vehicle, especially for </a:t>
            </a:r>
            <a:r>
              <a:rPr lang="en-US" altLang="zh-CN" sz="2000" b="1" dirty="0">
                <a:latin typeface="Tahoma" panose="020B0604030504040204" pitchFamily="34" charset="0"/>
                <a:ea typeface="Tahoma" panose="020B0604030504040204" pitchFamily="34" charset="0"/>
                <a:cs typeface="Tahoma" panose="020B0604030504040204" pitchFamily="34" charset="0"/>
              </a:rPr>
              <a:t>dense traffic scenarios</a:t>
            </a:r>
            <a:r>
              <a:rPr lang="en-US" altLang="zh-CN" sz="2000" dirty="0">
                <a:latin typeface="Tahoma" panose="020B0604030504040204" pitchFamily="34" charset="0"/>
                <a:ea typeface="Tahoma" panose="020B0604030504040204" pitchFamily="34" charset="0"/>
                <a:cs typeface="Tahoma" panose="020B0604030504040204" pitchFamily="34" charset="0"/>
              </a:rPr>
              <a:t>, is not </a:t>
            </a:r>
            <a:r>
              <a:rPr lang="en-US" altLang="zh-CN" sz="2000" dirty="0" smtClean="0">
                <a:latin typeface="Tahoma" panose="020B0604030504040204" pitchFamily="34" charset="0"/>
                <a:ea typeface="Tahoma" panose="020B0604030504040204" pitchFamily="34" charset="0"/>
                <a:cs typeface="Tahoma" panose="020B0604030504040204" pitchFamily="34" charset="0"/>
              </a:rPr>
              <a:t>trivial:</a:t>
            </a:r>
            <a:endParaRPr lang="en-US" altLang="zh-CN" sz="20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1062900" indent="-342900">
              <a:lnSpc>
                <a:spcPct val="120000"/>
              </a:lnSpc>
              <a:buFont typeface="Wingdings" panose="05000000000000000000" pitchFamily="2" charset="2"/>
              <a:buChar char="l"/>
            </a:pPr>
            <a:r>
              <a:rPr lang="en-US" altLang="zh-CN" sz="2000" b="1" dirty="0">
                <a:solidFill>
                  <a:prstClr val="black"/>
                </a:solidFill>
                <a:latin typeface="Tahoma" panose="020B0604030504040204" pitchFamily="34" charset="0"/>
                <a:ea typeface="Tahoma" panose="020B0604030504040204" pitchFamily="34" charset="0"/>
                <a:cs typeface="Tahoma" panose="020B0604030504040204" pitchFamily="34" charset="0"/>
              </a:rPr>
              <a:t>aggressive beaconing rates </a:t>
            </a:r>
            <a:r>
              <a:rPr lang="en-US" altLang="zh-CN" sz="2000" dirty="0">
                <a:solidFill>
                  <a:prstClr val="black"/>
                </a:solidFill>
                <a:latin typeface="Tahoma" panose="020B0604030504040204" pitchFamily="34" charset="0"/>
                <a:ea typeface="Tahoma" panose="020B0604030504040204" pitchFamily="34" charset="0"/>
                <a:cs typeface="Tahoma" panose="020B0604030504040204" pitchFamily="34" charset="0"/>
              </a:rPr>
              <a:t>make some vehicles have no required </a:t>
            </a:r>
            <a:r>
              <a:rPr lang="en-US" altLang="zh-CN" sz="2000" dirty="0" smtClean="0">
                <a:solidFill>
                  <a:prstClr val="black"/>
                </a:solidFill>
                <a:latin typeface="Tahoma" panose="020B0604030504040204" pitchFamily="34" charset="0"/>
                <a:ea typeface="Tahoma" panose="020B0604030504040204" pitchFamily="34" charset="0"/>
                <a:cs typeface="Tahoma" panose="020B0604030504040204" pitchFamily="34" charset="0"/>
              </a:rPr>
              <a:t>bandwidth (channel congested);</a:t>
            </a:r>
          </a:p>
          <a:p>
            <a:pPr marL="1062900" indent="-342900">
              <a:lnSpc>
                <a:spcPct val="120000"/>
              </a:lnSpc>
              <a:buFont typeface="Wingdings" panose="05000000000000000000" pitchFamily="2" charset="2"/>
              <a:buChar char="l"/>
            </a:pPr>
            <a:r>
              <a:rPr lang="en-US" altLang="zh-CN" sz="2000" b="1" dirty="0">
                <a:solidFill>
                  <a:prstClr val="black"/>
                </a:solidFill>
                <a:latin typeface="Tahoma" panose="020B0604030504040204" pitchFamily="34" charset="0"/>
                <a:ea typeface="Tahoma" panose="020B0604030504040204" pitchFamily="34" charset="0"/>
                <a:cs typeface="Tahoma" panose="020B0604030504040204" pitchFamily="34" charset="0"/>
              </a:rPr>
              <a:t>moderate beaconing rates </a:t>
            </a:r>
            <a:r>
              <a:rPr lang="en-US" altLang="zh-CN" sz="2000" dirty="0" smtClean="0">
                <a:solidFill>
                  <a:prstClr val="black"/>
                </a:solidFill>
                <a:latin typeface="Tahoma" panose="020B0604030504040204" pitchFamily="34" charset="0"/>
                <a:ea typeface="Tahoma" panose="020B0604030504040204" pitchFamily="34" charset="0"/>
                <a:cs typeface="Tahoma" panose="020B0604030504040204" pitchFamily="34" charset="0"/>
              </a:rPr>
              <a:t>make the </a:t>
            </a:r>
            <a:r>
              <a:rPr lang="en-US" altLang="zh-CN" sz="2000" dirty="0">
                <a:solidFill>
                  <a:prstClr val="black"/>
                </a:solidFill>
                <a:latin typeface="Tahoma" panose="020B0604030504040204" pitchFamily="34" charset="0"/>
                <a:ea typeface="Tahoma" panose="020B0604030504040204" pitchFamily="34" charset="0"/>
                <a:cs typeface="Tahoma" panose="020B0604030504040204" pitchFamily="34" charset="0"/>
              </a:rPr>
              <a:t>status of neighboring vehicles may be </a:t>
            </a:r>
            <a:r>
              <a:rPr lang="en-US" altLang="zh-CN" sz="2000" dirty="0" smtClean="0">
                <a:solidFill>
                  <a:prstClr val="black"/>
                </a:solidFill>
                <a:latin typeface="Tahoma" panose="020B0604030504040204" pitchFamily="34" charset="0"/>
                <a:ea typeface="Tahoma" panose="020B0604030504040204" pitchFamily="34" charset="0"/>
                <a:cs typeface="Tahoma" panose="020B0604030504040204" pitchFamily="34" charset="0"/>
              </a:rPr>
              <a:t>out-of-date.</a:t>
            </a:r>
            <a:endParaRPr lang="en-US" altLang="zh-CN" sz="2000" dirty="0">
              <a:solidFill>
                <a:srgbClr val="0000FF"/>
              </a:solidFill>
              <a:latin typeface="Tahoma" panose="020B0604030504040204" pitchFamily="34" charset="0"/>
              <a:ea typeface="Tahoma" panose="020B0604030504040204" pitchFamily="34" charset="0"/>
              <a:cs typeface="Tahoma" panose="020B0604030504040204" pitchFamily="34" charset="0"/>
            </a:endParaRPr>
          </a:p>
          <a:p>
            <a:pPr marL="342900" indent="-342900">
              <a:lnSpc>
                <a:spcPct val="120000"/>
              </a:lnSpc>
              <a:buFont typeface="Wingdings" panose="05000000000000000000" pitchFamily="2" charset="2"/>
              <a:buChar char="p"/>
            </a:pPr>
            <a:r>
              <a:rPr lang="en-US" altLang="zh-CN" sz="2000" dirty="0">
                <a:latin typeface="Tahoma" panose="020B0604030504040204" pitchFamily="34" charset="0"/>
                <a:ea typeface="Tahoma" panose="020B0604030504040204" pitchFamily="34" charset="0"/>
                <a:cs typeface="Tahoma" panose="020B0604030504040204" pitchFamily="34" charset="0"/>
              </a:rPr>
              <a:t>The lack of </a:t>
            </a:r>
            <a:r>
              <a:rPr lang="en-US" altLang="zh-CN" sz="2000" b="1" dirty="0">
                <a:latin typeface="Tahoma" panose="020B0604030504040204" pitchFamily="34" charset="0"/>
                <a:ea typeface="Tahoma" panose="020B0604030504040204" pitchFamily="34" charset="0"/>
                <a:cs typeface="Tahoma" panose="020B0604030504040204" pitchFamily="34" charset="0"/>
              </a:rPr>
              <a:t>a global central unit </a:t>
            </a:r>
            <a:r>
              <a:rPr lang="en-US" altLang="zh-CN" sz="2000" dirty="0">
                <a:latin typeface="Tahoma" panose="020B0604030504040204" pitchFamily="34" charset="0"/>
                <a:ea typeface="Tahoma" panose="020B0604030504040204" pitchFamily="34" charset="0"/>
                <a:cs typeface="Tahoma" panose="020B0604030504040204" pitchFamily="34" charset="0"/>
              </a:rPr>
              <a:t>in VANETs makes an optimal beaconing scheme very hard to achieve</a:t>
            </a:r>
            <a:r>
              <a:rPr lang="en-US" altLang="zh-CN" sz="2000" dirty="0" smtClean="0">
                <a:latin typeface="Tahoma" panose="020B0604030504040204" pitchFamily="34" charset="0"/>
                <a:ea typeface="Tahoma" panose="020B0604030504040204" pitchFamily="34" charset="0"/>
                <a:cs typeface="Tahoma" panose="020B0604030504040204" pitchFamily="34" charset="0"/>
              </a:rPr>
              <a:t>.</a:t>
            </a:r>
          </a:p>
          <a:p>
            <a:pPr marL="342900" indent="-342900">
              <a:lnSpc>
                <a:spcPct val="120000"/>
              </a:lnSpc>
              <a:buFont typeface="Wingdings" panose="05000000000000000000" pitchFamily="2" charset="2"/>
              <a:buChar char="p"/>
            </a:pPr>
            <a:r>
              <a:rPr lang="en-US" altLang="zh-CN" sz="2000" dirty="0" smtClean="0">
                <a:latin typeface="Tahoma" panose="020B0604030504040204" pitchFamily="34" charset="0"/>
                <a:ea typeface="Tahoma" panose="020B0604030504040204" pitchFamily="34" charset="0"/>
                <a:cs typeface="Tahoma" panose="020B0604030504040204" pitchFamily="34" charset="0"/>
              </a:rPr>
              <a:t>Due </a:t>
            </a:r>
            <a:r>
              <a:rPr lang="en-US" altLang="zh-CN" sz="2000" dirty="0">
                <a:latin typeface="Tahoma" panose="020B0604030504040204" pitchFamily="34" charset="0"/>
                <a:ea typeface="Tahoma" panose="020B0604030504040204" pitchFamily="34" charset="0"/>
                <a:cs typeface="Tahoma" panose="020B0604030504040204" pitchFamily="34" charset="0"/>
              </a:rPr>
              <a:t>to the </a:t>
            </a:r>
            <a:r>
              <a:rPr lang="en-US" altLang="zh-CN" sz="2000" b="1" dirty="0">
                <a:latin typeface="Tahoma" panose="020B0604030504040204" pitchFamily="34" charset="0"/>
                <a:ea typeface="Tahoma" panose="020B0604030504040204" pitchFamily="34" charset="0"/>
                <a:cs typeface="Tahoma" panose="020B0604030504040204" pitchFamily="34" charset="0"/>
              </a:rPr>
              <a:t>high mobility </a:t>
            </a:r>
            <a:r>
              <a:rPr lang="en-US" altLang="zh-CN" sz="2000" dirty="0">
                <a:latin typeface="Tahoma" panose="020B0604030504040204" pitchFamily="34" charset="0"/>
                <a:ea typeface="Tahoma" panose="020B0604030504040204" pitchFamily="34" charset="0"/>
                <a:cs typeface="Tahoma" panose="020B0604030504040204" pitchFamily="34" charset="0"/>
              </a:rPr>
              <a:t>of vehicles and </a:t>
            </a:r>
            <a:r>
              <a:rPr lang="en-US" altLang="zh-CN" sz="2000" b="1" dirty="0">
                <a:latin typeface="Tahoma" panose="020B0604030504040204" pitchFamily="34" charset="0"/>
                <a:ea typeface="Tahoma" panose="020B0604030504040204" pitchFamily="34" charset="0"/>
                <a:cs typeface="Tahoma" panose="020B0604030504040204" pitchFamily="34" charset="0"/>
              </a:rPr>
              <a:t>fast changing environments</a:t>
            </a:r>
            <a:r>
              <a:rPr lang="en-US" altLang="zh-CN" sz="2000" dirty="0">
                <a:latin typeface="Tahoma" panose="020B0604030504040204" pitchFamily="34" charset="0"/>
                <a:ea typeface="Tahoma" panose="020B0604030504040204" pitchFamily="34" charset="0"/>
                <a:cs typeface="Tahoma" panose="020B0604030504040204" pitchFamily="34" charset="0"/>
              </a:rPr>
              <a:t>, the distributed beaconing scheme should minimize the communication overhead and react fast to keep the pace</a:t>
            </a:r>
            <a:r>
              <a:rPr lang="en-US" altLang="zh-CN" sz="2000" dirty="0" smtClean="0">
                <a:latin typeface="Tahoma" panose="020B0604030504040204" pitchFamily="34" charset="0"/>
                <a:ea typeface="Tahoma" panose="020B0604030504040204" pitchFamily="34" charset="0"/>
                <a:cs typeface="Tahoma" panose="020B0604030504040204" pitchFamily="34" charset="0"/>
              </a:rPr>
              <a:t>.</a:t>
            </a:r>
          </a:p>
          <a:p>
            <a:pPr>
              <a:lnSpc>
                <a:spcPct val="120000"/>
              </a:lnSpc>
            </a:pPr>
            <a:endParaRPr lang="en-US" altLang="zh-CN" sz="2000" dirty="0">
              <a:latin typeface="Tahoma" panose="020B0604030504040204" pitchFamily="34" charset="0"/>
              <a:ea typeface="Tahoma" panose="020B0604030504040204" pitchFamily="34" charset="0"/>
              <a:cs typeface="Tahoma" panose="020B0604030504040204" pitchFamily="34" charset="0"/>
            </a:endParaRPr>
          </a:p>
          <a:p>
            <a:pPr>
              <a:lnSpc>
                <a:spcPct val="120000"/>
              </a:lnSpc>
            </a:pPr>
            <a:r>
              <a:rPr lang="en-US" altLang="zh-CN" sz="2800" b="1" dirty="0" smtClean="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Goal: Adaptively control beacon rates  with safety-awareness</a:t>
            </a:r>
            <a:endParaRPr lang="en-US" altLang="zh-CN" sz="2800"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897855480"/>
      </p:ext>
    </p:extLst>
  </p:cSld>
  <p:clrMapOvr>
    <a:masterClrMapping/>
  </p:clrMapOvr>
  <mc:AlternateContent xmlns:mc="http://schemas.openxmlformats.org/markup-compatibility/2006" xmlns:p14="http://schemas.microsoft.com/office/powerpoint/2010/main">
    <mc:Choice Requires="p14">
      <p:transition p14:dur="0" advTm="51657"/>
    </mc:Choice>
    <mc:Fallback xmlns="">
      <p:transition advTm="51657"/>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143000"/>
          </a:xfrm>
        </p:spPr>
        <p:txBody>
          <a:bodyPr>
            <a:normAutofit/>
          </a:bodyPr>
          <a:lstStyle/>
          <a:p>
            <a:pPr algn="l"/>
            <a:r>
              <a:rPr lang="en-US" altLang="zh-CN" sz="3600" dirty="0" smtClean="0">
                <a:solidFill>
                  <a:srgbClr val="FF0000"/>
                </a:solidFill>
                <a:latin typeface="Tahoma" pitchFamily="34" charset="0"/>
                <a:cs typeface="Tahoma" pitchFamily="34" charset="0"/>
              </a:rPr>
              <a:t>System Model-DSRC</a:t>
            </a:r>
            <a:endParaRPr lang="zh-CN" altLang="en-US" sz="3600" dirty="0">
              <a:solidFill>
                <a:srgbClr val="FF0000"/>
              </a:solidFill>
              <a:latin typeface="Tahoma" pitchFamily="34" charset="0"/>
              <a:cs typeface="Tahoma" pitchFamily="34" charset="0"/>
            </a:endParaRPr>
          </a:p>
        </p:txBody>
      </p:sp>
      <p:cxnSp>
        <p:nvCxnSpPr>
          <p:cNvPr id="4" name="Straight Connector 3"/>
          <p:cNvCxnSpPr/>
          <p:nvPr/>
        </p:nvCxnSpPr>
        <p:spPr>
          <a:xfrm>
            <a:off x="-1" y="685800"/>
            <a:ext cx="91800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灯片编号占位符 4"/>
          <p:cNvSpPr>
            <a:spLocks noGrp="1"/>
          </p:cNvSpPr>
          <p:nvPr>
            <p:ph type="sldNum" sz="quarter" idx="12"/>
          </p:nvPr>
        </p:nvSpPr>
        <p:spPr/>
        <p:txBody>
          <a:bodyPr/>
          <a:lstStyle/>
          <a:p>
            <a:fld id="{B6F15528-21DE-4FAA-801E-634DDDAF4B2B}" type="slidenum">
              <a:rPr lang="en-US" sz="2000" smtClean="0">
                <a:solidFill>
                  <a:schemeClr val="tx1"/>
                </a:solidFill>
              </a:rPr>
              <a:pPr/>
              <a:t>7</a:t>
            </a:fld>
            <a:endParaRPr lang="en-US" sz="2000" dirty="0">
              <a:solidFill>
                <a:schemeClr val="tx1"/>
              </a:solidFill>
            </a:endParaRPr>
          </a:p>
        </p:txBody>
      </p:sp>
      <p:sp>
        <p:nvSpPr>
          <p:cNvPr id="3" name="矩形 2"/>
          <p:cNvSpPr/>
          <p:nvPr/>
        </p:nvSpPr>
        <p:spPr>
          <a:xfrm>
            <a:off x="4262996" y="1067504"/>
            <a:ext cx="4492603" cy="5632311"/>
          </a:xfrm>
          <a:prstGeom prst="rect">
            <a:avLst/>
          </a:prstGeom>
        </p:spPr>
        <p:txBody>
          <a:bodyPr wrap="square">
            <a:spAutoFit/>
          </a:bodyPr>
          <a:lstStyle/>
          <a:p>
            <a:pPr marL="342900" indent="-342900">
              <a:lnSpc>
                <a:spcPct val="150000"/>
              </a:lnSpc>
              <a:buSzPct val="150000"/>
              <a:buFont typeface="Arial" panose="020B0604020202020204" pitchFamily="34" charset="0"/>
              <a:buChar char="•"/>
            </a:pPr>
            <a:r>
              <a:rPr lang="en-US" altLang="zh-CN" sz="2000" b="1" dirty="0">
                <a:latin typeface="Tahoma" pitchFamily="34" charset="0"/>
                <a:ea typeface="Tahoma" pitchFamily="34" charset="0"/>
                <a:cs typeface="Tahoma" pitchFamily="34" charset="0"/>
              </a:rPr>
              <a:t>The </a:t>
            </a:r>
            <a:r>
              <a:rPr lang="en-US" altLang="zh-CN" sz="2000" b="1" dirty="0" smtClean="0">
                <a:latin typeface="Tahoma" pitchFamily="34" charset="0"/>
                <a:ea typeface="Tahoma" pitchFamily="34" charset="0"/>
                <a:cs typeface="Tahoma" pitchFamily="34" charset="0"/>
              </a:rPr>
              <a:t>Dedicated </a:t>
            </a:r>
            <a:r>
              <a:rPr lang="en-US" altLang="zh-CN" sz="2000" b="1" dirty="0">
                <a:latin typeface="Tahoma" pitchFamily="34" charset="0"/>
                <a:ea typeface="Tahoma" pitchFamily="34" charset="0"/>
                <a:cs typeface="Tahoma" pitchFamily="34" charset="0"/>
              </a:rPr>
              <a:t>Short Range Communication (DSRC) </a:t>
            </a:r>
            <a:r>
              <a:rPr lang="en-US" altLang="zh-CN" sz="2000" dirty="0">
                <a:latin typeface="Tahoma" pitchFamily="34" charset="0"/>
                <a:ea typeface="Tahoma" pitchFamily="34" charset="0"/>
                <a:cs typeface="Tahoma" pitchFamily="34" charset="0"/>
              </a:rPr>
              <a:t>is a </a:t>
            </a:r>
            <a:r>
              <a:rPr lang="en-US" altLang="zh-CN" sz="2000" dirty="0" smtClean="0">
                <a:latin typeface="Tahoma" pitchFamily="34" charset="0"/>
                <a:ea typeface="Tahoma" pitchFamily="34" charset="0"/>
                <a:cs typeface="Tahoma" pitchFamily="34" charset="0"/>
              </a:rPr>
              <a:t>standard </a:t>
            </a:r>
            <a:r>
              <a:rPr lang="en-US" altLang="zh-CN" sz="2000" dirty="0" err="1">
                <a:latin typeface="Tahoma" pitchFamily="34" charset="0"/>
                <a:ea typeface="Tahoma" pitchFamily="34" charset="0"/>
                <a:cs typeface="Tahoma" pitchFamily="34" charset="0"/>
              </a:rPr>
              <a:t>customised</a:t>
            </a:r>
            <a:r>
              <a:rPr lang="en-US" altLang="zh-CN" sz="2000" dirty="0">
                <a:latin typeface="Tahoma" pitchFamily="34" charset="0"/>
                <a:ea typeface="Tahoma" pitchFamily="34" charset="0"/>
                <a:cs typeface="Tahoma" pitchFamily="34" charset="0"/>
              </a:rPr>
              <a:t> for highly mobile, severe-fading vehicular </a:t>
            </a:r>
            <a:r>
              <a:rPr lang="en-US" altLang="zh-CN" sz="2000" dirty="0" smtClean="0">
                <a:latin typeface="Tahoma" pitchFamily="34" charset="0"/>
                <a:ea typeface="Tahoma" pitchFamily="34" charset="0"/>
                <a:cs typeface="Tahoma" pitchFamily="34" charset="0"/>
              </a:rPr>
              <a:t>environments;</a:t>
            </a:r>
          </a:p>
          <a:p>
            <a:pPr marL="342900" indent="-342900">
              <a:lnSpc>
                <a:spcPct val="150000"/>
              </a:lnSpc>
              <a:buSzPct val="150000"/>
              <a:buFont typeface="Arial" panose="020B0604020202020204" pitchFamily="34" charset="0"/>
              <a:buChar char="•"/>
            </a:pPr>
            <a:r>
              <a:rPr lang="en-US" altLang="zh-CN" sz="2000" b="1" dirty="0">
                <a:latin typeface="Tahoma" pitchFamily="34" charset="0"/>
                <a:ea typeface="Tahoma" pitchFamily="34" charset="0"/>
                <a:cs typeface="Tahoma" pitchFamily="34" charset="0"/>
              </a:rPr>
              <a:t>5.700 to 5.925 </a:t>
            </a:r>
            <a:r>
              <a:rPr lang="en-US" altLang="zh-CN" sz="2000" dirty="0">
                <a:latin typeface="Tahoma" pitchFamily="34" charset="0"/>
                <a:ea typeface="Tahoma" pitchFamily="34" charset="0"/>
                <a:cs typeface="Tahoma" pitchFamily="34" charset="0"/>
              </a:rPr>
              <a:t>GHz </a:t>
            </a:r>
            <a:r>
              <a:rPr lang="en-US" altLang="zh-CN" sz="2000" dirty="0" smtClean="0">
                <a:latin typeface="Tahoma" pitchFamily="34" charset="0"/>
                <a:ea typeface="Tahoma" pitchFamily="34" charset="0"/>
                <a:cs typeface="Tahoma" pitchFamily="34" charset="0"/>
              </a:rPr>
              <a:t>frequencies;</a:t>
            </a:r>
          </a:p>
          <a:p>
            <a:pPr marL="342900" indent="-342900">
              <a:lnSpc>
                <a:spcPct val="150000"/>
              </a:lnSpc>
              <a:buSzPct val="150000"/>
              <a:buFont typeface="Arial" panose="020B0604020202020204" pitchFamily="34" charset="0"/>
              <a:buChar char="•"/>
            </a:pPr>
            <a:r>
              <a:rPr lang="en-US" altLang="zh-CN" sz="2000" dirty="0" smtClean="0">
                <a:latin typeface="Tahoma" pitchFamily="34" charset="0"/>
                <a:ea typeface="Tahoma" pitchFamily="34" charset="0"/>
                <a:cs typeface="Tahoma" pitchFamily="34" charset="0"/>
              </a:rPr>
              <a:t>One control channel and </a:t>
            </a:r>
            <a:r>
              <a:rPr lang="en-US" altLang="zh-CN" sz="2000" dirty="0">
                <a:latin typeface="Tahoma" pitchFamily="34" charset="0"/>
                <a:ea typeface="Tahoma" pitchFamily="34" charset="0"/>
                <a:cs typeface="Tahoma" pitchFamily="34" charset="0"/>
              </a:rPr>
              <a:t>multiple </a:t>
            </a:r>
            <a:r>
              <a:rPr lang="en-US" altLang="zh-CN" sz="2000" dirty="0" smtClean="0">
                <a:latin typeface="Tahoma" pitchFamily="34" charset="0"/>
                <a:ea typeface="Tahoma" pitchFamily="34" charset="0"/>
                <a:cs typeface="Tahoma" pitchFamily="34" charset="0"/>
              </a:rPr>
              <a:t>service channels with </a:t>
            </a:r>
            <a:r>
              <a:rPr lang="en-US" altLang="zh-CN" sz="2000" dirty="0">
                <a:latin typeface="Tahoma" pitchFamily="34" charset="0"/>
                <a:ea typeface="Tahoma" pitchFamily="34" charset="0"/>
                <a:cs typeface="Tahoma" pitchFamily="34" charset="0"/>
              </a:rPr>
              <a:t>two </a:t>
            </a:r>
            <a:r>
              <a:rPr lang="en-US" altLang="zh-CN" sz="2000" dirty="0" smtClean="0">
                <a:latin typeface="Tahoma" pitchFamily="34" charset="0"/>
                <a:ea typeface="Tahoma" pitchFamily="34" charset="0"/>
                <a:cs typeface="Tahoma" pitchFamily="34" charset="0"/>
              </a:rPr>
              <a:t>optional bandwidths </a:t>
            </a:r>
            <a:r>
              <a:rPr lang="en-US" altLang="zh-CN" sz="2000" dirty="0">
                <a:latin typeface="Tahoma" pitchFamily="34" charset="0"/>
                <a:ea typeface="Tahoma" pitchFamily="34" charset="0"/>
                <a:cs typeface="Tahoma" pitchFamily="34" charset="0"/>
              </a:rPr>
              <a:t>of </a:t>
            </a:r>
            <a:r>
              <a:rPr lang="en-US" altLang="zh-CN" sz="2000" b="1" dirty="0">
                <a:latin typeface="Tahoma" pitchFamily="34" charset="0"/>
                <a:ea typeface="Tahoma" pitchFamily="34" charset="0"/>
                <a:cs typeface="Tahoma" pitchFamily="34" charset="0"/>
              </a:rPr>
              <a:t>10 MHz and 20 </a:t>
            </a:r>
            <a:r>
              <a:rPr lang="en-US" altLang="zh-CN" sz="2000" b="1" dirty="0" smtClean="0">
                <a:latin typeface="Tahoma" pitchFamily="34" charset="0"/>
                <a:ea typeface="Tahoma" pitchFamily="34" charset="0"/>
                <a:cs typeface="Tahoma" pitchFamily="34" charset="0"/>
              </a:rPr>
              <a:t>MHz</a:t>
            </a:r>
            <a:r>
              <a:rPr lang="en-US" altLang="zh-CN" sz="2000" dirty="0" smtClean="0">
                <a:latin typeface="Tahoma" pitchFamily="34" charset="0"/>
                <a:ea typeface="Tahoma" pitchFamily="34" charset="0"/>
                <a:cs typeface="Tahoma" pitchFamily="34" charset="0"/>
              </a:rPr>
              <a:t>;</a:t>
            </a:r>
          </a:p>
          <a:p>
            <a:pPr marL="342900" indent="-342900">
              <a:lnSpc>
                <a:spcPct val="150000"/>
              </a:lnSpc>
              <a:buSzPct val="150000"/>
              <a:buFont typeface="Arial" panose="020B0604020202020204" pitchFamily="34" charset="0"/>
              <a:buChar char="•"/>
            </a:pPr>
            <a:r>
              <a:rPr lang="en-US" altLang="zh-CN" sz="2000" dirty="0" smtClean="0">
                <a:latin typeface="Tahoma" pitchFamily="34" charset="0"/>
                <a:ea typeface="Tahoma" pitchFamily="34" charset="0"/>
                <a:cs typeface="Tahoma" pitchFamily="34" charset="0"/>
              </a:rPr>
              <a:t>Communication range </a:t>
            </a:r>
            <a:r>
              <a:rPr lang="en-US" altLang="zh-CN" sz="2000" b="1" dirty="0" smtClean="0">
                <a:latin typeface="Tahoma" pitchFamily="34" charset="0"/>
                <a:ea typeface="Tahoma" pitchFamily="34" charset="0"/>
                <a:cs typeface="Tahoma" pitchFamily="34" charset="0"/>
              </a:rPr>
              <a:t>0-1000 m</a:t>
            </a:r>
            <a:r>
              <a:rPr lang="en-US" altLang="zh-CN" sz="2000" dirty="0" smtClean="0">
                <a:latin typeface="Tahoma" pitchFamily="34" charset="0"/>
                <a:ea typeface="Tahoma" pitchFamily="34" charset="0"/>
                <a:cs typeface="Tahoma" pitchFamily="34" charset="0"/>
              </a:rPr>
              <a:t>;</a:t>
            </a:r>
          </a:p>
          <a:p>
            <a:pPr marL="342900" indent="-342900">
              <a:lnSpc>
                <a:spcPct val="150000"/>
              </a:lnSpc>
              <a:buSzPct val="150000"/>
              <a:buFont typeface="Arial" panose="020B0604020202020204" pitchFamily="34" charset="0"/>
              <a:buChar char="•"/>
            </a:pPr>
            <a:r>
              <a:rPr lang="en-US" altLang="zh-CN" sz="2000" dirty="0" smtClean="0">
                <a:latin typeface="Tahoma" pitchFamily="34" charset="0"/>
                <a:ea typeface="Tahoma" pitchFamily="34" charset="0"/>
                <a:cs typeface="Tahoma" pitchFamily="34" charset="0"/>
              </a:rPr>
              <a:t>Data rates  </a:t>
            </a:r>
            <a:r>
              <a:rPr lang="en-US" altLang="zh-CN" sz="2000" b="1" dirty="0" smtClean="0">
                <a:latin typeface="Tahoma" pitchFamily="34" charset="0"/>
                <a:ea typeface="Tahoma" pitchFamily="34" charset="0"/>
                <a:cs typeface="Tahoma" pitchFamily="34" charset="0"/>
              </a:rPr>
              <a:t>0-54 Mbps</a:t>
            </a:r>
            <a:r>
              <a:rPr lang="en-US" altLang="zh-CN" sz="2000" dirty="0" smtClean="0">
                <a:latin typeface="Tahoma" pitchFamily="34" charset="0"/>
                <a:ea typeface="Tahoma" pitchFamily="34" charset="0"/>
                <a:cs typeface="Tahoma" pitchFamily="34" charset="0"/>
              </a:rPr>
              <a:t>;</a:t>
            </a:r>
          </a:p>
        </p:txBody>
      </p:sp>
      <p:graphicFrame>
        <p:nvGraphicFramePr>
          <p:cNvPr id="10" name="对象 9"/>
          <p:cNvGraphicFramePr>
            <a:graphicFrameLocks noChangeAspect="1"/>
          </p:cNvGraphicFramePr>
          <p:nvPr>
            <p:extLst>
              <p:ext uri="{D42A27DB-BD31-4B8C-83A1-F6EECF244321}">
                <p14:modId xmlns:p14="http://schemas.microsoft.com/office/powerpoint/2010/main" val="1303257539"/>
              </p:ext>
            </p:extLst>
          </p:nvPr>
        </p:nvGraphicFramePr>
        <p:xfrm>
          <a:off x="61398" y="807759"/>
          <a:ext cx="4140200" cy="6050241"/>
        </p:xfrm>
        <a:graphic>
          <a:graphicData uri="http://schemas.openxmlformats.org/presentationml/2006/ole">
            <mc:AlternateContent xmlns:mc="http://schemas.openxmlformats.org/markup-compatibility/2006">
              <mc:Choice xmlns:v="urn:schemas-microsoft-com:vml" Requires="v">
                <p:oleObj spid="_x0000_s6292" name="Acrobat Document" r:id="rId3" imgW="2463652" imgH="3600450" progId="AcroExch.Document.11">
                  <p:embed/>
                </p:oleObj>
              </mc:Choice>
              <mc:Fallback>
                <p:oleObj name="Acrobat Document" r:id="rId3" imgW="2463652" imgH="3600450" progId="AcroExch.Document.11">
                  <p:embed/>
                  <p:pic>
                    <p:nvPicPr>
                      <p:cNvPr id="0" name=""/>
                      <p:cNvPicPr/>
                      <p:nvPr/>
                    </p:nvPicPr>
                    <p:blipFill>
                      <a:blip r:embed="rId4"/>
                      <a:stretch>
                        <a:fillRect/>
                      </a:stretch>
                    </p:blipFill>
                    <p:spPr>
                      <a:xfrm>
                        <a:off x="61398" y="807759"/>
                        <a:ext cx="4140200" cy="6050241"/>
                      </a:xfrm>
                      <a:prstGeom prst="rect">
                        <a:avLst/>
                      </a:prstGeom>
                    </p:spPr>
                  </p:pic>
                </p:oleObj>
              </mc:Fallback>
            </mc:AlternateContent>
          </a:graphicData>
        </a:graphic>
      </p:graphicFrame>
    </p:spTree>
    <p:extLst>
      <p:ext uri="{BB962C8B-B14F-4D97-AF65-F5344CB8AC3E}">
        <p14:creationId xmlns:p14="http://schemas.microsoft.com/office/powerpoint/2010/main" val="2639811118"/>
      </p:ext>
    </p:extLst>
  </p:cSld>
  <p:clrMapOvr>
    <a:masterClrMapping/>
  </p:clrMapOvr>
  <mc:AlternateContent xmlns:mc="http://schemas.openxmlformats.org/markup-compatibility/2006" xmlns:p14="http://schemas.microsoft.com/office/powerpoint/2010/main">
    <mc:Choice Requires="p14">
      <p:transition p14:dur="0" advTm="51657"/>
    </mc:Choice>
    <mc:Fallback xmlns="">
      <p:transition advTm="51657"/>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28600"/>
            <a:ext cx="9144000" cy="1143000"/>
          </a:xfrm>
        </p:spPr>
        <p:txBody>
          <a:bodyPr>
            <a:normAutofit/>
          </a:bodyPr>
          <a:lstStyle/>
          <a:p>
            <a:pPr algn="l"/>
            <a:r>
              <a:rPr lang="en-US" altLang="zh-CN" sz="3600" dirty="0" smtClean="0">
                <a:solidFill>
                  <a:srgbClr val="FF0000"/>
                </a:solidFill>
                <a:latin typeface="Tahoma" pitchFamily="34" charset="0"/>
                <a:ea typeface="Tahoma" pitchFamily="34" charset="0"/>
                <a:cs typeface="Tahoma" pitchFamily="34" charset="0"/>
              </a:rPr>
              <a:t>System Model-TDMA-Based </a:t>
            </a:r>
            <a:r>
              <a:rPr lang="en-US" altLang="zh-CN" sz="3600" dirty="0">
                <a:solidFill>
                  <a:srgbClr val="FF0000"/>
                </a:solidFill>
                <a:latin typeface="Tahoma" pitchFamily="34" charset="0"/>
                <a:ea typeface="Tahoma" pitchFamily="34" charset="0"/>
                <a:cs typeface="Tahoma" pitchFamily="34" charset="0"/>
              </a:rPr>
              <a:t>B</a:t>
            </a:r>
            <a:r>
              <a:rPr lang="en-US" altLang="zh-CN" sz="3600" dirty="0" smtClean="0">
                <a:solidFill>
                  <a:srgbClr val="FF0000"/>
                </a:solidFill>
                <a:latin typeface="Tahoma" pitchFamily="34" charset="0"/>
                <a:ea typeface="Tahoma" pitchFamily="34" charset="0"/>
                <a:cs typeface="Tahoma" pitchFamily="34" charset="0"/>
              </a:rPr>
              <a:t>roadcast MAC</a:t>
            </a:r>
            <a:endParaRPr lang="zh-CN" altLang="en-US" sz="3600" dirty="0">
              <a:solidFill>
                <a:srgbClr val="FF0000"/>
              </a:solidFill>
              <a:latin typeface="Tahoma" pitchFamily="34" charset="0"/>
              <a:cs typeface="Tahoma" pitchFamily="34" charset="0"/>
            </a:endParaRPr>
          </a:p>
        </p:txBody>
      </p:sp>
      <p:cxnSp>
        <p:nvCxnSpPr>
          <p:cNvPr id="4" name="Straight Connector 3"/>
          <p:cNvCxnSpPr/>
          <p:nvPr/>
        </p:nvCxnSpPr>
        <p:spPr>
          <a:xfrm>
            <a:off x="-1" y="685800"/>
            <a:ext cx="91800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灯片编号占位符 4"/>
          <p:cNvSpPr>
            <a:spLocks noGrp="1"/>
          </p:cNvSpPr>
          <p:nvPr>
            <p:ph type="sldNum" sz="quarter" idx="12"/>
          </p:nvPr>
        </p:nvSpPr>
        <p:spPr/>
        <p:txBody>
          <a:bodyPr/>
          <a:lstStyle/>
          <a:p>
            <a:fld id="{B6F15528-21DE-4FAA-801E-634DDDAF4B2B}" type="slidenum">
              <a:rPr lang="en-US" sz="2000" smtClean="0">
                <a:solidFill>
                  <a:schemeClr val="tx1"/>
                </a:solidFill>
              </a:rPr>
              <a:pPr/>
              <a:t>8</a:t>
            </a:fld>
            <a:endParaRPr lang="en-US" sz="2000" dirty="0">
              <a:solidFill>
                <a:schemeClr val="tx1"/>
              </a:solidFill>
            </a:endParaRPr>
          </a:p>
        </p:txBody>
      </p:sp>
      <p:sp>
        <p:nvSpPr>
          <p:cNvPr id="6" name="文本框 5"/>
          <p:cNvSpPr txBox="1"/>
          <p:nvPr/>
        </p:nvSpPr>
        <p:spPr>
          <a:xfrm>
            <a:off x="228600" y="838199"/>
            <a:ext cx="8305800" cy="2286001"/>
          </a:xfrm>
          <a:prstGeom prst="rect">
            <a:avLst/>
          </a:prstGeom>
          <a:noFill/>
          <a:ln w="28575">
            <a:noFill/>
          </a:ln>
        </p:spPr>
        <p:txBody>
          <a:bodyPr wrap="square" rtlCol="0">
            <a:noAutofit/>
          </a:bodyPr>
          <a:lstStyle>
            <a:defPPr>
              <a:defRPr lang="zh-CN"/>
            </a:defPPr>
          </a:lstStyle>
          <a:p>
            <a:pPr marL="342900" indent="-342900">
              <a:lnSpc>
                <a:spcPct val="120000"/>
              </a:lnSpc>
              <a:buFont typeface="Wingdings" panose="05000000000000000000" pitchFamily="2" charset="2"/>
              <a:buChar char="p"/>
            </a:pPr>
            <a:r>
              <a:rPr lang="en-US" altLang="zh-CN" sz="2000" dirty="0" smtClean="0">
                <a:latin typeface="Tahoma" panose="020B0604030504040204" pitchFamily="34" charset="0"/>
                <a:ea typeface="Tahoma" panose="020B0604030504040204" pitchFamily="34" charset="0"/>
                <a:cs typeface="Tahoma" panose="020B0604030504040204" pitchFamily="34" charset="0"/>
              </a:rPr>
              <a:t>Weaknesses of 802.11p for supporting periodical broadcast :</a:t>
            </a:r>
            <a:endParaRPr lang="en-US" altLang="zh-CN" sz="20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1062900" indent="-342900">
              <a:lnSpc>
                <a:spcPct val="120000"/>
              </a:lnSpc>
              <a:buFont typeface="Wingdings" panose="05000000000000000000" pitchFamily="2" charset="2"/>
              <a:buChar char="l"/>
            </a:pPr>
            <a:r>
              <a:rPr lang="en-US" altLang="zh-CN" sz="2000" dirty="0">
                <a:solidFill>
                  <a:prstClr val="black"/>
                </a:solidFill>
                <a:latin typeface="Tahoma" panose="020B0604030504040204" pitchFamily="34" charset="0"/>
                <a:ea typeface="Tahoma" panose="020B0604030504040204" pitchFamily="34" charset="0"/>
                <a:cs typeface="Tahoma" panose="020B0604030504040204" pitchFamily="34" charset="0"/>
              </a:rPr>
              <a:t>the basic MAC method of 802.11p </a:t>
            </a:r>
            <a:r>
              <a:rPr lang="en-US" altLang="zh-CN" sz="2000" b="1" dirty="0">
                <a:solidFill>
                  <a:prstClr val="black"/>
                </a:solidFill>
                <a:latin typeface="Tahoma" panose="020B0604030504040204" pitchFamily="34" charset="0"/>
                <a:ea typeface="Tahoma" panose="020B0604030504040204" pitchFamily="34" charset="0"/>
                <a:cs typeface="Tahoma" panose="020B0604030504040204" pitchFamily="34" charset="0"/>
              </a:rPr>
              <a:t>is </a:t>
            </a:r>
            <a:r>
              <a:rPr lang="en-US" altLang="zh-CN" sz="2000" b="1" dirty="0" smtClean="0">
                <a:solidFill>
                  <a:prstClr val="black"/>
                </a:solidFill>
                <a:latin typeface="Tahoma" panose="020B0604030504040204" pitchFamily="34" charset="0"/>
                <a:ea typeface="Tahoma" panose="020B0604030504040204" pitchFamily="34" charset="0"/>
                <a:cs typeface="Tahoma" panose="020B0604030504040204" pitchFamily="34" charset="0"/>
              </a:rPr>
              <a:t>contention-based</a:t>
            </a:r>
            <a:r>
              <a:rPr lang="en-US" altLang="zh-CN" sz="2000" dirty="0" smtClean="0">
                <a:solidFill>
                  <a:prstClr val="black"/>
                </a:solidFill>
                <a:latin typeface="Tahoma" panose="020B0604030504040204" pitchFamily="34" charset="0"/>
                <a:ea typeface="Tahoma" panose="020B0604030504040204" pitchFamily="34" charset="0"/>
                <a:cs typeface="Tahoma" panose="020B0604030504040204" pitchFamily="34" charset="0"/>
              </a:rPr>
              <a:t>, which </a:t>
            </a:r>
            <a:r>
              <a:rPr lang="en-US" altLang="zh-CN" sz="2000" dirty="0">
                <a:solidFill>
                  <a:prstClr val="black"/>
                </a:solidFill>
                <a:latin typeface="Tahoma" panose="020B0604030504040204" pitchFamily="34" charset="0"/>
                <a:ea typeface="Tahoma" panose="020B0604030504040204" pitchFamily="34" charset="0"/>
                <a:cs typeface="Tahoma" panose="020B0604030504040204" pitchFamily="34" charset="0"/>
              </a:rPr>
              <a:t>may result in possible </a:t>
            </a:r>
            <a:r>
              <a:rPr lang="en-US" altLang="zh-CN" sz="2000" b="1" dirty="0">
                <a:solidFill>
                  <a:prstClr val="black"/>
                </a:solidFill>
                <a:latin typeface="Tahoma" panose="020B0604030504040204" pitchFamily="34" charset="0"/>
                <a:ea typeface="Tahoma" panose="020B0604030504040204" pitchFamily="34" charset="0"/>
                <a:cs typeface="Tahoma" panose="020B0604030504040204" pitchFamily="34" charset="0"/>
              </a:rPr>
              <a:t>unbounded </a:t>
            </a:r>
            <a:r>
              <a:rPr lang="en-US" altLang="zh-CN" sz="2000" b="1" dirty="0" smtClean="0">
                <a:solidFill>
                  <a:prstClr val="black"/>
                </a:solidFill>
                <a:latin typeface="Tahoma" panose="020B0604030504040204" pitchFamily="34" charset="0"/>
                <a:ea typeface="Tahoma" panose="020B0604030504040204" pitchFamily="34" charset="0"/>
                <a:cs typeface="Tahoma" panose="020B0604030504040204" pitchFamily="34" charset="0"/>
              </a:rPr>
              <a:t>delays</a:t>
            </a:r>
            <a:r>
              <a:rPr lang="en-US" altLang="zh-CN" sz="2000" dirty="0" smtClean="0">
                <a:solidFill>
                  <a:prstClr val="black"/>
                </a:solidFill>
                <a:latin typeface="Tahoma" panose="020B0604030504040204" pitchFamily="34" charset="0"/>
                <a:ea typeface="Tahoma" panose="020B0604030504040204" pitchFamily="34" charset="0"/>
                <a:cs typeface="Tahoma" panose="020B0604030504040204" pitchFamily="34" charset="0"/>
              </a:rPr>
              <a:t>;</a:t>
            </a:r>
          </a:p>
          <a:p>
            <a:pPr marL="1062900" indent="-342900">
              <a:lnSpc>
                <a:spcPct val="120000"/>
              </a:lnSpc>
              <a:buFont typeface="Wingdings" panose="05000000000000000000" pitchFamily="2" charset="2"/>
              <a:buChar char="l"/>
            </a:pPr>
            <a:r>
              <a:rPr lang="en-US" altLang="zh-CN" sz="2000" dirty="0">
                <a:solidFill>
                  <a:prstClr val="black"/>
                </a:solidFill>
                <a:latin typeface="Tahoma" panose="020B0604030504040204" pitchFamily="34" charset="0"/>
                <a:ea typeface="Tahoma" panose="020B0604030504040204" pitchFamily="34" charset="0"/>
                <a:cs typeface="Tahoma" panose="020B0604030504040204" pitchFamily="34" charset="0"/>
              </a:rPr>
              <a:t>in broadcast mode of 802.11p protocol, RTS/CTS packets are removed to facilitate real-time response, which leaves the </a:t>
            </a:r>
            <a:r>
              <a:rPr lang="en-US" altLang="zh-CN" sz="2000" b="1" dirty="0">
                <a:solidFill>
                  <a:prstClr val="black"/>
                </a:solidFill>
                <a:latin typeface="Tahoma" panose="020B0604030504040204" pitchFamily="34" charset="0"/>
                <a:ea typeface="Tahoma" panose="020B0604030504040204" pitchFamily="34" charset="0"/>
                <a:cs typeface="Tahoma" panose="020B0604030504040204" pitchFamily="34" charset="0"/>
              </a:rPr>
              <a:t>hidden terminal problem </a:t>
            </a:r>
            <a:r>
              <a:rPr lang="en-US" altLang="zh-CN" sz="2000" dirty="0" smtClean="0">
                <a:solidFill>
                  <a:prstClr val="black"/>
                </a:solidFill>
                <a:latin typeface="Tahoma" panose="020B0604030504040204" pitchFamily="34" charset="0"/>
                <a:ea typeface="Tahoma" panose="020B0604030504040204" pitchFamily="34" charset="0"/>
                <a:cs typeface="Tahoma" panose="020B0604030504040204" pitchFamily="34" charset="0"/>
              </a:rPr>
              <a:t>unsolved.</a:t>
            </a:r>
          </a:p>
        </p:txBody>
      </p:sp>
      <p:cxnSp>
        <p:nvCxnSpPr>
          <p:cNvPr id="7" name="Straight Connector 2"/>
          <p:cNvCxnSpPr/>
          <p:nvPr/>
        </p:nvCxnSpPr>
        <p:spPr>
          <a:xfrm>
            <a:off x="4736185" y="4458843"/>
            <a:ext cx="531223"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nvGrpSpPr>
          <p:cNvPr id="8" name="Group 293"/>
          <p:cNvGrpSpPr/>
          <p:nvPr/>
        </p:nvGrpSpPr>
        <p:grpSpPr>
          <a:xfrm>
            <a:off x="638177" y="4351366"/>
            <a:ext cx="2048996" cy="214953"/>
            <a:chOff x="683568" y="2852936"/>
            <a:chExt cx="1944208" cy="144016"/>
          </a:xfrm>
        </p:grpSpPr>
        <p:sp>
          <p:nvSpPr>
            <p:cNvPr id="9" name="Rectangle 87"/>
            <p:cNvSpPr/>
            <p:nvPr/>
          </p:nvSpPr>
          <p:spPr>
            <a:xfrm>
              <a:off x="683568" y="2852936"/>
              <a:ext cx="72000" cy="144016"/>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ectangle 88"/>
            <p:cNvSpPr/>
            <p:nvPr/>
          </p:nvSpPr>
          <p:spPr>
            <a:xfrm>
              <a:off x="755576" y="2852936"/>
              <a:ext cx="72000" cy="144016"/>
            </a:xfrm>
            <a:prstGeom prst="rect">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Rectangle 89"/>
            <p:cNvSpPr/>
            <p:nvPr/>
          </p:nvSpPr>
          <p:spPr>
            <a:xfrm>
              <a:off x="827584" y="2852936"/>
              <a:ext cx="72000" cy="144016"/>
            </a:xfrm>
            <a:prstGeom prst="rect">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Rectangle 90"/>
            <p:cNvSpPr/>
            <p:nvPr/>
          </p:nvSpPr>
          <p:spPr>
            <a:xfrm>
              <a:off x="899592" y="2852936"/>
              <a:ext cx="72000" cy="144016"/>
            </a:xfrm>
            <a:prstGeom prst="rect">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Rectangle 91"/>
            <p:cNvSpPr/>
            <p:nvPr/>
          </p:nvSpPr>
          <p:spPr>
            <a:xfrm>
              <a:off x="971600" y="2852936"/>
              <a:ext cx="72000" cy="144016"/>
            </a:xfrm>
            <a:prstGeom prst="rect">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Rectangle 92"/>
            <p:cNvSpPr/>
            <p:nvPr/>
          </p:nvSpPr>
          <p:spPr>
            <a:xfrm>
              <a:off x="1043608" y="2852936"/>
              <a:ext cx="72000" cy="144016"/>
            </a:xfrm>
            <a:prstGeom prst="rect">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Rectangle 93"/>
            <p:cNvSpPr/>
            <p:nvPr/>
          </p:nvSpPr>
          <p:spPr>
            <a:xfrm>
              <a:off x="1115616" y="2852936"/>
              <a:ext cx="72000" cy="144016"/>
            </a:xfrm>
            <a:prstGeom prst="rect">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Rectangle 94"/>
            <p:cNvSpPr/>
            <p:nvPr/>
          </p:nvSpPr>
          <p:spPr>
            <a:xfrm>
              <a:off x="1187624" y="2852936"/>
              <a:ext cx="72000" cy="144016"/>
            </a:xfrm>
            <a:prstGeom prst="rect">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Rectangle 95"/>
            <p:cNvSpPr/>
            <p:nvPr/>
          </p:nvSpPr>
          <p:spPr>
            <a:xfrm>
              <a:off x="1259632" y="2852936"/>
              <a:ext cx="72000" cy="144016"/>
            </a:xfrm>
            <a:prstGeom prst="rect">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Rectangle 96"/>
            <p:cNvSpPr/>
            <p:nvPr/>
          </p:nvSpPr>
          <p:spPr>
            <a:xfrm>
              <a:off x="1331640" y="2852936"/>
              <a:ext cx="72000" cy="144016"/>
            </a:xfrm>
            <a:prstGeom prst="rect">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Rectangle 97"/>
            <p:cNvSpPr/>
            <p:nvPr/>
          </p:nvSpPr>
          <p:spPr>
            <a:xfrm>
              <a:off x="1403648" y="2852936"/>
              <a:ext cx="72000" cy="144016"/>
            </a:xfrm>
            <a:prstGeom prst="rect">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Rectangle 98"/>
            <p:cNvSpPr/>
            <p:nvPr/>
          </p:nvSpPr>
          <p:spPr>
            <a:xfrm>
              <a:off x="1475656" y="2852936"/>
              <a:ext cx="72000" cy="144016"/>
            </a:xfrm>
            <a:prstGeom prst="rect">
              <a:avLst/>
            </a:prstGeom>
            <a:solidFill>
              <a:schemeClr val="accent1">
                <a:lumMod val="20000"/>
                <a:lumOff val="8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Rectangle 99"/>
            <p:cNvSpPr/>
            <p:nvPr/>
          </p:nvSpPr>
          <p:spPr>
            <a:xfrm>
              <a:off x="1547664" y="2852936"/>
              <a:ext cx="72000" cy="144016"/>
            </a:xfrm>
            <a:prstGeom prst="rect">
              <a:avLst/>
            </a:prstGeom>
            <a:solidFill>
              <a:schemeClr val="accent1">
                <a:lumMod val="20000"/>
                <a:lumOff val="8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Rectangle 100"/>
            <p:cNvSpPr/>
            <p:nvPr/>
          </p:nvSpPr>
          <p:spPr>
            <a:xfrm>
              <a:off x="1619672" y="2852936"/>
              <a:ext cx="72000" cy="144016"/>
            </a:xfrm>
            <a:prstGeom prst="rect">
              <a:avLst/>
            </a:prstGeom>
            <a:solidFill>
              <a:schemeClr val="accent1">
                <a:lumMod val="20000"/>
                <a:lumOff val="8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 name="Rectangle 101"/>
            <p:cNvSpPr/>
            <p:nvPr/>
          </p:nvSpPr>
          <p:spPr>
            <a:xfrm>
              <a:off x="1691680" y="2852936"/>
              <a:ext cx="72000" cy="144016"/>
            </a:xfrm>
            <a:prstGeom prst="rect">
              <a:avLst/>
            </a:prstGeom>
            <a:solidFill>
              <a:schemeClr val="accent1">
                <a:lumMod val="20000"/>
                <a:lumOff val="8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5" name="Rectangle 102"/>
            <p:cNvSpPr/>
            <p:nvPr/>
          </p:nvSpPr>
          <p:spPr>
            <a:xfrm>
              <a:off x="1763688" y="2852936"/>
              <a:ext cx="72000" cy="144016"/>
            </a:xfrm>
            <a:prstGeom prst="rect">
              <a:avLst/>
            </a:prstGeom>
            <a:solidFill>
              <a:schemeClr val="accent1">
                <a:lumMod val="20000"/>
                <a:lumOff val="8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Rectangle 103"/>
            <p:cNvSpPr/>
            <p:nvPr/>
          </p:nvSpPr>
          <p:spPr>
            <a:xfrm>
              <a:off x="1835696" y="2852936"/>
              <a:ext cx="72000" cy="144016"/>
            </a:xfrm>
            <a:prstGeom prst="rect">
              <a:avLst/>
            </a:prstGeom>
            <a:solidFill>
              <a:schemeClr val="accent1">
                <a:lumMod val="20000"/>
                <a:lumOff val="8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7" name="Rectangle 104"/>
            <p:cNvSpPr/>
            <p:nvPr/>
          </p:nvSpPr>
          <p:spPr>
            <a:xfrm>
              <a:off x="1907704" y="2852936"/>
              <a:ext cx="72000" cy="144016"/>
            </a:xfrm>
            <a:prstGeom prst="rect">
              <a:avLst/>
            </a:prstGeom>
            <a:solidFill>
              <a:schemeClr val="accent1">
                <a:lumMod val="20000"/>
                <a:lumOff val="8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8" name="Rectangle 105"/>
            <p:cNvSpPr/>
            <p:nvPr/>
          </p:nvSpPr>
          <p:spPr>
            <a:xfrm>
              <a:off x="1979712" y="2852936"/>
              <a:ext cx="72000" cy="144016"/>
            </a:xfrm>
            <a:prstGeom prst="rect">
              <a:avLst/>
            </a:prstGeom>
            <a:solidFill>
              <a:schemeClr val="accent1">
                <a:lumMod val="20000"/>
                <a:lumOff val="8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9" name="Rectangle 106"/>
            <p:cNvSpPr/>
            <p:nvPr/>
          </p:nvSpPr>
          <p:spPr>
            <a:xfrm>
              <a:off x="2051720" y="2852936"/>
              <a:ext cx="72000" cy="144016"/>
            </a:xfrm>
            <a:prstGeom prst="rect">
              <a:avLst/>
            </a:prstGeom>
            <a:solidFill>
              <a:schemeClr val="accent1">
                <a:lumMod val="20000"/>
                <a:lumOff val="8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0" name="Rectangle 107"/>
            <p:cNvSpPr/>
            <p:nvPr/>
          </p:nvSpPr>
          <p:spPr>
            <a:xfrm>
              <a:off x="2267744" y="2852936"/>
              <a:ext cx="72000" cy="144016"/>
            </a:xfrm>
            <a:prstGeom prst="rect">
              <a:avLst/>
            </a:prstGeom>
            <a:solidFill>
              <a:schemeClr val="tx2">
                <a:lumMod val="40000"/>
                <a:lumOff val="6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 name="Rectangle 108"/>
            <p:cNvSpPr/>
            <p:nvPr/>
          </p:nvSpPr>
          <p:spPr>
            <a:xfrm>
              <a:off x="2555776" y="2852936"/>
              <a:ext cx="72000" cy="144016"/>
            </a:xfrm>
            <a:prstGeom prst="rect">
              <a:avLst/>
            </a:prstGeom>
            <a:solidFill>
              <a:schemeClr val="tx2">
                <a:lumMod val="40000"/>
                <a:lumOff val="6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 name="Rectangle 109"/>
            <p:cNvSpPr/>
            <p:nvPr/>
          </p:nvSpPr>
          <p:spPr>
            <a:xfrm>
              <a:off x="2483768" y="2852936"/>
              <a:ext cx="72000" cy="144016"/>
            </a:xfrm>
            <a:prstGeom prst="rect">
              <a:avLst/>
            </a:prstGeom>
            <a:solidFill>
              <a:schemeClr val="tx2">
                <a:lumMod val="40000"/>
                <a:lumOff val="6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3" name="Rectangle 110"/>
            <p:cNvSpPr/>
            <p:nvPr/>
          </p:nvSpPr>
          <p:spPr>
            <a:xfrm>
              <a:off x="2411760" y="2852936"/>
              <a:ext cx="72000" cy="144016"/>
            </a:xfrm>
            <a:prstGeom prst="rect">
              <a:avLst/>
            </a:prstGeom>
            <a:solidFill>
              <a:schemeClr val="tx2">
                <a:lumMod val="40000"/>
                <a:lumOff val="6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4" name="Rectangle 111"/>
            <p:cNvSpPr/>
            <p:nvPr/>
          </p:nvSpPr>
          <p:spPr>
            <a:xfrm>
              <a:off x="2339752" y="2852936"/>
              <a:ext cx="72000" cy="144016"/>
            </a:xfrm>
            <a:prstGeom prst="rect">
              <a:avLst/>
            </a:prstGeom>
            <a:solidFill>
              <a:schemeClr val="tx2">
                <a:lumMod val="40000"/>
                <a:lumOff val="6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5" name="Rectangle 112"/>
            <p:cNvSpPr/>
            <p:nvPr/>
          </p:nvSpPr>
          <p:spPr>
            <a:xfrm>
              <a:off x="2123736" y="2852936"/>
              <a:ext cx="72000" cy="144016"/>
            </a:xfrm>
            <a:prstGeom prst="rect">
              <a:avLst/>
            </a:prstGeom>
            <a:solidFill>
              <a:schemeClr val="accent1">
                <a:lumMod val="20000"/>
                <a:lumOff val="8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6" name="Rectangle 113"/>
            <p:cNvSpPr/>
            <p:nvPr/>
          </p:nvSpPr>
          <p:spPr>
            <a:xfrm>
              <a:off x="2195736" y="2852936"/>
              <a:ext cx="72000" cy="144016"/>
            </a:xfrm>
            <a:prstGeom prst="rect">
              <a:avLst/>
            </a:prstGeom>
            <a:solidFill>
              <a:schemeClr val="accent1">
                <a:lumMod val="20000"/>
                <a:lumOff val="8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cxnSp>
        <p:nvCxnSpPr>
          <p:cNvPr id="37" name="Straight Connector 4"/>
          <p:cNvCxnSpPr/>
          <p:nvPr/>
        </p:nvCxnSpPr>
        <p:spPr>
          <a:xfrm rot="5400000">
            <a:off x="2203535" y="4405104"/>
            <a:ext cx="967289" cy="0"/>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8" name="Rectangle 5"/>
          <p:cNvSpPr/>
          <p:nvPr/>
        </p:nvSpPr>
        <p:spPr>
          <a:xfrm>
            <a:off x="7316412" y="4351366"/>
            <a:ext cx="75881" cy="214953"/>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9" name="Rectangle 6"/>
          <p:cNvSpPr/>
          <p:nvPr/>
        </p:nvSpPr>
        <p:spPr>
          <a:xfrm>
            <a:off x="7392301" y="4351366"/>
            <a:ext cx="75881" cy="214953"/>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0" name="Rectangle 7"/>
          <p:cNvSpPr/>
          <p:nvPr/>
        </p:nvSpPr>
        <p:spPr>
          <a:xfrm>
            <a:off x="7468190" y="4351366"/>
            <a:ext cx="75881" cy="214953"/>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1" name="Rectangle 8"/>
          <p:cNvSpPr/>
          <p:nvPr/>
        </p:nvSpPr>
        <p:spPr>
          <a:xfrm>
            <a:off x="7544079" y="4351366"/>
            <a:ext cx="75881" cy="214953"/>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2" name="Rectangle 9"/>
          <p:cNvSpPr/>
          <p:nvPr/>
        </p:nvSpPr>
        <p:spPr>
          <a:xfrm>
            <a:off x="7619968" y="4351366"/>
            <a:ext cx="75881" cy="214953"/>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3" name="Rectangle 10"/>
          <p:cNvSpPr/>
          <p:nvPr/>
        </p:nvSpPr>
        <p:spPr>
          <a:xfrm>
            <a:off x="7695857" y="4351366"/>
            <a:ext cx="75881" cy="214953"/>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4" name="Rectangle 11"/>
          <p:cNvSpPr/>
          <p:nvPr/>
        </p:nvSpPr>
        <p:spPr>
          <a:xfrm>
            <a:off x="7771746" y="4351366"/>
            <a:ext cx="75881" cy="214953"/>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5" name="Rectangle 12"/>
          <p:cNvSpPr/>
          <p:nvPr/>
        </p:nvSpPr>
        <p:spPr>
          <a:xfrm>
            <a:off x="7847635" y="4351366"/>
            <a:ext cx="75881" cy="214953"/>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6" name="Rectangle 13"/>
          <p:cNvSpPr/>
          <p:nvPr/>
        </p:nvSpPr>
        <p:spPr>
          <a:xfrm>
            <a:off x="7923524" y="4351366"/>
            <a:ext cx="75881" cy="214953"/>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7" name="Rectangle 14"/>
          <p:cNvSpPr/>
          <p:nvPr/>
        </p:nvSpPr>
        <p:spPr>
          <a:xfrm>
            <a:off x="7999413" y="4351366"/>
            <a:ext cx="75881" cy="214953"/>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8" name="Rectangle 15"/>
          <p:cNvSpPr/>
          <p:nvPr/>
        </p:nvSpPr>
        <p:spPr>
          <a:xfrm>
            <a:off x="6936967" y="4351366"/>
            <a:ext cx="75881" cy="214953"/>
          </a:xfrm>
          <a:prstGeom prst="rect">
            <a:avLst/>
          </a:prstGeom>
          <a:solidFill>
            <a:schemeClr val="tx2">
              <a:lumMod val="40000"/>
              <a:lumOff val="6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9" name="Rectangle 16"/>
          <p:cNvSpPr/>
          <p:nvPr/>
        </p:nvSpPr>
        <p:spPr>
          <a:xfrm>
            <a:off x="7240523" y="4351366"/>
            <a:ext cx="75881" cy="214953"/>
          </a:xfrm>
          <a:prstGeom prst="rect">
            <a:avLst/>
          </a:prstGeom>
          <a:solidFill>
            <a:schemeClr val="tx2">
              <a:lumMod val="40000"/>
              <a:lumOff val="6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0" name="Rectangle 17"/>
          <p:cNvSpPr/>
          <p:nvPr/>
        </p:nvSpPr>
        <p:spPr>
          <a:xfrm>
            <a:off x="7164634" y="4351366"/>
            <a:ext cx="75881" cy="214953"/>
          </a:xfrm>
          <a:prstGeom prst="rect">
            <a:avLst/>
          </a:prstGeom>
          <a:solidFill>
            <a:schemeClr val="tx2">
              <a:lumMod val="40000"/>
              <a:lumOff val="6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1" name="Rectangle 18"/>
          <p:cNvSpPr/>
          <p:nvPr/>
        </p:nvSpPr>
        <p:spPr>
          <a:xfrm>
            <a:off x="7088745" y="4351366"/>
            <a:ext cx="75881" cy="214953"/>
          </a:xfrm>
          <a:prstGeom prst="rect">
            <a:avLst/>
          </a:prstGeom>
          <a:solidFill>
            <a:schemeClr val="tx2">
              <a:lumMod val="40000"/>
              <a:lumOff val="6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2" name="Rectangle 19"/>
          <p:cNvSpPr/>
          <p:nvPr/>
        </p:nvSpPr>
        <p:spPr>
          <a:xfrm>
            <a:off x="7012856" y="4351366"/>
            <a:ext cx="75881" cy="214953"/>
          </a:xfrm>
          <a:prstGeom prst="rect">
            <a:avLst/>
          </a:prstGeom>
          <a:solidFill>
            <a:schemeClr val="tx2">
              <a:lumMod val="40000"/>
              <a:lumOff val="6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53" name="Straight Connector 20"/>
          <p:cNvCxnSpPr/>
          <p:nvPr/>
        </p:nvCxnSpPr>
        <p:spPr>
          <a:xfrm rot="5400000">
            <a:off x="4252540" y="4405104"/>
            <a:ext cx="967289" cy="0"/>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4" name="Straight Arrow Connector 21"/>
          <p:cNvCxnSpPr/>
          <p:nvPr/>
        </p:nvCxnSpPr>
        <p:spPr>
          <a:xfrm>
            <a:off x="638177" y="4781273"/>
            <a:ext cx="2049004" cy="237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55" name="TextBox 22"/>
          <p:cNvSpPr txBox="1"/>
          <p:nvPr/>
        </p:nvSpPr>
        <p:spPr>
          <a:xfrm>
            <a:off x="1283234" y="4781270"/>
            <a:ext cx="872724" cy="394075"/>
          </a:xfrm>
          <a:prstGeom prst="rect">
            <a:avLst/>
          </a:prstGeom>
          <a:noFill/>
        </p:spPr>
        <p:txBody>
          <a:bodyPr wrap="square" rtlCol="0">
            <a:spAutoFit/>
          </a:bodyPr>
          <a:lstStyle/>
          <a:p>
            <a:r>
              <a:rPr lang="en-CA" sz="1400" dirty="0" smtClean="0">
                <a:cs typeface="Times New Roman" pitchFamily="18" charset="0"/>
              </a:rPr>
              <a:t>Frame 1</a:t>
            </a:r>
            <a:endParaRPr lang="en-CA" sz="1400" dirty="0">
              <a:cs typeface="Times New Roman" pitchFamily="18" charset="0"/>
            </a:endParaRPr>
          </a:p>
        </p:txBody>
      </p:sp>
      <p:sp>
        <p:nvSpPr>
          <p:cNvPr id="56" name="Rectangle 23"/>
          <p:cNvSpPr/>
          <p:nvPr/>
        </p:nvSpPr>
        <p:spPr>
          <a:xfrm>
            <a:off x="0" y="3276598"/>
            <a:ext cx="1290114" cy="523220"/>
          </a:xfrm>
          <a:prstGeom prst="rect">
            <a:avLst/>
          </a:prstGeom>
        </p:spPr>
        <p:txBody>
          <a:bodyPr wrap="square">
            <a:spAutoFit/>
          </a:bodyPr>
          <a:lstStyle/>
          <a:p>
            <a:pPr algn="ctr"/>
            <a:r>
              <a:rPr lang="en-CA" sz="1400" dirty="0" smtClean="0">
                <a:latin typeface="Tahoma" pitchFamily="34" charset="0"/>
                <a:ea typeface="Tahoma" pitchFamily="34" charset="0"/>
                <a:cs typeface="Tahoma" pitchFamily="34" charset="0"/>
              </a:rPr>
              <a:t>Start of a GPS second</a:t>
            </a:r>
            <a:endParaRPr lang="en-CA" sz="1400" dirty="0">
              <a:latin typeface="Tahoma" pitchFamily="34" charset="0"/>
              <a:ea typeface="Tahoma" pitchFamily="34" charset="0"/>
              <a:cs typeface="Tahoma" pitchFamily="34" charset="0"/>
            </a:endParaRPr>
          </a:p>
        </p:txBody>
      </p:sp>
      <p:cxnSp>
        <p:nvCxnSpPr>
          <p:cNvPr id="57" name="Straight Arrow Connector 24"/>
          <p:cNvCxnSpPr/>
          <p:nvPr/>
        </p:nvCxnSpPr>
        <p:spPr>
          <a:xfrm>
            <a:off x="2687181" y="4781273"/>
            <a:ext cx="2049004" cy="237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58" name="TextBox 25"/>
          <p:cNvSpPr txBox="1"/>
          <p:nvPr/>
        </p:nvSpPr>
        <p:spPr>
          <a:xfrm>
            <a:off x="3332238" y="4781270"/>
            <a:ext cx="872724" cy="394075"/>
          </a:xfrm>
          <a:prstGeom prst="rect">
            <a:avLst/>
          </a:prstGeom>
          <a:noFill/>
        </p:spPr>
        <p:txBody>
          <a:bodyPr wrap="square" rtlCol="0">
            <a:spAutoFit/>
          </a:bodyPr>
          <a:lstStyle/>
          <a:p>
            <a:r>
              <a:rPr lang="en-CA" sz="1400" dirty="0" smtClean="0">
                <a:cs typeface="Times New Roman" pitchFamily="18" charset="0"/>
              </a:rPr>
              <a:t>Frame 2</a:t>
            </a:r>
            <a:endParaRPr lang="en-CA" sz="1400" dirty="0">
              <a:cs typeface="Times New Roman" pitchFamily="18" charset="0"/>
            </a:endParaRPr>
          </a:p>
        </p:txBody>
      </p:sp>
      <p:sp>
        <p:nvSpPr>
          <p:cNvPr id="59" name="Freeform 26"/>
          <p:cNvSpPr/>
          <p:nvPr/>
        </p:nvSpPr>
        <p:spPr>
          <a:xfrm>
            <a:off x="4953892" y="4136413"/>
            <a:ext cx="85849" cy="590326"/>
          </a:xfrm>
          <a:custGeom>
            <a:avLst/>
            <a:gdLst>
              <a:gd name="connsiteX0" fmla="*/ 120650 w 169863"/>
              <a:gd name="connsiteY0" fmla="*/ 0 h 604838"/>
              <a:gd name="connsiteX1" fmla="*/ 6350 w 169863"/>
              <a:gd name="connsiteY1" fmla="*/ 200025 h 604838"/>
              <a:gd name="connsiteX2" fmla="*/ 158750 w 169863"/>
              <a:gd name="connsiteY2" fmla="*/ 352425 h 604838"/>
              <a:gd name="connsiteX3" fmla="*/ 73025 w 169863"/>
              <a:gd name="connsiteY3" fmla="*/ 571500 h 604838"/>
              <a:gd name="connsiteX4" fmla="*/ 82550 w 169863"/>
              <a:gd name="connsiteY4" fmla="*/ 552450 h 604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863" h="604838">
                <a:moveTo>
                  <a:pt x="120650" y="0"/>
                </a:moveTo>
                <a:cubicBezTo>
                  <a:pt x="60325" y="70644"/>
                  <a:pt x="0" y="141288"/>
                  <a:pt x="6350" y="200025"/>
                </a:cubicBezTo>
                <a:cubicBezTo>
                  <a:pt x="12700" y="258762"/>
                  <a:pt x="147637" y="290512"/>
                  <a:pt x="158750" y="352425"/>
                </a:cubicBezTo>
                <a:cubicBezTo>
                  <a:pt x="169863" y="414338"/>
                  <a:pt x="85725" y="538163"/>
                  <a:pt x="73025" y="571500"/>
                </a:cubicBezTo>
                <a:cubicBezTo>
                  <a:pt x="60325" y="604838"/>
                  <a:pt x="71437" y="578644"/>
                  <a:pt x="82550" y="552450"/>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60" name="Freeform 27"/>
          <p:cNvSpPr/>
          <p:nvPr/>
        </p:nvSpPr>
        <p:spPr>
          <a:xfrm>
            <a:off x="5029781" y="4136413"/>
            <a:ext cx="85849" cy="590326"/>
          </a:xfrm>
          <a:custGeom>
            <a:avLst/>
            <a:gdLst>
              <a:gd name="connsiteX0" fmla="*/ 120650 w 169863"/>
              <a:gd name="connsiteY0" fmla="*/ 0 h 604838"/>
              <a:gd name="connsiteX1" fmla="*/ 6350 w 169863"/>
              <a:gd name="connsiteY1" fmla="*/ 200025 h 604838"/>
              <a:gd name="connsiteX2" fmla="*/ 158750 w 169863"/>
              <a:gd name="connsiteY2" fmla="*/ 352425 h 604838"/>
              <a:gd name="connsiteX3" fmla="*/ 73025 w 169863"/>
              <a:gd name="connsiteY3" fmla="*/ 571500 h 604838"/>
              <a:gd name="connsiteX4" fmla="*/ 82550 w 169863"/>
              <a:gd name="connsiteY4" fmla="*/ 552450 h 604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863" h="604838">
                <a:moveTo>
                  <a:pt x="120650" y="0"/>
                </a:moveTo>
                <a:cubicBezTo>
                  <a:pt x="60325" y="70644"/>
                  <a:pt x="0" y="141288"/>
                  <a:pt x="6350" y="200025"/>
                </a:cubicBezTo>
                <a:cubicBezTo>
                  <a:pt x="12700" y="258762"/>
                  <a:pt x="147637" y="290512"/>
                  <a:pt x="158750" y="352425"/>
                </a:cubicBezTo>
                <a:cubicBezTo>
                  <a:pt x="169863" y="414338"/>
                  <a:pt x="85725" y="538163"/>
                  <a:pt x="73025" y="571500"/>
                </a:cubicBezTo>
                <a:cubicBezTo>
                  <a:pt x="60325" y="604838"/>
                  <a:pt x="71437" y="578644"/>
                  <a:pt x="82550" y="552450"/>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cxnSp>
        <p:nvCxnSpPr>
          <p:cNvPr id="61" name="Straight Connector 28"/>
          <p:cNvCxnSpPr/>
          <p:nvPr/>
        </p:nvCxnSpPr>
        <p:spPr>
          <a:xfrm rot="5400000">
            <a:off x="4783763" y="4405104"/>
            <a:ext cx="967289" cy="0"/>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2" name="Straight Connector 29"/>
          <p:cNvCxnSpPr/>
          <p:nvPr/>
        </p:nvCxnSpPr>
        <p:spPr>
          <a:xfrm rot="5400000">
            <a:off x="154532" y="4405104"/>
            <a:ext cx="96728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3" name="Group 294"/>
          <p:cNvGrpSpPr/>
          <p:nvPr/>
        </p:nvGrpSpPr>
        <p:grpSpPr>
          <a:xfrm>
            <a:off x="2687181" y="4351366"/>
            <a:ext cx="2048996" cy="214953"/>
            <a:chOff x="683568" y="2852936"/>
            <a:chExt cx="1944208" cy="144016"/>
          </a:xfrm>
        </p:grpSpPr>
        <p:sp>
          <p:nvSpPr>
            <p:cNvPr id="64" name="Rectangle 60"/>
            <p:cNvSpPr/>
            <p:nvPr/>
          </p:nvSpPr>
          <p:spPr>
            <a:xfrm>
              <a:off x="683568" y="2852936"/>
              <a:ext cx="72000" cy="144016"/>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5" name="Rectangle 61"/>
            <p:cNvSpPr/>
            <p:nvPr/>
          </p:nvSpPr>
          <p:spPr>
            <a:xfrm>
              <a:off x="755576" y="2852936"/>
              <a:ext cx="72000" cy="144016"/>
            </a:xfrm>
            <a:prstGeom prst="rect">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6" name="Rectangle 62"/>
            <p:cNvSpPr/>
            <p:nvPr/>
          </p:nvSpPr>
          <p:spPr>
            <a:xfrm>
              <a:off x="827584" y="2852936"/>
              <a:ext cx="72000" cy="144016"/>
            </a:xfrm>
            <a:prstGeom prst="rect">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7" name="Rectangle 63"/>
            <p:cNvSpPr/>
            <p:nvPr/>
          </p:nvSpPr>
          <p:spPr>
            <a:xfrm>
              <a:off x="899592" y="2852936"/>
              <a:ext cx="72000" cy="144016"/>
            </a:xfrm>
            <a:prstGeom prst="rect">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8" name="Rectangle 64"/>
            <p:cNvSpPr/>
            <p:nvPr/>
          </p:nvSpPr>
          <p:spPr>
            <a:xfrm>
              <a:off x="971600" y="2852936"/>
              <a:ext cx="72000" cy="144016"/>
            </a:xfrm>
            <a:prstGeom prst="rect">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9" name="Rectangle 65"/>
            <p:cNvSpPr/>
            <p:nvPr/>
          </p:nvSpPr>
          <p:spPr>
            <a:xfrm>
              <a:off x="1043608" y="2852936"/>
              <a:ext cx="72000" cy="144016"/>
            </a:xfrm>
            <a:prstGeom prst="rect">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0" name="Rectangle 66"/>
            <p:cNvSpPr/>
            <p:nvPr/>
          </p:nvSpPr>
          <p:spPr>
            <a:xfrm>
              <a:off x="1115616" y="2852936"/>
              <a:ext cx="72000" cy="144016"/>
            </a:xfrm>
            <a:prstGeom prst="rect">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1" name="Rectangle 67"/>
            <p:cNvSpPr/>
            <p:nvPr/>
          </p:nvSpPr>
          <p:spPr>
            <a:xfrm>
              <a:off x="1187624" y="2852936"/>
              <a:ext cx="72000" cy="144016"/>
            </a:xfrm>
            <a:prstGeom prst="rect">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2" name="Rectangle 68"/>
            <p:cNvSpPr/>
            <p:nvPr/>
          </p:nvSpPr>
          <p:spPr>
            <a:xfrm>
              <a:off x="1259632" y="2852936"/>
              <a:ext cx="72000" cy="144016"/>
            </a:xfrm>
            <a:prstGeom prst="rect">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3" name="Rectangle 69"/>
            <p:cNvSpPr/>
            <p:nvPr/>
          </p:nvSpPr>
          <p:spPr>
            <a:xfrm>
              <a:off x="1331640" y="2852936"/>
              <a:ext cx="72000" cy="144016"/>
            </a:xfrm>
            <a:prstGeom prst="rect">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4" name="Rectangle 70"/>
            <p:cNvSpPr/>
            <p:nvPr/>
          </p:nvSpPr>
          <p:spPr>
            <a:xfrm>
              <a:off x="1403648" y="2852936"/>
              <a:ext cx="72000" cy="144016"/>
            </a:xfrm>
            <a:prstGeom prst="rect">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5" name="Rectangle 71"/>
            <p:cNvSpPr/>
            <p:nvPr/>
          </p:nvSpPr>
          <p:spPr>
            <a:xfrm>
              <a:off x="1475656" y="2852936"/>
              <a:ext cx="72000" cy="144016"/>
            </a:xfrm>
            <a:prstGeom prst="rect">
              <a:avLst/>
            </a:prstGeom>
            <a:solidFill>
              <a:schemeClr val="accent1">
                <a:lumMod val="20000"/>
                <a:lumOff val="8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6" name="Rectangle 72"/>
            <p:cNvSpPr/>
            <p:nvPr/>
          </p:nvSpPr>
          <p:spPr>
            <a:xfrm>
              <a:off x="1547664" y="2852936"/>
              <a:ext cx="72000" cy="144016"/>
            </a:xfrm>
            <a:prstGeom prst="rect">
              <a:avLst/>
            </a:prstGeom>
            <a:solidFill>
              <a:schemeClr val="accent1">
                <a:lumMod val="20000"/>
                <a:lumOff val="8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7" name="Rectangle 73"/>
            <p:cNvSpPr/>
            <p:nvPr/>
          </p:nvSpPr>
          <p:spPr>
            <a:xfrm>
              <a:off x="1619672" y="2852936"/>
              <a:ext cx="72000" cy="144016"/>
            </a:xfrm>
            <a:prstGeom prst="rect">
              <a:avLst/>
            </a:prstGeom>
            <a:solidFill>
              <a:schemeClr val="accent1">
                <a:lumMod val="20000"/>
                <a:lumOff val="8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8" name="Rectangle 74"/>
            <p:cNvSpPr/>
            <p:nvPr/>
          </p:nvSpPr>
          <p:spPr>
            <a:xfrm>
              <a:off x="1691680" y="2852936"/>
              <a:ext cx="72000" cy="144016"/>
            </a:xfrm>
            <a:prstGeom prst="rect">
              <a:avLst/>
            </a:prstGeom>
            <a:solidFill>
              <a:schemeClr val="accent1">
                <a:lumMod val="20000"/>
                <a:lumOff val="8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9" name="Rectangle 75"/>
            <p:cNvSpPr/>
            <p:nvPr/>
          </p:nvSpPr>
          <p:spPr>
            <a:xfrm>
              <a:off x="1763688" y="2852936"/>
              <a:ext cx="72000" cy="144016"/>
            </a:xfrm>
            <a:prstGeom prst="rect">
              <a:avLst/>
            </a:prstGeom>
            <a:solidFill>
              <a:schemeClr val="accent1">
                <a:lumMod val="20000"/>
                <a:lumOff val="8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0" name="Rectangle 76"/>
            <p:cNvSpPr/>
            <p:nvPr/>
          </p:nvSpPr>
          <p:spPr>
            <a:xfrm>
              <a:off x="1835696" y="2852936"/>
              <a:ext cx="72000" cy="144016"/>
            </a:xfrm>
            <a:prstGeom prst="rect">
              <a:avLst/>
            </a:prstGeom>
            <a:solidFill>
              <a:schemeClr val="accent1">
                <a:lumMod val="20000"/>
                <a:lumOff val="8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1" name="Rectangle 77"/>
            <p:cNvSpPr/>
            <p:nvPr/>
          </p:nvSpPr>
          <p:spPr>
            <a:xfrm>
              <a:off x="1907704" y="2852936"/>
              <a:ext cx="72000" cy="144016"/>
            </a:xfrm>
            <a:prstGeom prst="rect">
              <a:avLst/>
            </a:prstGeom>
            <a:solidFill>
              <a:schemeClr val="accent1">
                <a:lumMod val="20000"/>
                <a:lumOff val="8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2" name="Rectangle 78"/>
            <p:cNvSpPr/>
            <p:nvPr/>
          </p:nvSpPr>
          <p:spPr>
            <a:xfrm>
              <a:off x="1979712" y="2852936"/>
              <a:ext cx="72000" cy="144016"/>
            </a:xfrm>
            <a:prstGeom prst="rect">
              <a:avLst/>
            </a:prstGeom>
            <a:solidFill>
              <a:schemeClr val="accent1">
                <a:lumMod val="20000"/>
                <a:lumOff val="8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3" name="Rectangle 79"/>
            <p:cNvSpPr/>
            <p:nvPr/>
          </p:nvSpPr>
          <p:spPr>
            <a:xfrm>
              <a:off x="2051720" y="2852936"/>
              <a:ext cx="72000" cy="144016"/>
            </a:xfrm>
            <a:prstGeom prst="rect">
              <a:avLst/>
            </a:prstGeom>
            <a:solidFill>
              <a:schemeClr val="accent1">
                <a:lumMod val="20000"/>
                <a:lumOff val="8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4" name="Rectangle 80"/>
            <p:cNvSpPr/>
            <p:nvPr/>
          </p:nvSpPr>
          <p:spPr>
            <a:xfrm>
              <a:off x="2267744" y="2852936"/>
              <a:ext cx="72000" cy="144016"/>
            </a:xfrm>
            <a:prstGeom prst="rect">
              <a:avLst/>
            </a:prstGeom>
            <a:solidFill>
              <a:schemeClr val="tx2">
                <a:lumMod val="40000"/>
                <a:lumOff val="6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5" name="Rectangle 81"/>
            <p:cNvSpPr/>
            <p:nvPr/>
          </p:nvSpPr>
          <p:spPr>
            <a:xfrm>
              <a:off x="2555776" y="2852936"/>
              <a:ext cx="72000" cy="144016"/>
            </a:xfrm>
            <a:prstGeom prst="rect">
              <a:avLst/>
            </a:prstGeom>
            <a:solidFill>
              <a:schemeClr val="tx2">
                <a:lumMod val="40000"/>
                <a:lumOff val="6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6" name="Rectangle 82"/>
            <p:cNvSpPr/>
            <p:nvPr/>
          </p:nvSpPr>
          <p:spPr>
            <a:xfrm>
              <a:off x="2483768" y="2852936"/>
              <a:ext cx="72000" cy="144016"/>
            </a:xfrm>
            <a:prstGeom prst="rect">
              <a:avLst/>
            </a:prstGeom>
            <a:solidFill>
              <a:schemeClr val="tx2">
                <a:lumMod val="40000"/>
                <a:lumOff val="6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7" name="Rectangle 83"/>
            <p:cNvSpPr/>
            <p:nvPr/>
          </p:nvSpPr>
          <p:spPr>
            <a:xfrm>
              <a:off x="2411760" y="2852936"/>
              <a:ext cx="72000" cy="144016"/>
            </a:xfrm>
            <a:prstGeom prst="rect">
              <a:avLst/>
            </a:prstGeom>
            <a:solidFill>
              <a:schemeClr val="tx2">
                <a:lumMod val="40000"/>
                <a:lumOff val="6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8" name="Rectangle 84"/>
            <p:cNvSpPr/>
            <p:nvPr/>
          </p:nvSpPr>
          <p:spPr>
            <a:xfrm>
              <a:off x="2339752" y="2852936"/>
              <a:ext cx="72000" cy="144016"/>
            </a:xfrm>
            <a:prstGeom prst="rect">
              <a:avLst/>
            </a:prstGeom>
            <a:solidFill>
              <a:schemeClr val="tx2">
                <a:lumMod val="40000"/>
                <a:lumOff val="6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9" name="Rectangle 85"/>
            <p:cNvSpPr/>
            <p:nvPr/>
          </p:nvSpPr>
          <p:spPr>
            <a:xfrm>
              <a:off x="2123736" y="2852936"/>
              <a:ext cx="72000" cy="144016"/>
            </a:xfrm>
            <a:prstGeom prst="rect">
              <a:avLst/>
            </a:prstGeom>
            <a:solidFill>
              <a:schemeClr val="accent1">
                <a:lumMod val="20000"/>
                <a:lumOff val="8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0" name="Rectangle 86"/>
            <p:cNvSpPr/>
            <p:nvPr/>
          </p:nvSpPr>
          <p:spPr>
            <a:xfrm>
              <a:off x="2195736" y="2852936"/>
              <a:ext cx="72000" cy="144016"/>
            </a:xfrm>
            <a:prstGeom prst="rect">
              <a:avLst/>
            </a:prstGeom>
            <a:solidFill>
              <a:schemeClr val="accent1">
                <a:lumMod val="20000"/>
                <a:lumOff val="8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91" name="Group 322"/>
          <p:cNvGrpSpPr/>
          <p:nvPr/>
        </p:nvGrpSpPr>
        <p:grpSpPr>
          <a:xfrm>
            <a:off x="5267417" y="4351366"/>
            <a:ext cx="2048996" cy="214953"/>
            <a:chOff x="683568" y="2852936"/>
            <a:chExt cx="1944208" cy="144016"/>
          </a:xfrm>
        </p:grpSpPr>
        <p:sp>
          <p:nvSpPr>
            <p:cNvPr id="92" name="Rectangle 33"/>
            <p:cNvSpPr/>
            <p:nvPr/>
          </p:nvSpPr>
          <p:spPr>
            <a:xfrm>
              <a:off x="683568" y="2852936"/>
              <a:ext cx="72000" cy="144016"/>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3" name="Rectangle 34"/>
            <p:cNvSpPr/>
            <p:nvPr/>
          </p:nvSpPr>
          <p:spPr>
            <a:xfrm>
              <a:off x="755576" y="2852936"/>
              <a:ext cx="72000" cy="144016"/>
            </a:xfrm>
            <a:prstGeom prst="rect">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4" name="Rectangle 35"/>
            <p:cNvSpPr/>
            <p:nvPr/>
          </p:nvSpPr>
          <p:spPr>
            <a:xfrm>
              <a:off x="827584" y="2852936"/>
              <a:ext cx="72000" cy="144016"/>
            </a:xfrm>
            <a:prstGeom prst="rect">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5" name="Rectangle 36"/>
            <p:cNvSpPr/>
            <p:nvPr/>
          </p:nvSpPr>
          <p:spPr>
            <a:xfrm>
              <a:off x="899592" y="2852936"/>
              <a:ext cx="72000" cy="144016"/>
            </a:xfrm>
            <a:prstGeom prst="rect">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6" name="Rectangle 37"/>
            <p:cNvSpPr/>
            <p:nvPr/>
          </p:nvSpPr>
          <p:spPr>
            <a:xfrm>
              <a:off x="971600" y="2852936"/>
              <a:ext cx="72000" cy="144016"/>
            </a:xfrm>
            <a:prstGeom prst="rect">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7" name="Rectangle 38"/>
            <p:cNvSpPr/>
            <p:nvPr/>
          </p:nvSpPr>
          <p:spPr>
            <a:xfrm>
              <a:off x="1043608" y="2852936"/>
              <a:ext cx="72000" cy="144016"/>
            </a:xfrm>
            <a:prstGeom prst="rect">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8" name="Rectangle 39"/>
            <p:cNvSpPr/>
            <p:nvPr/>
          </p:nvSpPr>
          <p:spPr>
            <a:xfrm>
              <a:off x="1115616" y="2852936"/>
              <a:ext cx="72000" cy="144016"/>
            </a:xfrm>
            <a:prstGeom prst="rect">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9" name="Rectangle 40"/>
            <p:cNvSpPr/>
            <p:nvPr/>
          </p:nvSpPr>
          <p:spPr>
            <a:xfrm>
              <a:off x="1187624" y="2852936"/>
              <a:ext cx="72000" cy="144016"/>
            </a:xfrm>
            <a:prstGeom prst="rect">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0" name="Rectangle 41"/>
            <p:cNvSpPr/>
            <p:nvPr/>
          </p:nvSpPr>
          <p:spPr>
            <a:xfrm>
              <a:off x="1259632" y="2852936"/>
              <a:ext cx="72000" cy="144016"/>
            </a:xfrm>
            <a:prstGeom prst="rect">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1" name="Rectangle 42"/>
            <p:cNvSpPr/>
            <p:nvPr/>
          </p:nvSpPr>
          <p:spPr>
            <a:xfrm>
              <a:off x="1331640" y="2852936"/>
              <a:ext cx="72000" cy="144016"/>
            </a:xfrm>
            <a:prstGeom prst="rect">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2" name="Rectangle 43"/>
            <p:cNvSpPr/>
            <p:nvPr/>
          </p:nvSpPr>
          <p:spPr>
            <a:xfrm>
              <a:off x="1403648" y="2852936"/>
              <a:ext cx="72000" cy="144016"/>
            </a:xfrm>
            <a:prstGeom prst="rect">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3" name="Rectangle 44"/>
            <p:cNvSpPr/>
            <p:nvPr/>
          </p:nvSpPr>
          <p:spPr>
            <a:xfrm>
              <a:off x="1475656" y="2852936"/>
              <a:ext cx="72000" cy="144016"/>
            </a:xfrm>
            <a:prstGeom prst="rect">
              <a:avLst/>
            </a:prstGeom>
            <a:solidFill>
              <a:schemeClr val="accent1">
                <a:lumMod val="20000"/>
                <a:lumOff val="8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4" name="Rectangle 45"/>
            <p:cNvSpPr/>
            <p:nvPr/>
          </p:nvSpPr>
          <p:spPr>
            <a:xfrm>
              <a:off x="1547664" y="2852936"/>
              <a:ext cx="72000" cy="144016"/>
            </a:xfrm>
            <a:prstGeom prst="rect">
              <a:avLst/>
            </a:prstGeom>
            <a:solidFill>
              <a:schemeClr val="accent1">
                <a:lumMod val="20000"/>
                <a:lumOff val="8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5" name="Rectangle 46"/>
            <p:cNvSpPr/>
            <p:nvPr/>
          </p:nvSpPr>
          <p:spPr>
            <a:xfrm>
              <a:off x="1619672" y="2852936"/>
              <a:ext cx="72000" cy="144016"/>
            </a:xfrm>
            <a:prstGeom prst="rect">
              <a:avLst/>
            </a:prstGeom>
            <a:solidFill>
              <a:schemeClr val="accent1">
                <a:lumMod val="20000"/>
                <a:lumOff val="8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6" name="Rectangle 47"/>
            <p:cNvSpPr/>
            <p:nvPr/>
          </p:nvSpPr>
          <p:spPr>
            <a:xfrm>
              <a:off x="1691680" y="2852936"/>
              <a:ext cx="72000" cy="144016"/>
            </a:xfrm>
            <a:prstGeom prst="rect">
              <a:avLst/>
            </a:prstGeom>
            <a:solidFill>
              <a:schemeClr val="accent1">
                <a:lumMod val="20000"/>
                <a:lumOff val="8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7" name="Rectangle 48"/>
            <p:cNvSpPr/>
            <p:nvPr/>
          </p:nvSpPr>
          <p:spPr>
            <a:xfrm>
              <a:off x="1763688" y="2852936"/>
              <a:ext cx="72000" cy="144016"/>
            </a:xfrm>
            <a:prstGeom prst="rect">
              <a:avLst/>
            </a:prstGeom>
            <a:solidFill>
              <a:schemeClr val="accent1">
                <a:lumMod val="20000"/>
                <a:lumOff val="8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8" name="Rectangle 49"/>
            <p:cNvSpPr/>
            <p:nvPr/>
          </p:nvSpPr>
          <p:spPr>
            <a:xfrm>
              <a:off x="1835696" y="2852936"/>
              <a:ext cx="72000" cy="144016"/>
            </a:xfrm>
            <a:prstGeom prst="rect">
              <a:avLst/>
            </a:prstGeom>
            <a:solidFill>
              <a:schemeClr val="accent1">
                <a:lumMod val="20000"/>
                <a:lumOff val="8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9" name="Rectangle 50"/>
            <p:cNvSpPr/>
            <p:nvPr/>
          </p:nvSpPr>
          <p:spPr>
            <a:xfrm>
              <a:off x="1907704" y="2852936"/>
              <a:ext cx="72000" cy="144016"/>
            </a:xfrm>
            <a:prstGeom prst="rect">
              <a:avLst/>
            </a:prstGeom>
            <a:solidFill>
              <a:schemeClr val="accent1">
                <a:lumMod val="20000"/>
                <a:lumOff val="8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0" name="Rectangle 51"/>
            <p:cNvSpPr/>
            <p:nvPr/>
          </p:nvSpPr>
          <p:spPr>
            <a:xfrm>
              <a:off x="1979712" y="2852936"/>
              <a:ext cx="72000" cy="144016"/>
            </a:xfrm>
            <a:prstGeom prst="rect">
              <a:avLst/>
            </a:prstGeom>
            <a:solidFill>
              <a:schemeClr val="accent1">
                <a:lumMod val="20000"/>
                <a:lumOff val="8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1" name="Rectangle 52"/>
            <p:cNvSpPr/>
            <p:nvPr/>
          </p:nvSpPr>
          <p:spPr>
            <a:xfrm>
              <a:off x="2051720" y="2852936"/>
              <a:ext cx="72000" cy="144016"/>
            </a:xfrm>
            <a:prstGeom prst="rect">
              <a:avLst/>
            </a:prstGeom>
            <a:solidFill>
              <a:schemeClr val="accent1">
                <a:lumMod val="20000"/>
                <a:lumOff val="8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2" name="Rectangle 53"/>
            <p:cNvSpPr/>
            <p:nvPr/>
          </p:nvSpPr>
          <p:spPr>
            <a:xfrm>
              <a:off x="2267744" y="2852936"/>
              <a:ext cx="72000" cy="144016"/>
            </a:xfrm>
            <a:prstGeom prst="rect">
              <a:avLst/>
            </a:prstGeom>
            <a:solidFill>
              <a:schemeClr val="tx2">
                <a:lumMod val="40000"/>
                <a:lumOff val="6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3" name="Rectangle 54"/>
            <p:cNvSpPr/>
            <p:nvPr/>
          </p:nvSpPr>
          <p:spPr>
            <a:xfrm>
              <a:off x="2555776" y="2852936"/>
              <a:ext cx="72000" cy="144016"/>
            </a:xfrm>
            <a:prstGeom prst="rect">
              <a:avLst/>
            </a:prstGeom>
            <a:solidFill>
              <a:schemeClr val="tx2">
                <a:lumMod val="40000"/>
                <a:lumOff val="6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4" name="Rectangle 55"/>
            <p:cNvSpPr/>
            <p:nvPr/>
          </p:nvSpPr>
          <p:spPr>
            <a:xfrm>
              <a:off x="2483768" y="2852936"/>
              <a:ext cx="72000" cy="144016"/>
            </a:xfrm>
            <a:prstGeom prst="rect">
              <a:avLst/>
            </a:prstGeom>
            <a:solidFill>
              <a:schemeClr val="tx2">
                <a:lumMod val="40000"/>
                <a:lumOff val="6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5" name="Rectangle 56"/>
            <p:cNvSpPr/>
            <p:nvPr/>
          </p:nvSpPr>
          <p:spPr>
            <a:xfrm>
              <a:off x="2411760" y="2852936"/>
              <a:ext cx="72000" cy="144016"/>
            </a:xfrm>
            <a:prstGeom prst="rect">
              <a:avLst/>
            </a:prstGeom>
            <a:solidFill>
              <a:schemeClr val="tx2">
                <a:lumMod val="40000"/>
                <a:lumOff val="6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6" name="Rectangle 57"/>
            <p:cNvSpPr/>
            <p:nvPr/>
          </p:nvSpPr>
          <p:spPr>
            <a:xfrm>
              <a:off x="2339752" y="2852936"/>
              <a:ext cx="72000" cy="144016"/>
            </a:xfrm>
            <a:prstGeom prst="rect">
              <a:avLst/>
            </a:prstGeom>
            <a:solidFill>
              <a:schemeClr val="tx2">
                <a:lumMod val="40000"/>
                <a:lumOff val="6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7" name="Rectangle 58"/>
            <p:cNvSpPr/>
            <p:nvPr/>
          </p:nvSpPr>
          <p:spPr>
            <a:xfrm>
              <a:off x="2123736" y="2852936"/>
              <a:ext cx="72000" cy="144016"/>
            </a:xfrm>
            <a:prstGeom prst="rect">
              <a:avLst/>
            </a:prstGeom>
            <a:solidFill>
              <a:schemeClr val="accent1">
                <a:lumMod val="20000"/>
                <a:lumOff val="8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8" name="Rectangle 59"/>
            <p:cNvSpPr/>
            <p:nvPr/>
          </p:nvSpPr>
          <p:spPr>
            <a:xfrm>
              <a:off x="2195736" y="2852936"/>
              <a:ext cx="72000" cy="144016"/>
            </a:xfrm>
            <a:prstGeom prst="rect">
              <a:avLst/>
            </a:prstGeom>
            <a:solidFill>
              <a:schemeClr val="accent1">
                <a:lumMod val="20000"/>
                <a:lumOff val="8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cxnSp>
        <p:nvCxnSpPr>
          <p:cNvPr id="119" name="Straight Connector 32"/>
          <p:cNvCxnSpPr/>
          <p:nvPr/>
        </p:nvCxnSpPr>
        <p:spPr>
          <a:xfrm rot="5400000">
            <a:off x="6832767" y="4405104"/>
            <a:ext cx="96728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0" name="Rectangle 114"/>
          <p:cNvSpPr/>
          <p:nvPr/>
        </p:nvSpPr>
        <p:spPr>
          <a:xfrm>
            <a:off x="6708980" y="3356725"/>
            <a:ext cx="1290114" cy="523220"/>
          </a:xfrm>
          <a:prstGeom prst="rect">
            <a:avLst/>
          </a:prstGeom>
        </p:spPr>
        <p:txBody>
          <a:bodyPr wrap="square">
            <a:spAutoFit/>
          </a:bodyPr>
          <a:lstStyle/>
          <a:p>
            <a:pPr algn="ctr"/>
            <a:r>
              <a:rPr lang="en-CA" sz="1400" dirty="0" smtClean="0">
                <a:cs typeface="Times New Roman" pitchFamily="18" charset="0"/>
              </a:rPr>
              <a:t>Start of a GPS second</a:t>
            </a:r>
            <a:endParaRPr lang="en-CA" sz="1400" dirty="0">
              <a:cs typeface="Times New Roman" pitchFamily="18" charset="0"/>
            </a:endParaRPr>
          </a:p>
        </p:txBody>
      </p:sp>
      <p:sp>
        <p:nvSpPr>
          <p:cNvPr id="3" name="矩形 2"/>
          <p:cNvSpPr/>
          <p:nvPr/>
        </p:nvSpPr>
        <p:spPr>
          <a:xfrm>
            <a:off x="228600" y="5390296"/>
            <a:ext cx="8077200" cy="707886"/>
          </a:xfrm>
          <a:prstGeom prst="rect">
            <a:avLst/>
          </a:prstGeom>
        </p:spPr>
        <p:txBody>
          <a:bodyPr wrap="square">
            <a:spAutoFit/>
          </a:bodyPr>
          <a:lstStyle/>
          <a:p>
            <a:pPr marL="457200" indent="-457200">
              <a:buFont typeface="Wingdings" panose="05000000000000000000" pitchFamily="2" charset="2"/>
              <a:buChar char="q"/>
            </a:pPr>
            <a:r>
              <a:rPr lang="en-US" sz="2000" dirty="0">
                <a:latin typeface="Tahoma" panose="020B0604030504040204" pitchFamily="34" charset="0"/>
                <a:ea typeface="Tahoma" panose="020B0604030504040204" pitchFamily="34" charset="0"/>
                <a:cs typeface="Tahoma" panose="020B0604030504040204" pitchFamily="34" charset="0"/>
              </a:rPr>
              <a:t>The </a:t>
            </a:r>
            <a:r>
              <a:rPr lang="en-US" sz="2000" b="1" dirty="0">
                <a:latin typeface="Tahoma" panose="020B0604030504040204" pitchFamily="34" charset="0"/>
                <a:ea typeface="Tahoma" panose="020B0604030504040204" pitchFamily="34" charset="0"/>
                <a:cs typeface="Tahoma" panose="020B0604030504040204" pitchFamily="34" charset="0"/>
              </a:rPr>
              <a:t>slotted channel </a:t>
            </a:r>
            <a:r>
              <a:rPr lang="en-US" sz="2000" dirty="0">
                <a:latin typeface="Tahoma" panose="020B0604030504040204" pitchFamily="34" charset="0"/>
                <a:ea typeface="Tahoma" panose="020B0604030504040204" pitchFamily="34" charset="0"/>
                <a:cs typeface="Tahoma" panose="020B0604030504040204" pitchFamily="34" charset="0"/>
              </a:rPr>
              <a:t>can guarantee the stringent time requirement of safety-related applications.</a:t>
            </a:r>
          </a:p>
        </p:txBody>
      </p:sp>
      <p:sp>
        <p:nvSpPr>
          <p:cNvPr id="121" name="矩形 120"/>
          <p:cNvSpPr/>
          <p:nvPr/>
        </p:nvSpPr>
        <p:spPr>
          <a:xfrm>
            <a:off x="41671" y="6287125"/>
            <a:ext cx="8340329" cy="584775"/>
          </a:xfrm>
          <a:prstGeom prst="rect">
            <a:avLst/>
          </a:prstGeom>
        </p:spPr>
        <p:txBody>
          <a:bodyPr wrap="square">
            <a:spAutoFit/>
          </a:bodyPr>
          <a:lstStyle/>
          <a:p>
            <a:r>
              <a:rPr lang="en-US" sz="1600" dirty="0"/>
              <a:t>[1</a:t>
            </a:r>
            <a:r>
              <a:rPr lang="en-US" sz="1600" dirty="0" smtClean="0"/>
              <a:t>] H</a:t>
            </a:r>
            <a:r>
              <a:rPr lang="en-US" sz="1600" dirty="0"/>
              <a:t>. A. Omar, W. Zhuang, and L. Li, “</a:t>
            </a:r>
            <a:r>
              <a:rPr lang="en-US" sz="1600" dirty="0" err="1"/>
              <a:t>VeMAC</a:t>
            </a:r>
            <a:r>
              <a:rPr lang="en-US" sz="1600" dirty="0"/>
              <a:t>: A TDMA-Based MAC Protocol for Reliable Broadcast in VANETs,” IEEE Transactions on Mobile Computing, vol. 12, no. 9, pp. 1724–1736, Jun. 2013.</a:t>
            </a:r>
          </a:p>
        </p:txBody>
      </p:sp>
    </p:spTree>
    <p:extLst>
      <p:ext uri="{BB962C8B-B14F-4D97-AF65-F5344CB8AC3E}">
        <p14:creationId xmlns:p14="http://schemas.microsoft.com/office/powerpoint/2010/main" val="682907722"/>
      </p:ext>
    </p:extLst>
  </p:cSld>
  <p:clrMapOvr>
    <a:masterClrMapping/>
  </p:clrMapOvr>
  <mc:AlternateContent xmlns:mc="http://schemas.openxmlformats.org/markup-compatibility/2006" xmlns:p14="http://schemas.microsoft.com/office/powerpoint/2010/main">
    <mc:Choice Requires="p14">
      <p:transition p14:dur="10" advTm="48215"/>
    </mc:Choice>
    <mc:Fallback xmlns="">
      <p:transition advTm="48215"/>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normAutofit/>
          </a:bodyPr>
          <a:lstStyle/>
          <a:p>
            <a:pPr algn="l"/>
            <a:r>
              <a:rPr lang="en-US" altLang="zh-CN" sz="3600" dirty="0">
                <a:solidFill>
                  <a:srgbClr val="FF0000"/>
                </a:solidFill>
                <a:latin typeface="Tahoma" pitchFamily="34" charset="0"/>
                <a:ea typeface="Tahoma" pitchFamily="34" charset="0"/>
                <a:cs typeface="Tahoma" pitchFamily="34" charset="0"/>
              </a:rPr>
              <a:t>Beacon Starving Problem</a:t>
            </a:r>
            <a:endParaRPr lang="zh-CN" altLang="en-US" sz="3600" dirty="0">
              <a:solidFill>
                <a:srgbClr val="FF0000"/>
              </a:solidFill>
              <a:latin typeface="Tahoma" pitchFamily="34" charset="0"/>
              <a:ea typeface="Tahoma" pitchFamily="34" charset="0"/>
              <a:cs typeface="Tahoma" pitchFamily="34" charset="0"/>
            </a:endParaRPr>
          </a:p>
        </p:txBody>
      </p:sp>
      <p:cxnSp>
        <p:nvCxnSpPr>
          <p:cNvPr id="4" name="Straight Connector 3"/>
          <p:cNvCxnSpPr/>
          <p:nvPr/>
        </p:nvCxnSpPr>
        <p:spPr>
          <a:xfrm>
            <a:off x="-1" y="762000"/>
            <a:ext cx="91800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灯片编号占位符 4"/>
          <p:cNvSpPr>
            <a:spLocks noGrp="1"/>
          </p:cNvSpPr>
          <p:nvPr>
            <p:ph type="sldNum" sz="quarter" idx="12"/>
          </p:nvPr>
        </p:nvSpPr>
        <p:spPr/>
        <p:txBody>
          <a:bodyPr/>
          <a:lstStyle/>
          <a:p>
            <a:fld id="{B6F15528-21DE-4FAA-801E-634DDDAF4B2B}" type="slidenum">
              <a:rPr lang="en-US" sz="2000" smtClean="0">
                <a:solidFill>
                  <a:schemeClr val="tx1"/>
                </a:solidFill>
              </a:rPr>
              <a:pPr/>
              <a:t>9</a:t>
            </a:fld>
            <a:endParaRPr lang="en-US" sz="2000" dirty="0">
              <a:solidFill>
                <a:schemeClr val="tx1"/>
              </a:solidFill>
            </a:endParaRPr>
          </a:p>
        </p:txBody>
      </p:sp>
      <p:sp>
        <p:nvSpPr>
          <p:cNvPr id="165" name="文本框 164"/>
          <p:cNvSpPr txBox="1"/>
          <p:nvPr/>
        </p:nvSpPr>
        <p:spPr>
          <a:xfrm>
            <a:off x="46159" y="4800600"/>
            <a:ext cx="9144000" cy="2800767"/>
          </a:xfrm>
          <a:prstGeom prst="rect">
            <a:avLst/>
          </a:prstGeom>
          <a:noFill/>
        </p:spPr>
        <p:txBody>
          <a:bodyPr wrap="square" rtlCol="0">
            <a:spAutoFit/>
          </a:bodyPr>
          <a:lstStyle/>
          <a:p>
            <a:pPr marL="457200" indent="-457200">
              <a:buFont typeface="Wingdings" panose="05000000000000000000" pitchFamily="2" charset="2"/>
              <a:buChar char="q"/>
            </a:pPr>
            <a:r>
              <a:rPr lang="en-US" sz="2000" dirty="0">
                <a:latin typeface="Tahoma" panose="020B0604030504040204" pitchFamily="34" charset="0"/>
                <a:ea typeface="Tahoma" panose="020B0604030504040204" pitchFamily="34" charset="0"/>
                <a:cs typeface="Tahoma" panose="020B0604030504040204" pitchFamily="34" charset="0"/>
              </a:rPr>
              <a:t>Neighboring vehicles within the communication range of a vehicle constitute </a:t>
            </a:r>
            <a:r>
              <a:rPr lang="en-US" sz="2000" dirty="0" smtClean="0">
                <a:latin typeface="Tahoma" panose="020B0604030504040204" pitchFamily="34" charset="0"/>
                <a:ea typeface="Tahoma" panose="020B0604030504040204" pitchFamily="34" charset="0"/>
                <a:cs typeface="Tahoma" panose="020B0604030504040204" pitchFamily="34" charset="0"/>
              </a:rPr>
              <a:t>the </a:t>
            </a:r>
            <a:r>
              <a:rPr lang="en-US" sz="2000" b="1" dirty="0" smtClean="0">
                <a:latin typeface="Tahoma" panose="020B0604030504040204" pitchFamily="34" charset="0"/>
                <a:ea typeface="Tahoma" panose="020B0604030504040204" pitchFamily="34" charset="0"/>
                <a:cs typeface="Tahoma" panose="020B0604030504040204" pitchFamily="34" charset="0"/>
              </a:rPr>
              <a:t>one-hop </a:t>
            </a:r>
            <a:r>
              <a:rPr lang="en-US" sz="2000" b="1" dirty="0">
                <a:latin typeface="Tahoma" panose="020B0604030504040204" pitchFamily="34" charset="0"/>
                <a:ea typeface="Tahoma" panose="020B0604030504040204" pitchFamily="34" charset="0"/>
                <a:cs typeface="Tahoma" panose="020B0604030504040204" pitchFamily="34" charset="0"/>
              </a:rPr>
              <a:t>set (OHS)</a:t>
            </a:r>
            <a:r>
              <a:rPr lang="en-US" sz="2000" dirty="0">
                <a:latin typeface="Tahoma" panose="020B0604030504040204" pitchFamily="34" charset="0"/>
                <a:ea typeface="Tahoma" panose="020B0604030504040204" pitchFamily="34" charset="0"/>
                <a:cs typeface="Tahoma" panose="020B0604030504040204" pitchFamily="34" charset="0"/>
              </a:rPr>
              <a:t> of this vehicle</a:t>
            </a:r>
            <a:r>
              <a:rPr lang="en-US" sz="2000" dirty="0" smtClean="0">
                <a:latin typeface="Tahoma" panose="020B0604030504040204" pitchFamily="34" charset="0"/>
                <a:ea typeface="Tahoma" panose="020B0604030504040204" pitchFamily="34" charset="0"/>
                <a:cs typeface="Tahoma" panose="020B0604030504040204" pitchFamily="34" charset="0"/>
              </a:rPr>
              <a:t>.</a:t>
            </a:r>
            <a:endParaRPr lang="en-US" sz="2000" dirty="0">
              <a:latin typeface="Tahoma" panose="020B0604030504040204" pitchFamily="34" charset="0"/>
              <a:ea typeface="Tahoma" panose="020B0604030504040204" pitchFamily="34" charset="0"/>
              <a:cs typeface="Tahoma" panose="020B0604030504040204" pitchFamily="34" charset="0"/>
            </a:endParaRPr>
          </a:p>
          <a:p>
            <a:pPr marL="457200" indent="-457200">
              <a:buFont typeface="Wingdings" panose="05000000000000000000" pitchFamily="2" charset="2"/>
              <a:buChar char="q"/>
            </a:pPr>
            <a:r>
              <a:rPr lang="en-US" sz="2000" dirty="0">
                <a:latin typeface="Tahoma" panose="020B0604030504040204" pitchFamily="34" charset="0"/>
                <a:ea typeface="Tahoma" panose="020B0604030504040204" pitchFamily="34" charset="0"/>
                <a:cs typeface="Tahoma" panose="020B0604030504040204" pitchFamily="34" charset="0"/>
              </a:rPr>
              <a:t>If two OHSs overlap with each other, the union of these two OHSs is referred to as a </a:t>
            </a:r>
            <a:r>
              <a:rPr lang="en-US" sz="2000" b="1" dirty="0">
                <a:latin typeface="Tahoma" panose="020B0604030504040204" pitchFamily="34" charset="0"/>
                <a:ea typeface="Tahoma" panose="020B0604030504040204" pitchFamily="34" charset="0"/>
                <a:cs typeface="Tahoma" panose="020B0604030504040204" pitchFamily="34" charset="0"/>
              </a:rPr>
              <a:t>two-hop set (THS</a:t>
            </a:r>
            <a:r>
              <a:rPr lang="en-US" sz="2000" b="1" dirty="0" smtClean="0">
                <a:latin typeface="Tahoma" panose="020B0604030504040204" pitchFamily="34" charset="0"/>
                <a:ea typeface="Tahoma" panose="020B0604030504040204" pitchFamily="34" charset="0"/>
                <a:cs typeface="Tahoma" panose="020B0604030504040204" pitchFamily="34" charset="0"/>
              </a:rPr>
              <a:t>)</a:t>
            </a:r>
            <a:r>
              <a:rPr lang="en-US" sz="2000" dirty="0" smtClean="0">
                <a:latin typeface="Tahoma" panose="020B0604030504040204" pitchFamily="34" charset="0"/>
                <a:ea typeface="Tahoma" panose="020B0604030504040204" pitchFamily="34" charset="0"/>
                <a:cs typeface="Tahoma" panose="020B0604030504040204" pitchFamily="34" charset="0"/>
              </a:rPr>
              <a:t>.</a:t>
            </a:r>
          </a:p>
          <a:p>
            <a:pPr marL="457200" indent="-457200">
              <a:buFont typeface="Wingdings" panose="05000000000000000000" pitchFamily="2" charset="2"/>
              <a:buChar char="q"/>
            </a:pPr>
            <a:r>
              <a:rPr lang="en-US" sz="2000" dirty="0" smtClean="0">
                <a:latin typeface="Tahoma" panose="020B0604030504040204" pitchFamily="34" charset="0"/>
                <a:ea typeface="Tahoma" panose="020B0604030504040204" pitchFamily="34" charset="0"/>
                <a:cs typeface="Tahoma" panose="020B0604030504040204" pitchFamily="34" charset="0"/>
              </a:rPr>
              <a:t>The number of slots in each frame is far from enough to support high density scenarios.</a:t>
            </a:r>
          </a:p>
          <a:p>
            <a:pPr marL="457200" indent="-457200">
              <a:buFont typeface="Wingdings" panose="05000000000000000000" pitchFamily="2" charset="2"/>
              <a:buChar char="v"/>
            </a:pPr>
            <a:endParaRPr lang="en-US" sz="2800" dirty="0"/>
          </a:p>
          <a:p>
            <a:pPr marL="457200" indent="-457200">
              <a:buFont typeface="Wingdings" panose="05000000000000000000" pitchFamily="2" charset="2"/>
              <a:buChar char="v"/>
            </a:pPr>
            <a:endParaRPr lang="en-US" sz="2800" dirty="0"/>
          </a:p>
        </p:txBody>
      </p:sp>
      <p:graphicFrame>
        <p:nvGraphicFramePr>
          <p:cNvPr id="3" name="对象 2"/>
          <p:cNvGraphicFramePr>
            <a:graphicFrameLocks noChangeAspect="1"/>
          </p:cNvGraphicFramePr>
          <p:nvPr>
            <p:extLst>
              <p:ext uri="{D42A27DB-BD31-4B8C-83A1-F6EECF244321}">
                <p14:modId xmlns:p14="http://schemas.microsoft.com/office/powerpoint/2010/main" val="2606016184"/>
              </p:ext>
            </p:extLst>
          </p:nvPr>
        </p:nvGraphicFramePr>
        <p:xfrm>
          <a:off x="1371600" y="867359"/>
          <a:ext cx="6186974" cy="3995523"/>
        </p:xfrm>
        <a:graphic>
          <a:graphicData uri="http://schemas.openxmlformats.org/presentationml/2006/ole">
            <mc:AlternateContent xmlns:mc="http://schemas.openxmlformats.org/markup-compatibility/2006">
              <mc:Choice xmlns:v="urn:schemas-microsoft-com:vml" Requires="v">
                <p:oleObj spid="_x0000_s7303" name="Acrobat Document" r:id="rId3" imgW="3549490" imgH="2292306" progId="AcroExch.Document.11">
                  <p:embed/>
                </p:oleObj>
              </mc:Choice>
              <mc:Fallback>
                <p:oleObj name="Acrobat Document" r:id="rId3" imgW="3549490" imgH="2292306" progId="AcroExch.Document.11">
                  <p:embed/>
                  <p:pic>
                    <p:nvPicPr>
                      <p:cNvPr id="0" name=""/>
                      <p:cNvPicPr/>
                      <p:nvPr/>
                    </p:nvPicPr>
                    <p:blipFill>
                      <a:blip r:embed="rId4"/>
                      <a:stretch>
                        <a:fillRect/>
                      </a:stretch>
                    </p:blipFill>
                    <p:spPr>
                      <a:xfrm>
                        <a:off x="1371600" y="867359"/>
                        <a:ext cx="6186974" cy="3995523"/>
                      </a:xfrm>
                      <a:prstGeom prst="rect">
                        <a:avLst/>
                      </a:prstGeom>
                    </p:spPr>
                  </p:pic>
                </p:oleObj>
              </mc:Fallback>
            </mc:AlternateContent>
          </a:graphicData>
        </a:graphic>
      </p:graphicFrame>
    </p:spTree>
    <p:extLst>
      <p:ext uri="{BB962C8B-B14F-4D97-AF65-F5344CB8AC3E}">
        <p14:creationId xmlns:p14="http://schemas.microsoft.com/office/powerpoint/2010/main" val="4174623483"/>
      </p:ext>
    </p:extLst>
  </p:cSld>
  <p:clrMapOvr>
    <a:masterClrMapping/>
  </p:clrMapOvr>
  <mc:AlternateContent xmlns:mc="http://schemas.openxmlformats.org/markup-compatibility/2006" xmlns:p14="http://schemas.microsoft.com/office/powerpoint/2010/main">
    <mc:Choice Requires="p14">
      <p:transition p14:dur="0" advTm="58763"/>
    </mc:Choice>
    <mc:Fallback xmlns="">
      <p:transition advTm="58763"/>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7774</TotalTime>
  <Words>1238</Words>
  <Application>Microsoft Office PowerPoint</Application>
  <PresentationFormat>全屏显示(4:3)</PresentationFormat>
  <Paragraphs>149</Paragraphs>
  <Slides>28</Slides>
  <Notes>6</Notes>
  <HiddenSlides>0</HiddenSlides>
  <MMClips>0</MMClips>
  <ScaleCrop>false</ScaleCrop>
  <HeadingPairs>
    <vt:vector size="8" baseType="variant">
      <vt:variant>
        <vt:lpstr>已用的字体</vt:lpstr>
      </vt:variant>
      <vt:variant>
        <vt:i4>8</vt:i4>
      </vt:variant>
      <vt:variant>
        <vt:lpstr>主题</vt:lpstr>
      </vt:variant>
      <vt:variant>
        <vt:i4>2</vt:i4>
      </vt:variant>
      <vt:variant>
        <vt:lpstr>嵌入 OLE 服务器</vt:lpstr>
      </vt:variant>
      <vt:variant>
        <vt:i4>1</vt:i4>
      </vt:variant>
      <vt:variant>
        <vt:lpstr>幻灯片标题</vt:lpstr>
      </vt:variant>
      <vt:variant>
        <vt:i4>28</vt:i4>
      </vt:variant>
    </vt:vector>
  </HeadingPairs>
  <TitlesOfParts>
    <vt:vector size="39" baseType="lpstr">
      <vt:lpstr>楷体</vt:lpstr>
      <vt:lpstr>宋体</vt:lpstr>
      <vt:lpstr>Arial</vt:lpstr>
      <vt:lpstr>Calibri</vt:lpstr>
      <vt:lpstr>Cambria Math</vt:lpstr>
      <vt:lpstr>Tahoma</vt:lpstr>
      <vt:lpstr>Times New Roman</vt:lpstr>
      <vt:lpstr>Wingdings</vt:lpstr>
      <vt:lpstr>Office Theme</vt:lpstr>
      <vt:lpstr>Custom Design</vt:lpstr>
      <vt:lpstr>Acrobat Document</vt:lpstr>
      <vt:lpstr>ABC: Adaptive Beacon Control for Rear-End Collision Avoidance in VANETs</vt:lpstr>
      <vt:lpstr>Outline</vt:lpstr>
      <vt:lpstr>Modern Transportation Challenges</vt:lpstr>
      <vt:lpstr>V2X-Enabled Intelligent Transportation Systems</vt:lpstr>
      <vt:lpstr>Real-Time Beacon Exchange by Broadcasting</vt:lpstr>
      <vt:lpstr>Challenges of Widely Employing Broadcasting</vt:lpstr>
      <vt:lpstr>System Model-DSRC</vt:lpstr>
      <vt:lpstr>System Model-TDMA-Based Broadcast MAC</vt:lpstr>
      <vt:lpstr>Beacon Starving Problem</vt:lpstr>
      <vt:lpstr>Collision-Avoidance Beacon Rate Control</vt:lpstr>
      <vt:lpstr>Capturing Danger Threat</vt:lpstr>
      <vt:lpstr>𝛒-Based Beacon Rate Adaptation</vt:lpstr>
      <vt:lpstr>ABC Protocol Design-Overview</vt:lpstr>
      <vt:lpstr>ABC: Online Congestion Detection</vt:lpstr>
      <vt:lpstr>ABC: Distributed Beacon Rate Adapting (DBRA)</vt:lpstr>
      <vt:lpstr>ABC: Distributed Beacon Rate Adapting (DBRA)</vt:lpstr>
      <vt:lpstr>ABC: Distributed Beacon Rate Adapting (DBRA)</vt:lpstr>
      <vt:lpstr>ABC: Distributed Beacon Rate Adapting (DBRA)</vt:lpstr>
      <vt:lpstr>ABC: Adapting Results Informing</vt:lpstr>
      <vt:lpstr>ABC: Adaptive Beacon Control Approach</vt:lpstr>
      <vt:lpstr>ABC: Adaptive Beacon Control Approach</vt:lpstr>
      <vt:lpstr>Performance Evaluation</vt:lpstr>
      <vt:lpstr>Performance Evaluation</vt:lpstr>
      <vt:lpstr>Overall Results</vt:lpstr>
      <vt:lpstr>Impact of Dynamic Traffics</vt:lpstr>
      <vt:lpstr>Impact of Danger Coefficient</vt:lpstr>
      <vt:lpstr>Summary</vt:lpstr>
      <vt:lpstr>Questions?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Empirical Study on Urban IEEE 802.11p Vehicle-to-Vehicle Communication</dc:title>
  <dc:creator/>
  <cp:lastModifiedBy>FengLyu</cp:lastModifiedBy>
  <cp:revision>389</cp:revision>
  <cp:lastPrinted>2016-06-25T11:52:25Z</cp:lastPrinted>
  <dcterms:created xsi:type="dcterms:W3CDTF">2006-08-16T00:00:00Z</dcterms:created>
  <dcterms:modified xsi:type="dcterms:W3CDTF">2018-06-11T04:40:19Z</dcterms:modified>
</cp:coreProperties>
</file>