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36"/>
  </p:notesMasterIdLst>
  <p:sldIdLst>
    <p:sldId id="256" r:id="rId6"/>
    <p:sldId id="257" r:id="rId7"/>
    <p:sldId id="258" r:id="rId8"/>
    <p:sldId id="381" r:id="rId9"/>
    <p:sldId id="383" r:id="rId10"/>
    <p:sldId id="385" r:id="rId11"/>
    <p:sldId id="332" r:id="rId12"/>
    <p:sldId id="384" r:id="rId13"/>
    <p:sldId id="356" r:id="rId14"/>
    <p:sldId id="357" r:id="rId15"/>
    <p:sldId id="362" r:id="rId16"/>
    <p:sldId id="386" r:id="rId17"/>
    <p:sldId id="408" r:id="rId18"/>
    <p:sldId id="409" r:id="rId19"/>
    <p:sldId id="261" r:id="rId20"/>
    <p:sldId id="411" r:id="rId21"/>
    <p:sldId id="359" r:id="rId22"/>
    <p:sldId id="413" r:id="rId23"/>
    <p:sldId id="415" r:id="rId24"/>
    <p:sldId id="416" r:id="rId25"/>
    <p:sldId id="417" r:id="rId26"/>
    <p:sldId id="418" r:id="rId27"/>
    <p:sldId id="419" r:id="rId28"/>
    <p:sldId id="266" r:id="rId29"/>
    <p:sldId id="350" r:id="rId30"/>
    <p:sldId id="420" r:id="rId31"/>
    <p:sldId id="353" r:id="rId32"/>
    <p:sldId id="421" r:id="rId33"/>
    <p:sldId id="422" r:id="rId34"/>
    <p:sldId id="281" r:id="rId35"/>
  </p:sldIdLst>
  <p:sldSz cx="9144000" cy="5715000" type="screen16x1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9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43E"/>
    <a:srgbClr val="17365D"/>
    <a:srgbClr val="FFFFFF"/>
    <a:srgbClr val="DCDADD"/>
    <a:srgbClr val="002060"/>
    <a:srgbClr val="4F80BD"/>
    <a:srgbClr val="0070C0"/>
    <a:srgbClr val="CFD8E7"/>
    <a:srgbClr val="E9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93" autoAdjust="0"/>
  </p:normalViewPr>
  <p:slideViewPr>
    <p:cSldViewPr showGuides="1">
      <p:cViewPr varScale="1">
        <p:scale>
          <a:sx n="61" d="100"/>
          <a:sy n="61" d="100"/>
        </p:scale>
        <p:origin x="884" y="56"/>
      </p:cViewPr>
      <p:guideLst>
        <p:guide orient="horz" pos="1897"/>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lstStyle>
            <a:lvl1pPr algn="r">
              <a:defRPr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962C8B-B14F-4D97-AF65-F5344CB8AC3E}" type="datetime1">
              <a:rPr kumimoji="0" lang="zh-CN" altLang="en-US"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2018/6/12</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04" name="幻灯片图像占位符 3"/>
          <p:cNvSpPr>
            <a:spLocks noGrp="1" noRot="1" noChangeAspect="1"/>
          </p:cNvSpPr>
          <p:nvPr>
            <p:ph type="sldImg"/>
          </p:nvPr>
        </p:nvSpPr>
        <p:spPr>
          <a:xfrm>
            <a:off x="685800" y="685800"/>
            <a:ext cx="5486400" cy="3429000"/>
          </a:xfrm>
          <a:prstGeom prst="rect">
            <a:avLst/>
          </a:prstGeom>
          <a:noFill/>
          <a:ln w="9525">
            <a:noFill/>
          </a:ln>
        </p:spPr>
      </p:sp>
      <p:sp>
        <p:nvSpPr>
          <p:cNvPr id="25605" name="备注占位符 4"/>
          <p:cNvSpPr>
            <a:spLocks noGrp="1" noRot="1" noChangeAspect="1"/>
          </p:cNvSpPr>
          <p:nvPr/>
        </p:nvSpPr>
        <p:spPr>
          <a:xfrm>
            <a:off x="685800" y="4343400"/>
            <a:ext cx="5486400" cy="4114800"/>
          </a:xfrm>
          <a:prstGeom prst="rect">
            <a:avLst/>
          </a:prstGeom>
          <a:noFill/>
          <a:ln w="9525">
            <a:noFill/>
          </a:ln>
        </p:spPr>
        <p:txBody>
          <a:bodyPr anchor="ctr"/>
          <a:lstStyle/>
          <a:p>
            <a:pPr lvl="0" eaLnBrk="1" hangingPunct="1"/>
            <a:r>
              <a:rPr lang="zh-CN" altLang="en-US" dirty="0"/>
              <a:t>单击此处编辑母版文本样式</a:t>
            </a:r>
          </a:p>
          <a:p>
            <a:pPr lvl="1" eaLnBrk="1" hangingPunct="1"/>
            <a:r>
              <a:rPr lang="zh-CN" altLang="en-US" dirty="0"/>
              <a:t>第二级</a:t>
            </a:r>
          </a:p>
          <a:p>
            <a:pPr lvl="2" eaLnBrk="1" hangingPunct="1"/>
            <a:r>
              <a:rPr lang="zh-CN" altLang="en-US" dirty="0"/>
              <a:t>第三级</a:t>
            </a:r>
          </a:p>
          <a:p>
            <a:pPr lvl="3" eaLnBrk="1" hangingPunct="1"/>
            <a:r>
              <a:rPr lang="zh-CN" altLang="en-US" dirty="0"/>
              <a:t>第四级</a:t>
            </a:r>
          </a:p>
          <a:p>
            <a:pPr lvl="4" eaLnBrk="1" hangingPunct="1"/>
            <a:r>
              <a:rPr lang="zh-CN" altLang="en-US" dirty="0"/>
              <a:t>第五级</a:t>
            </a:r>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p>
            <a:pPr lvl="0" algn="r" eaLnBrk="1" hangingPunct="1"/>
            <a:fld id="{9A0DB2DC-4C9A-4742-B13C-FB6460FD3503}" type="slidenum">
              <a:rPr lang="zh-CN" altLang="en-US" dirty="0"/>
              <a:t>‹#›</a:t>
            </a:fld>
            <a:endParaRPr lang="zh-CN" altLang="en-US" sz="1200" dirty="0"/>
          </a:p>
        </p:txBody>
      </p:sp>
    </p:spTree>
    <p:extLst>
      <p:ext uri="{BB962C8B-B14F-4D97-AF65-F5344CB8AC3E}">
        <p14:creationId xmlns:p14="http://schemas.microsoft.com/office/powerpoint/2010/main" val="813689046"/>
      </p:ext>
    </p:extLst>
  </p:cSld>
  <p:clrMap bg1="lt1" tx1="dk1" bg2="lt2" tx2="dk2" accent1="accent1" accent2="accent2" accent3="accent3" accent4="accent4" accent5="accent5" accent6="accent6" hlink="hlink" folHlink="folHlink"/>
  <p:hf sldNum="0" hdr="0" ftr="0" dt="0"/>
  <p:notesStyle>
    <a:lvl1pPr algn="l" defTabSz="0" rtl="0" fontAlgn="base">
      <a:spcBef>
        <a:spcPct val="0"/>
      </a:spcBef>
      <a:spcAft>
        <a:spcPct val="0"/>
      </a:spcAft>
      <a:defRPr sz="1200" kern="1200">
        <a:solidFill>
          <a:schemeClr val="tx1"/>
        </a:solidFill>
        <a:latin typeface="Arial" panose="020B0604020202020204" pitchFamily="34" charset="0"/>
      </a:defRPr>
    </a:lvl1pPr>
    <a:lvl2pPr lvl="1" algn="l" defTabSz="0" rtl="0" fontAlgn="base">
      <a:spcBef>
        <a:spcPct val="0"/>
      </a:spcBef>
      <a:spcAft>
        <a:spcPct val="0"/>
      </a:spcAft>
      <a:defRPr sz="1200" kern="1200">
        <a:solidFill>
          <a:schemeClr val="tx1"/>
        </a:solidFill>
        <a:latin typeface="Arial" panose="020B0604020202020204" pitchFamily="34" charset="0"/>
      </a:defRPr>
    </a:lvl2pPr>
    <a:lvl3pPr lvl="2" algn="l" defTabSz="0" rtl="0" fontAlgn="base">
      <a:spcBef>
        <a:spcPct val="0"/>
      </a:spcBef>
      <a:spcAft>
        <a:spcPct val="0"/>
      </a:spcAft>
      <a:defRPr sz="1200" kern="1200">
        <a:solidFill>
          <a:schemeClr val="tx1"/>
        </a:solidFill>
        <a:latin typeface="Arial" panose="020B0604020202020204" pitchFamily="34" charset="0"/>
      </a:defRPr>
    </a:lvl3pPr>
    <a:lvl4pPr lvl="3" algn="l" defTabSz="0" rtl="0" fontAlgn="base">
      <a:spcBef>
        <a:spcPct val="0"/>
      </a:spcBef>
      <a:spcAft>
        <a:spcPct val="0"/>
      </a:spcAft>
      <a:defRPr sz="1200" kern="1200">
        <a:solidFill>
          <a:schemeClr val="tx1"/>
        </a:solidFill>
        <a:latin typeface="Arial" panose="020B0604020202020204" pitchFamily="34" charset="0"/>
      </a:defRPr>
    </a:lvl4pPr>
    <a:lvl5pPr lvl="4" algn="l" defTabSz="0" rtl="0" fontAlgn="base">
      <a:spcBef>
        <a:spcPct val="0"/>
      </a:spcBef>
      <a:spcAft>
        <a:spcPct val="0"/>
      </a:spcAft>
      <a:defRPr sz="1200" kern="1200">
        <a:solidFill>
          <a:schemeClr val="tx1"/>
        </a:solidFill>
        <a:latin typeface="Arial" panose="020B0604020202020204" pitchFamily="34" charset="0"/>
      </a:defRPr>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pPr algn="l"/>
            <a:r>
              <a:rPr lang="zh-CN" altLang="en-US" dirty="0"/>
              <a:t>Good </a:t>
            </a:r>
            <a:r>
              <a:rPr lang="en-US" altLang="zh-CN" dirty="0" smtClean="0"/>
              <a:t>afternoon</a:t>
            </a:r>
            <a:r>
              <a:rPr lang="zh-CN" altLang="en-US" dirty="0" smtClean="0"/>
              <a:t>, </a:t>
            </a:r>
            <a:r>
              <a:rPr lang="en-US" altLang="zh-CN" dirty="0" smtClean="0"/>
              <a:t>everyone!</a:t>
            </a:r>
            <a:r>
              <a:rPr lang="zh-CN" altLang="en-US" dirty="0" smtClean="0"/>
              <a:t>. </a:t>
            </a:r>
            <a:r>
              <a:rPr lang="zh-CN" altLang="en-US" dirty="0"/>
              <a:t>Today I will give a talk </a:t>
            </a:r>
            <a:r>
              <a:rPr lang="zh-CN" altLang="en-US" dirty="0" smtClean="0"/>
              <a:t>about </a:t>
            </a:r>
            <a:r>
              <a:rPr lang="en-US" altLang="zh-CN" dirty="0">
                <a:solidFill>
                  <a:schemeClr val="bg1"/>
                </a:solidFill>
                <a:latin typeface="+mj-lt"/>
                <a:ea typeface="BatangChe" panose="02030609000101010101" charset="-127"/>
                <a:sym typeface="+mn-ea"/>
              </a:rPr>
              <a:t>Scalability of Wireless Fingerpri</a:t>
            </a:r>
            <a:r>
              <a:rPr lang="en-US" altLang="zh-CN" dirty="0">
                <a:solidFill>
                  <a:srgbClr val="002060"/>
                </a:solidFill>
                <a:latin typeface="+mj-lt"/>
                <a:ea typeface="BatangChe" panose="02030609000101010101" charset="-127"/>
                <a:sym typeface="+mn-ea"/>
              </a:rPr>
              <a:t>nting based </a:t>
            </a:r>
            <a:r>
              <a:rPr lang="en-US" altLang="zh-CN" dirty="0">
                <a:solidFill>
                  <a:schemeClr val="bg1"/>
                </a:solidFill>
                <a:latin typeface="+mj-lt"/>
                <a:ea typeface="BatangChe" panose="02030609000101010101" charset="-127"/>
                <a:sym typeface="+mn-ea"/>
              </a:rPr>
              <a:t>Indoor Localization Syst</a:t>
            </a:r>
            <a:r>
              <a:rPr lang="en-US" altLang="zh-CN" dirty="0">
                <a:solidFill>
                  <a:srgbClr val="002060"/>
                </a:solidFill>
                <a:latin typeface="+mj-lt"/>
                <a:ea typeface="BatangChe" panose="02030609000101010101" charset="-127"/>
                <a:sym typeface="+mn-ea"/>
              </a:rPr>
              <a:t>ems</a:t>
            </a:r>
            <a:r>
              <a:rPr lang="zh-CN" altLang="en-US" dirty="0" smtClean="0"/>
              <a:t>. </a:t>
            </a:r>
            <a:r>
              <a:rPr lang="en-US" altLang="zh-CN" dirty="0" smtClean="0"/>
              <a:t>We are from Shanghai Jiao</a:t>
            </a:r>
            <a:r>
              <a:rPr lang="en-US" altLang="zh-CN" baseline="0" dirty="0" smtClean="0"/>
              <a:t> Tong University. </a:t>
            </a:r>
            <a:endParaRPr lang="zh-CN" altLang="en-US" dirty="0"/>
          </a:p>
        </p:txBody>
      </p:sp>
    </p:spTree>
    <p:extLst>
      <p:ext uri="{BB962C8B-B14F-4D97-AF65-F5344CB8AC3E}">
        <p14:creationId xmlns:p14="http://schemas.microsoft.com/office/powerpoint/2010/main" val="255527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As we just introduced, fingerprinting method maps each data in sample space E to each position in physical space Q. Due to the definition, the reliability can be computed as </a:t>
            </a:r>
            <a:r>
              <a:rPr lang="en-US" altLang="zh-CN" dirty="0" smtClean="0">
                <a:sym typeface="+mn-ea"/>
              </a:rPr>
              <a:t>shown in</a:t>
            </a:r>
            <a:r>
              <a:rPr lang="en-US" altLang="zh-CN" baseline="0" dirty="0" smtClean="0">
                <a:sym typeface="+mn-ea"/>
              </a:rPr>
              <a:t> this </a:t>
            </a:r>
            <a:r>
              <a:rPr lang="en-US" altLang="zh-CN" baseline="0" dirty="0" err="1" smtClean="0">
                <a:sym typeface="+mn-ea"/>
              </a:rPr>
              <a:t>formular</a:t>
            </a:r>
            <a:r>
              <a:rPr lang="en-US" altLang="zh-CN" dirty="0" smtClean="0"/>
              <a:t>.</a:t>
            </a:r>
            <a:endParaRPr lang="en-US" altLang="zh-CN" dirty="0"/>
          </a:p>
        </p:txBody>
      </p:sp>
    </p:spTree>
    <p:extLst>
      <p:ext uri="{BB962C8B-B14F-4D97-AF65-F5344CB8AC3E}">
        <p14:creationId xmlns:p14="http://schemas.microsoft.com/office/powerpoint/2010/main" val="84809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dirty="0"/>
              <a:t> </a:t>
            </a:r>
            <a:r>
              <a:rPr lang="en-US" dirty="0" smtClean="0"/>
              <a:t>The</a:t>
            </a:r>
            <a:r>
              <a:rPr lang="en-US" baseline="0" dirty="0" smtClean="0"/>
              <a:t> formula is based on our previous work </a:t>
            </a:r>
            <a:r>
              <a:rPr dirty="0" smtClean="0"/>
              <a:t>. </a:t>
            </a:r>
            <a:r>
              <a:rPr lang="en-US" dirty="0" smtClean="0"/>
              <a:t>Our group </a:t>
            </a:r>
            <a:r>
              <a:rPr dirty="0" smtClean="0"/>
              <a:t>h</a:t>
            </a:r>
            <a:r>
              <a:rPr lang="en-US" dirty="0" smtClean="0"/>
              <a:t>as</a:t>
            </a:r>
            <a:r>
              <a:rPr dirty="0" smtClean="0"/>
              <a:t> </a:t>
            </a:r>
            <a:r>
              <a:rPr lang="en-US" dirty="0" smtClean="0"/>
              <a:t>published</a:t>
            </a:r>
            <a:r>
              <a:rPr dirty="0" smtClean="0"/>
              <a:t> </a:t>
            </a:r>
            <a:r>
              <a:rPr dirty="0"/>
              <a:t>a paper called Fundamental Limits of RSS Fingerprinting based Indoor Localization </a:t>
            </a:r>
            <a:r>
              <a:rPr lang="en-US" dirty="0" smtClean="0"/>
              <a:t>in</a:t>
            </a:r>
            <a:r>
              <a:rPr dirty="0" smtClean="0"/>
              <a:t> </a:t>
            </a:r>
            <a:r>
              <a:rPr dirty="0"/>
              <a:t>INFOCOM about how to </a:t>
            </a:r>
            <a:r>
              <a:rPr dirty="0" smtClean="0"/>
              <a:t>comput</a:t>
            </a:r>
            <a:r>
              <a:rPr lang="en-US" dirty="0" smtClean="0"/>
              <a:t>e</a:t>
            </a:r>
            <a:r>
              <a:rPr dirty="0" smtClean="0"/>
              <a:t> </a:t>
            </a:r>
            <a:r>
              <a:rPr dirty="0"/>
              <a:t>the reliability. </a:t>
            </a:r>
            <a:r>
              <a:rPr lang="en-US" dirty="0" smtClean="0"/>
              <a:t>This</a:t>
            </a:r>
            <a:r>
              <a:rPr dirty="0" smtClean="0"/>
              <a:t> </a:t>
            </a:r>
            <a:r>
              <a:rPr dirty="0"/>
              <a:t>paper is based on its results.</a:t>
            </a:r>
          </a:p>
        </p:txBody>
      </p:sp>
    </p:spTree>
    <p:extLst>
      <p:ext uri="{BB962C8B-B14F-4D97-AF65-F5344CB8AC3E}">
        <p14:creationId xmlns:p14="http://schemas.microsoft.com/office/powerpoint/2010/main" val="204845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dirty="0"/>
              <a:t> I will show its main idea by this picture, which deals with a one-dimensional simple case. On the picture, the function </a:t>
            </a:r>
            <a:r>
              <a:rPr dirty="0" err="1"/>
              <a:t>f_r</a:t>
            </a:r>
            <a:r>
              <a:rPr dirty="0"/>
              <a:t>, f_{</a:t>
            </a:r>
            <a:r>
              <a:rPr dirty="0" err="1"/>
              <a:t>r+δ</a:t>
            </a:r>
            <a:r>
              <a:rPr dirty="0"/>
              <a:t>},  f_{r-δ} is the probability distribution function of the radio signal strength, shorten as RSS, value. Take </a:t>
            </a:r>
            <a:r>
              <a:rPr dirty="0" err="1"/>
              <a:t>f_r</a:t>
            </a:r>
            <a:r>
              <a:rPr dirty="0"/>
              <a:t> for example. A point A on it shows the probability that the user is located at the location r with respect to the RSS value x. And from the picture, we can know when the received RSS value is between </a:t>
            </a:r>
            <a:r>
              <a:rPr dirty="0" err="1"/>
              <a:t>P_low</a:t>
            </a:r>
            <a:r>
              <a:rPr dirty="0"/>
              <a:t> and </a:t>
            </a:r>
            <a:r>
              <a:rPr dirty="0" err="1"/>
              <a:t>P_high</a:t>
            </a:r>
            <a:r>
              <a:rPr dirty="0"/>
              <a:t>, </a:t>
            </a:r>
            <a:r>
              <a:rPr dirty="0" err="1"/>
              <a:t>f_r</a:t>
            </a:r>
            <a:r>
              <a:rPr dirty="0"/>
              <a:t> is higher than f_{</a:t>
            </a:r>
            <a:r>
              <a:rPr dirty="0" err="1"/>
              <a:t>r+δ</a:t>
            </a:r>
            <a:r>
              <a:rPr dirty="0"/>
              <a:t>} and f_{r-δ}, which means the probability that the user is located at r is highest. And that we use the probability distribution function of the position </a:t>
            </a:r>
            <a:r>
              <a:rPr dirty="0" err="1"/>
              <a:t>r+δ</a:t>
            </a:r>
            <a:r>
              <a:rPr dirty="0"/>
              <a:t> and r-δ to compare means the real position of the user is between </a:t>
            </a:r>
            <a:r>
              <a:rPr dirty="0" err="1"/>
              <a:t>r+δ</a:t>
            </a:r>
            <a:r>
              <a:rPr dirty="0"/>
              <a:t> and r-δ. So the reliability with respect to the positioning accuracy δ can be computed by integrating </a:t>
            </a:r>
            <a:r>
              <a:rPr dirty="0" err="1"/>
              <a:t>f_r</a:t>
            </a:r>
            <a:r>
              <a:rPr dirty="0"/>
              <a:t> from </a:t>
            </a:r>
            <a:r>
              <a:rPr dirty="0" err="1"/>
              <a:t>P_low</a:t>
            </a:r>
            <a:r>
              <a:rPr dirty="0"/>
              <a:t> to </a:t>
            </a:r>
            <a:r>
              <a:rPr dirty="0" err="1"/>
              <a:t>P_high</a:t>
            </a:r>
            <a:r>
              <a:rPr dirty="0"/>
              <a:t>.</a:t>
            </a:r>
          </a:p>
        </p:txBody>
      </p:sp>
    </p:spTree>
    <p:extLst>
      <p:ext uri="{BB962C8B-B14F-4D97-AF65-F5344CB8AC3E}">
        <p14:creationId xmlns:p14="http://schemas.microsoft.com/office/powerpoint/2010/main" val="1683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The above computational method is based on the assumption that the online phase is consistent with or similar as the offline phase. </a:t>
            </a:r>
            <a:r>
              <a:rPr lang="en-US" altLang="zh-CN" dirty="0">
                <a:sym typeface="+mn-ea"/>
              </a:rPr>
              <a:t>However, in </a:t>
            </a:r>
            <a:r>
              <a:rPr lang="en-US" altLang="zh-CN" dirty="0" err="1">
                <a:sym typeface="+mn-ea"/>
              </a:rPr>
              <a:t>practise</a:t>
            </a:r>
            <a:r>
              <a:rPr lang="en-US" altLang="zh-CN" dirty="0">
                <a:sym typeface="+mn-ea"/>
              </a:rPr>
              <a:t>, </a:t>
            </a:r>
            <a:r>
              <a:rPr lang="en-US" altLang="zh-CN" dirty="0" smtClean="0">
                <a:latin typeface="+mj-lt"/>
                <a:sym typeface="+mn-ea"/>
              </a:rPr>
              <a:t>the online phase is </a:t>
            </a:r>
            <a:r>
              <a:rPr lang="en-US" altLang="zh-CN" dirty="0" smtClean="0">
                <a:solidFill>
                  <a:srgbClr val="FF0000"/>
                </a:solidFill>
                <a:latin typeface="+mj-lt"/>
                <a:sym typeface="+mn-ea"/>
              </a:rPr>
              <a:t>NOT</a:t>
            </a:r>
            <a:r>
              <a:rPr lang="en-US" altLang="zh-CN" dirty="0" smtClean="0">
                <a:latin typeface="+mj-lt"/>
                <a:sym typeface="+mn-ea"/>
              </a:rPr>
              <a:t> necessarily consistent with the offline phase, especially in large malls or factories, because of the large amount of the people.</a:t>
            </a:r>
            <a:endParaRPr lang="en-US" altLang="zh-CN" dirty="0"/>
          </a:p>
          <a:p>
            <a:endParaRPr lang="en-US" altLang="zh-CN" dirty="0"/>
          </a:p>
          <a:p>
            <a:pPr algn="ctr"/>
            <a:endParaRPr lang="en-US" altLang="zh-CN" dirty="0"/>
          </a:p>
        </p:txBody>
      </p:sp>
    </p:spTree>
    <p:extLst>
      <p:ext uri="{BB962C8B-B14F-4D97-AF65-F5344CB8AC3E}">
        <p14:creationId xmlns:p14="http://schemas.microsoft.com/office/powerpoint/2010/main" val="293752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In the offline phase, when we build up the database, there is no other people except the user. However, in the online phase, there exist other people in the room and they may stand between the user and the APs so that the RSS value is influenced and different from the corresponding RSS value in the offline phase. Considering the difference, there is error when computing the reliability and it must be lower. Further more, we can imagine the more people, the lower the reliability is. Our work is to compute the reliability again, taking the difference into consideration, and estimate its tendency with respect to the number of people indoor.</a:t>
            </a:r>
          </a:p>
        </p:txBody>
      </p:sp>
    </p:spTree>
    <p:extLst>
      <p:ext uri="{BB962C8B-B14F-4D97-AF65-F5344CB8AC3E}">
        <p14:creationId xmlns:p14="http://schemas.microsoft.com/office/powerpoint/2010/main" val="380929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a:t>This part, we will specifically illustrate the problem formulation of our work.</a:t>
            </a:r>
            <a:endParaRPr lang="zh-CN" altLang="en-US"/>
          </a:p>
        </p:txBody>
      </p:sp>
    </p:spTree>
    <p:extLst>
      <p:ext uri="{BB962C8B-B14F-4D97-AF65-F5344CB8AC3E}">
        <p14:creationId xmlns:p14="http://schemas.microsoft.com/office/powerpoint/2010/main" val="34603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pPr marL="0" indent="0">
              <a:buFont typeface="Wingdings" panose="05000000000000000000" charset="0"/>
              <a:buNone/>
            </a:pPr>
            <a:r>
              <a:rPr lang="en-US" altLang="zh-CN"/>
              <a:t>In order to realize our goal, we have two tasks——one is to c</a:t>
            </a:r>
            <a:r>
              <a:rPr lang="en-US" altLang="zh-CN">
                <a:solidFill>
                  <a:srgbClr val="002060"/>
                </a:solidFill>
                <a:latin typeface="+mn-lt"/>
                <a:sym typeface="+mn-ea"/>
              </a:rPr>
              <a:t>ompute </a:t>
            </a:r>
            <a:r>
              <a:rPr lang="en-US" altLang="zh-CN">
                <a:solidFill>
                  <a:srgbClr val="FF0000"/>
                </a:solidFill>
                <a:latin typeface="+mn-lt"/>
                <a:sym typeface="+mn-ea"/>
              </a:rPr>
              <a:t>the real reliability, the other is to </a:t>
            </a:r>
            <a:r>
              <a:rPr lang="en-US" altLang="zh-CN">
                <a:solidFill>
                  <a:srgbClr val="002060"/>
                </a:solidFill>
                <a:latin typeface="+mn-lt"/>
                <a:sym typeface="+mn-ea"/>
              </a:rPr>
              <a:t>estimate its tendency with respect to </a:t>
            </a:r>
            <a:r>
              <a:rPr lang="en-US" altLang="zh-CN">
                <a:solidFill>
                  <a:srgbClr val="FF0000"/>
                </a:solidFill>
                <a:latin typeface="+mn-lt"/>
                <a:sym typeface="+mn-ea"/>
              </a:rPr>
              <a:t>the number of users</a:t>
            </a:r>
            <a:r>
              <a:rPr lang="en-US" altLang="zh-CN">
                <a:solidFill>
                  <a:srgbClr val="002060"/>
                </a:solidFill>
                <a:latin typeface="+mn-lt"/>
                <a:sym typeface="+mn-ea"/>
              </a:rPr>
              <a:t> </a:t>
            </a:r>
            <a:r>
              <a:rPr lang="en-US" altLang="zh-CN">
                <a:solidFill>
                  <a:srgbClr val="FF0000"/>
                </a:solidFill>
                <a:latin typeface="+mn-lt"/>
                <a:sym typeface="+mn-ea"/>
              </a:rPr>
              <a:t>N</a:t>
            </a:r>
            <a:r>
              <a:rPr lang="en-US" altLang="zh-CN">
                <a:solidFill>
                  <a:srgbClr val="002060"/>
                </a:solidFill>
                <a:latin typeface="+mn-lt"/>
                <a:sym typeface="+mn-ea"/>
              </a:rPr>
              <a:t> indoor.</a:t>
            </a:r>
            <a:endParaRPr lang="en-US" altLang="zh-CN"/>
          </a:p>
        </p:txBody>
      </p:sp>
    </p:spTree>
    <p:extLst>
      <p:ext uri="{BB962C8B-B14F-4D97-AF65-F5344CB8AC3E}">
        <p14:creationId xmlns:p14="http://schemas.microsoft.com/office/powerpoint/2010/main" val="390791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a:t>Also take a one-dimensional simple case for example. In this time, the measured probability distribution function is f_r, so the sample space is still the interval between P_low and P_high. But the real </a:t>
            </a:r>
            <a:r>
              <a:rPr lang="en-US" altLang="zh-CN">
                <a:sym typeface="+mn-ea"/>
              </a:rPr>
              <a:t>probability distribution function of RSS value in the online phase is f_r star. So considering the difference between the online phase and the offline phase, the reliability must be computed by integrating f_r star from P_low to P_high.</a:t>
            </a:r>
          </a:p>
        </p:txBody>
      </p:sp>
    </p:spTree>
    <p:extLst>
      <p:ext uri="{BB962C8B-B14F-4D97-AF65-F5344CB8AC3E}">
        <p14:creationId xmlns:p14="http://schemas.microsoft.com/office/powerpoint/2010/main" val="3466196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There are two challenges on this task. The first is the </a:t>
            </a:r>
            <a:r>
              <a:rPr lang="en-US" altLang="zh-CN" dirty="0">
                <a:solidFill>
                  <a:srgbClr val="FF0000"/>
                </a:solidFill>
                <a:latin typeface="+mj-lt"/>
                <a:sym typeface="+mn-ea"/>
              </a:rPr>
              <a:t>difficulty of integration, because the intersecting surface of the sample space E is like picture (a) and the  f* is not </a:t>
            </a:r>
            <a:r>
              <a:rPr lang="en-US" altLang="zh-CN" dirty="0">
                <a:solidFill>
                  <a:srgbClr val="002060"/>
                </a:solidFill>
                <a:latin typeface="+mn-lt"/>
                <a:sym typeface="+mn-ea"/>
              </a:rPr>
              <a:t>standard Gauss function; both are complex. We change  f* to the standard Gauss function by </a:t>
            </a:r>
            <a:r>
              <a:rPr lang="en-US" altLang="zh-CN" dirty="0">
                <a:solidFill>
                  <a:srgbClr val="FF0000"/>
                </a:solidFill>
                <a:latin typeface="+mn-lt"/>
                <a:sym typeface="+mn-ea"/>
              </a:rPr>
              <a:t>coordinate transformation. And in this process the sample space transforms to (b) or (c) cases. Then we do the high-dimensional integration on the transformed sample space.</a:t>
            </a:r>
          </a:p>
        </p:txBody>
      </p:sp>
    </p:spTree>
    <p:extLst>
      <p:ext uri="{BB962C8B-B14F-4D97-AF65-F5344CB8AC3E}">
        <p14:creationId xmlns:p14="http://schemas.microsoft.com/office/powerpoint/2010/main" val="2480165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The second challenge is that there are too many different possible scenes. It is impossible for us to consider each case. So we </a:t>
            </a:r>
            <a:r>
              <a:rPr lang="en-US" altLang="zh-CN" dirty="0">
                <a:solidFill>
                  <a:srgbClr val="002060"/>
                </a:solidFill>
                <a:latin typeface="+mn-lt"/>
                <a:sym typeface="+mn-ea"/>
              </a:rPr>
              <a:t>introduce </a:t>
            </a:r>
            <a:r>
              <a:rPr lang="en-US" altLang="zh-CN" dirty="0">
                <a:solidFill>
                  <a:srgbClr val="FF0000"/>
                </a:solidFill>
                <a:latin typeface="+mn-lt"/>
                <a:sym typeface="+mn-ea"/>
              </a:rPr>
              <a:t>the intermediate variable m</a:t>
            </a:r>
            <a:r>
              <a:rPr lang="en-US" altLang="zh-CN" dirty="0">
                <a:solidFill>
                  <a:srgbClr val="002060"/>
                </a:solidFill>
                <a:latin typeface="+mn-lt"/>
                <a:sym typeface="+mn-ea"/>
              </a:rPr>
              <a:t>, which means the number of all Apps whose radio signal strength is</a:t>
            </a:r>
            <a:r>
              <a:rPr lang="en-US" altLang="zh-CN" b="1" dirty="0">
                <a:solidFill>
                  <a:srgbClr val="002060"/>
                </a:solidFill>
                <a:latin typeface="+mn-lt"/>
                <a:sym typeface="+mn-ea"/>
              </a:rPr>
              <a:t> </a:t>
            </a:r>
            <a:r>
              <a:rPr lang="en-US" altLang="zh-CN" dirty="0">
                <a:solidFill>
                  <a:srgbClr val="002060"/>
                </a:solidFill>
                <a:latin typeface="+mn-lt"/>
                <a:sym typeface="+mn-ea"/>
              </a:rPr>
              <a:t>influenced by other users and consider the total case.</a:t>
            </a:r>
            <a:endParaRPr lang="en-US" altLang="zh-CN" dirty="0"/>
          </a:p>
        </p:txBody>
      </p:sp>
    </p:spTree>
    <p:extLst>
      <p:ext uri="{BB962C8B-B14F-4D97-AF65-F5344CB8AC3E}">
        <p14:creationId xmlns:p14="http://schemas.microsoft.com/office/powerpoint/2010/main" val="271510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smtClean="0"/>
              <a:t>It is the outline of this talk.</a:t>
            </a:r>
            <a:r>
              <a:rPr lang="en-US" altLang="zh-CN" baseline="0" dirty="0" smtClean="0"/>
              <a:t> I will first introduce the background and motivation, then elaborate the problem formulation, after that  </a:t>
            </a:r>
            <a:r>
              <a:rPr lang="zh-CN" altLang="en-US" dirty="0" smtClean="0"/>
              <a:t>I </a:t>
            </a:r>
            <a:r>
              <a:rPr lang="zh-CN" altLang="en-US" dirty="0"/>
              <a:t>will </a:t>
            </a:r>
            <a:r>
              <a:rPr lang="en-US" altLang="zh-CN" dirty="0" smtClean="0"/>
              <a:t>present the main results and carry out the </a:t>
            </a:r>
            <a:r>
              <a:rPr lang="zh-CN" altLang="en-US" dirty="0" smtClean="0"/>
              <a:t>the </a:t>
            </a:r>
            <a:r>
              <a:rPr lang="en-US" altLang="zh-CN" dirty="0"/>
              <a:t>experimental verification</a:t>
            </a:r>
            <a:r>
              <a:rPr lang="zh-CN" altLang="en-US" dirty="0"/>
              <a:t> of our </a:t>
            </a:r>
            <a:r>
              <a:rPr lang="en-US" altLang="zh-CN" dirty="0"/>
              <a:t>theory and conclusion</a:t>
            </a:r>
            <a:r>
              <a:rPr lang="zh-CN" altLang="en-US" dirty="0"/>
              <a:t>.</a:t>
            </a:r>
          </a:p>
        </p:txBody>
      </p:sp>
    </p:spTree>
    <p:extLst>
      <p:ext uri="{BB962C8B-B14F-4D97-AF65-F5344CB8AC3E}">
        <p14:creationId xmlns:p14="http://schemas.microsoft.com/office/powerpoint/2010/main" val="736655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a:t>Combined the former two approaches, we finally get the outcome</a:t>
            </a:r>
            <a:r>
              <a:rPr lang="en-US" altLang="zh-CN">
                <a:sym typeface="+mn-ea"/>
              </a:rPr>
              <a:t>, as is shown in the slide, </a:t>
            </a:r>
            <a:r>
              <a:rPr lang="en-US" altLang="zh-CN"/>
              <a:t>estimating upper bound and lower bound of the reliability</a:t>
            </a:r>
          </a:p>
        </p:txBody>
      </p:sp>
    </p:spTree>
    <p:extLst>
      <p:ext uri="{BB962C8B-B14F-4D97-AF65-F5344CB8AC3E}">
        <p14:creationId xmlns:p14="http://schemas.microsoft.com/office/powerpoint/2010/main" val="4069876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To estimate the tendency of the reliability with respect to the number of users , we must find a model to evaluate the influence of other people to the RSS value. Many works in the device-free localization use ellipse model, but our experiments show this model is highly dependent on the clear environment and doesn't work in </a:t>
            </a:r>
            <a:r>
              <a:rPr lang="en-US" altLang="zh-CN" dirty="0" err="1"/>
              <a:t>practise</a:t>
            </a:r>
            <a:r>
              <a:rPr lang="en-US" altLang="zh-CN" dirty="0"/>
              <a:t>, especially in the noisy shopping mall with large people. </a:t>
            </a:r>
          </a:p>
        </p:txBody>
      </p:sp>
    </p:spTree>
    <p:extLst>
      <p:ext uri="{BB962C8B-B14F-4D97-AF65-F5344CB8AC3E}">
        <p14:creationId xmlns:p14="http://schemas.microsoft.com/office/powerpoint/2010/main" val="2246547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t>But we find a interesting phenomena, the number of impacted APs in the N-user case can be derived from the simple one user case, the result of which can be easily obtained with simple experiments. And in the slide, the picture (a) and (b) is examples of the result of two special one user cases.</a:t>
            </a:r>
          </a:p>
        </p:txBody>
      </p:sp>
    </p:spTree>
    <p:extLst>
      <p:ext uri="{BB962C8B-B14F-4D97-AF65-F5344CB8AC3E}">
        <p14:creationId xmlns:p14="http://schemas.microsoft.com/office/powerpoint/2010/main" val="1519170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t>Using the above method, we can estimate the relationship between the number of impacted APs and the number of people indoor, as is shown in the slide.</a:t>
            </a:r>
          </a:p>
        </p:txBody>
      </p:sp>
    </p:spTree>
    <p:extLst>
      <p:ext uri="{BB962C8B-B14F-4D97-AF65-F5344CB8AC3E}">
        <p14:creationId xmlns:p14="http://schemas.microsoft.com/office/powerpoint/2010/main" val="398538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Finally, we get such main result, using the upper bound and lower bound to estimate the reliability and its tendency with respect to the number of </a:t>
            </a:r>
            <a:r>
              <a:rPr lang="en-US" altLang="zh-CN" dirty="0" smtClean="0"/>
              <a:t>people in the scenario.</a:t>
            </a:r>
            <a:endParaRPr lang="en-US" altLang="zh-CN" dirty="0"/>
          </a:p>
        </p:txBody>
      </p:sp>
    </p:spTree>
    <p:extLst>
      <p:ext uri="{BB962C8B-B14F-4D97-AF65-F5344CB8AC3E}">
        <p14:creationId xmlns:p14="http://schemas.microsoft.com/office/powerpoint/2010/main" val="220074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a:t>And we do experiments to verify our results. The red line is the upper bound, the blue line is the lower bound, and the green line is the experimental results. The left shows the reliability with respect to the positioning accuracy 1.5m while the right shows the reliability with respect to the positioning accuracy 1m.</a:t>
            </a:r>
          </a:p>
        </p:txBody>
      </p:sp>
    </p:spTree>
    <p:extLst>
      <p:ext uri="{BB962C8B-B14F-4D97-AF65-F5344CB8AC3E}">
        <p14:creationId xmlns:p14="http://schemas.microsoft.com/office/powerpoint/2010/main" val="1955075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We can reach </a:t>
            </a:r>
            <a:r>
              <a:rPr lang="en-US" altLang="zh-CN" dirty="0" smtClean="0"/>
              <a:t> </a:t>
            </a:r>
            <a:r>
              <a:rPr lang="en-US" altLang="zh-CN" dirty="0"/>
              <a:t>such two conclusions: Localization....(on the slide); Even....(on the slide).</a:t>
            </a:r>
          </a:p>
        </p:txBody>
      </p:sp>
    </p:spTree>
    <p:extLst>
      <p:ext uri="{BB962C8B-B14F-4D97-AF65-F5344CB8AC3E}">
        <p14:creationId xmlns:p14="http://schemas.microsoft.com/office/powerpoint/2010/main" val="49796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smtClean="0"/>
              <a:t>First,</a:t>
            </a:r>
            <a:r>
              <a:rPr lang="en-US" altLang="zh-CN" baseline="0" dirty="0" smtClean="0"/>
              <a:t> is the background </a:t>
            </a:r>
            <a:endParaRPr lang="en-US" altLang="zh-CN" dirty="0"/>
          </a:p>
        </p:txBody>
      </p:sp>
    </p:spTree>
    <p:extLst>
      <p:ext uri="{BB962C8B-B14F-4D97-AF65-F5344CB8AC3E}">
        <p14:creationId xmlns:p14="http://schemas.microsoft.com/office/powerpoint/2010/main" val="408125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The concept of smart city makes indoor localization motivated. As the </a:t>
            </a:r>
            <a:r>
              <a:rPr lang="en-US" altLang="zh-CN" dirty="0" smtClean="0"/>
              <a:t>picture </a:t>
            </a:r>
            <a:r>
              <a:rPr lang="en-US" altLang="zh-CN" dirty="0"/>
              <a:t>show, indoor localization can </a:t>
            </a:r>
            <a:r>
              <a:rPr lang="en-US" altLang="zh-CN" dirty="0" smtClean="0"/>
              <a:t>not only benefit users by providing many advanced</a:t>
            </a:r>
            <a:r>
              <a:rPr lang="en-US" altLang="zh-CN" baseline="0" dirty="0" smtClean="0"/>
              <a:t> applications but also can support rich s</a:t>
            </a:r>
            <a:r>
              <a:rPr lang="en-US" altLang="zh-CN" dirty="0" smtClean="0"/>
              <a:t>upervise Systems for managers.</a:t>
            </a:r>
            <a:endParaRPr lang="en-US" altLang="zh-CN" dirty="0"/>
          </a:p>
        </p:txBody>
      </p:sp>
    </p:spTree>
    <p:extLst>
      <p:ext uri="{BB962C8B-B14F-4D97-AF65-F5344CB8AC3E}">
        <p14:creationId xmlns:p14="http://schemas.microsoft.com/office/powerpoint/2010/main" val="322483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However, the </a:t>
            </a:r>
            <a:r>
              <a:rPr lang="en-US" altLang="zh-CN" dirty="0" smtClean="0"/>
              <a:t>challenge for indoor</a:t>
            </a:r>
            <a:r>
              <a:rPr lang="en-US" altLang="zh-CN" baseline="0" dirty="0" smtClean="0"/>
              <a:t> localization </a:t>
            </a:r>
            <a:r>
              <a:rPr lang="en-US" altLang="zh-CN" dirty="0" smtClean="0"/>
              <a:t>is </a:t>
            </a:r>
            <a:r>
              <a:rPr lang="en-US" altLang="zh-CN" dirty="0"/>
              <a:t>the complex real scene, such as the </a:t>
            </a:r>
            <a:r>
              <a:rPr lang="en-US" altLang="zh-CN" dirty="0" smtClean="0"/>
              <a:t>varied</a:t>
            </a:r>
            <a:r>
              <a:rPr lang="en-US" altLang="zh-CN" baseline="0" dirty="0" smtClean="0"/>
              <a:t> </a:t>
            </a:r>
            <a:r>
              <a:rPr lang="en-US" altLang="zh-CN" dirty="0" smtClean="0"/>
              <a:t>people density, </a:t>
            </a:r>
            <a:r>
              <a:rPr lang="en-US" altLang="zh-CN" dirty="0"/>
              <a:t>the large and </a:t>
            </a:r>
            <a:r>
              <a:rPr lang="en-US" altLang="zh-CN" dirty="0" smtClean="0"/>
              <a:t>various </a:t>
            </a:r>
            <a:r>
              <a:rPr lang="en-US" altLang="zh-CN" dirty="0"/>
              <a:t>space and so on.</a:t>
            </a:r>
          </a:p>
        </p:txBody>
      </p:sp>
    </p:spTree>
    <p:extLst>
      <p:ext uri="{BB962C8B-B14F-4D97-AF65-F5344CB8AC3E}">
        <p14:creationId xmlns:p14="http://schemas.microsoft.com/office/powerpoint/2010/main" val="76038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dirty="0" smtClean="0"/>
              <a:t>Due to the </a:t>
            </a:r>
            <a:r>
              <a:rPr dirty="0" smtClean="0"/>
              <a:t>challenge</a:t>
            </a:r>
            <a:r>
              <a:rPr lang="en-US" dirty="0" smtClean="0"/>
              <a:t>s</a:t>
            </a:r>
            <a:r>
              <a:rPr dirty="0" smtClean="0"/>
              <a:t>, </a:t>
            </a:r>
            <a:r>
              <a:rPr dirty="0"/>
              <a:t>indoor localization is </a:t>
            </a:r>
            <a:r>
              <a:rPr lang="en-US" dirty="0" smtClean="0"/>
              <a:t>still </a:t>
            </a:r>
            <a:r>
              <a:rPr dirty="0" smtClean="0"/>
              <a:t>an </a:t>
            </a:r>
            <a:r>
              <a:rPr dirty="0"/>
              <a:t>open issue</a:t>
            </a:r>
            <a:r>
              <a:rPr dirty="0" smtClean="0"/>
              <a:t>.</a:t>
            </a:r>
            <a:r>
              <a:rPr lang="en-US" baseline="0" dirty="0" smtClean="0"/>
              <a:t> T</a:t>
            </a:r>
            <a:r>
              <a:rPr dirty="0" smtClean="0"/>
              <a:t>he </a:t>
            </a:r>
            <a:r>
              <a:rPr dirty="0"/>
              <a:t>fingerprint-based method </a:t>
            </a:r>
            <a:r>
              <a:rPr lang="en-US" dirty="0" smtClean="0"/>
              <a:t>can</a:t>
            </a:r>
            <a:r>
              <a:rPr lang="en-US" baseline="0" dirty="0" smtClean="0"/>
              <a:t> be a promising solution to </a:t>
            </a:r>
            <a:r>
              <a:rPr dirty="0" smtClean="0"/>
              <a:t>overcome </a:t>
            </a:r>
            <a:r>
              <a:rPr dirty="0"/>
              <a:t>the above challenge </a:t>
            </a:r>
            <a:r>
              <a:rPr lang="en-US" dirty="0" smtClean="0"/>
              <a:t>as</a:t>
            </a:r>
            <a:r>
              <a:rPr lang="en-US" baseline="0" dirty="0" smtClean="0"/>
              <a:t> </a:t>
            </a:r>
            <a:r>
              <a:rPr dirty="0" smtClean="0"/>
              <a:t>it </a:t>
            </a:r>
            <a:r>
              <a:rPr dirty="0"/>
              <a:t>sets up the fingerprints database </a:t>
            </a:r>
            <a:r>
              <a:rPr dirty="0" smtClean="0"/>
              <a:t>depending on </a:t>
            </a:r>
            <a:r>
              <a:rPr dirty="0"/>
              <a:t>the real scene. Different scenes, different fingerprints! </a:t>
            </a:r>
            <a:r>
              <a:rPr lang="en-US" dirty="0" smtClean="0"/>
              <a:t>With this advantage,</a:t>
            </a:r>
            <a:r>
              <a:rPr lang="en-US" baseline="0" dirty="0" smtClean="0"/>
              <a:t> </a:t>
            </a:r>
            <a:r>
              <a:rPr dirty="0" smtClean="0"/>
              <a:t>fingerprinting </a:t>
            </a:r>
            <a:r>
              <a:rPr dirty="0"/>
              <a:t>localization has been tried to applied in </a:t>
            </a:r>
            <a:r>
              <a:rPr dirty="0" smtClean="0"/>
              <a:t>practice</a:t>
            </a:r>
            <a:r>
              <a:rPr lang="en-US" dirty="0" smtClean="0"/>
              <a:t>.</a:t>
            </a:r>
            <a:r>
              <a:rPr lang="en-US" baseline="0" dirty="0" smtClean="0"/>
              <a:t> However,</a:t>
            </a:r>
            <a:r>
              <a:rPr dirty="0" smtClean="0"/>
              <a:t> </a:t>
            </a:r>
            <a:r>
              <a:rPr dirty="0"/>
              <a:t>its theory work is still lacking. How to evaluate </a:t>
            </a:r>
            <a:r>
              <a:rPr lang="en-US" dirty="0" smtClean="0"/>
              <a:t>finger-print</a:t>
            </a:r>
            <a:r>
              <a:rPr dirty="0" smtClean="0"/>
              <a:t> </a:t>
            </a:r>
            <a:r>
              <a:rPr dirty="0"/>
              <a:t>method is the problem </a:t>
            </a:r>
            <a:r>
              <a:rPr lang="en-US" dirty="0" smtClean="0"/>
              <a:t>we</a:t>
            </a:r>
            <a:r>
              <a:rPr lang="en-US" baseline="0" dirty="0" smtClean="0"/>
              <a:t> really </a:t>
            </a:r>
            <a:r>
              <a:rPr dirty="0" smtClean="0"/>
              <a:t>concern </a:t>
            </a:r>
            <a:r>
              <a:rPr dirty="0"/>
              <a:t>and </a:t>
            </a:r>
            <a:r>
              <a:rPr lang="en-US" dirty="0" smtClean="0"/>
              <a:t>this</a:t>
            </a:r>
            <a:r>
              <a:rPr dirty="0" smtClean="0"/>
              <a:t> </a:t>
            </a:r>
            <a:r>
              <a:rPr dirty="0"/>
              <a:t>paper focuses on finding its theoretical limit.</a:t>
            </a:r>
          </a:p>
        </p:txBody>
      </p:sp>
    </p:spTree>
    <p:extLst>
      <p:ext uri="{BB962C8B-B14F-4D97-AF65-F5344CB8AC3E}">
        <p14:creationId xmlns:p14="http://schemas.microsoft.com/office/powerpoint/2010/main" val="261455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t>To begin with, let me </a:t>
            </a:r>
            <a:r>
              <a:rPr lang="en-US" altLang="zh-CN" dirty="0" smtClean="0"/>
              <a:t>shortly introduce </a:t>
            </a:r>
            <a:r>
              <a:rPr lang="en-US" altLang="zh-CN" dirty="0"/>
              <a:t>fingerprinting localization. It is divided into two phases——the offline phase and the online phase. </a:t>
            </a:r>
            <a:r>
              <a:rPr lang="en-US" altLang="zh-CN" dirty="0" smtClean="0"/>
              <a:t> For the offline phase,</a:t>
            </a:r>
            <a:r>
              <a:rPr lang="en-US" altLang="zh-CN" baseline="0" dirty="0" smtClean="0"/>
              <a:t> </a:t>
            </a:r>
            <a:r>
              <a:rPr lang="en-US" altLang="zh-CN" dirty="0" smtClean="0"/>
              <a:t>we </a:t>
            </a:r>
            <a:r>
              <a:rPr lang="en-US" altLang="zh-CN" dirty="0"/>
              <a:t>can </a:t>
            </a:r>
            <a:r>
              <a:rPr lang="en-US" altLang="zh-CN" dirty="0" smtClean="0"/>
              <a:t>see from the picture, </a:t>
            </a:r>
            <a:r>
              <a:rPr lang="en-US" altLang="zh-CN" dirty="0"/>
              <a:t>the mobile phone in a certain position can receive signals with different strengths from different APs and these signal strengths form an array representing this </a:t>
            </a:r>
            <a:r>
              <a:rPr lang="en-US" altLang="zh-CN" dirty="0" smtClean="0"/>
              <a:t>position, which </a:t>
            </a:r>
            <a:r>
              <a:rPr lang="en-US" altLang="zh-CN" dirty="0"/>
              <a:t>we </a:t>
            </a:r>
            <a:r>
              <a:rPr lang="en-US" altLang="zh-CN" dirty="0" smtClean="0"/>
              <a:t>call</a:t>
            </a:r>
            <a:r>
              <a:rPr lang="en-US" altLang="zh-CN" baseline="0" dirty="0" smtClean="0"/>
              <a:t> </a:t>
            </a:r>
            <a:r>
              <a:rPr lang="en-US" altLang="zh-CN" dirty="0" smtClean="0"/>
              <a:t>“fingerprints</a:t>
            </a:r>
            <a:r>
              <a:rPr lang="en-US" altLang="zh-CN" dirty="0"/>
              <a:t>”. </a:t>
            </a:r>
            <a:r>
              <a:rPr lang="en-US" altLang="zh-CN" dirty="0" smtClean="0"/>
              <a:t> So, the </a:t>
            </a:r>
            <a:r>
              <a:rPr lang="en-US" altLang="zh-CN" dirty="0"/>
              <a:t>offline phase is to collect fingerprints in each measurement point, map them one-to-one and finally build the fingerprints database.</a:t>
            </a:r>
          </a:p>
        </p:txBody>
      </p:sp>
    </p:spTree>
    <p:extLst>
      <p:ext uri="{BB962C8B-B14F-4D97-AF65-F5344CB8AC3E}">
        <p14:creationId xmlns:p14="http://schemas.microsoft.com/office/powerpoint/2010/main" val="299514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en-US" altLang="zh-CN" dirty="0">
                <a:sym typeface="+mn-ea"/>
              </a:rPr>
              <a:t> </a:t>
            </a:r>
            <a:r>
              <a:rPr lang="en-US" altLang="zh-CN" dirty="0" smtClean="0">
                <a:sym typeface="+mn-ea"/>
              </a:rPr>
              <a:t>In contrast, the </a:t>
            </a:r>
            <a:r>
              <a:rPr lang="en-US" altLang="zh-CN" dirty="0">
                <a:sym typeface="+mn-ea"/>
              </a:rPr>
              <a:t>online phase is to estimate user’s location by matching user’s fingerprints with fingerprints database.</a:t>
            </a:r>
            <a:endParaRPr lang="en-US" altLang="zh-CN" dirty="0"/>
          </a:p>
          <a:p>
            <a:endParaRPr lang="zh-CN" altLang="en-US" dirty="0"/>
          </a:p>
        </p:txBody>
      </p:sp>
    </p:spTree>
    <p:extLst>
      <p:ext uri="{BB962C8B-B14F-4D97-AF65-F5344CB8AC3E}">
        <p14:creationId xmlns:p14="http://schemas.microsoft.com/office/powerpoint/2010/main" val="321704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pPr algn="l">
              <a:lnSpc>
                <a:spcPct val="100000"/>
              </a:lnSpc>
              <a:spcBef>
                <a:spcPct val="0"/>
              </a:spcBef>
              <a:buFontTx/>
              <a:buNone/>
            </a:pPr>
            <a:r>
              <a:rPr lang="en-US" altLang="zh-CN" dirty="0"/>
              <a:t>Then I will introduce the concept of accuracy and reliability. Usually, if the user at Q is localized in the </a:t>
            </a:r>
            <a:r>
              <a:rPr lang="el-GR" altLang="zh-CN" kern="0" dirty="0" smtClean="0">
                <a:solidFill>
                  <a:srgbClr val="0033CC"/>
                </a:solidFill>
                <a:latin typeface="+mj-lt"/>
                <a:ea typeface="微软雅黑" panose="020B0503020204020204" pitchFamily="34" charset="-122"/>
                <a:sym typeface="+mn-ea"/>
              </a:rPr>
              <a:t>δ </a:t>
            </a:r>
            <a:r>
              <a:rPr lang="en-US" altLang="zh-CN" kern="0" dirty="0" smtClean="0">
                <a:solidFill>
                  <a:srgbClr val="0033CC"/>
                </a:solidFill>
                <a:latin typeface="+mj-lt"/>
                <a:ea typeface="微软雅黑" panose="020B0503020204020204" pitchFamily="34" charset="-122"/>
                <a:sym typeface="+mn-ea"/>
              </a:rPr>
              <a:t>neighborhood of </a:t>
            </a:r>
            <a:r>
              <a:rPr lang="en-US" altLang="zh-CN" kern="0" dirty="0" smtClean="0">
                <a:solidFill>
                  <a:srgbClr val="0033CC"/>
                </a:solidFill>
                <a:uFillTx/>
                <a:latin typeface="+mj-lt"/>
                <a:ea typeface="微软雅黑" panose="020B0503020204020204" pitchFamily="34" charset="-122"/>
                <a:sym typeface="+mn-ea"/>
              </a:rPr>
              <a:t>Q, we call</a:t>
            </a:r>
            <a:r>
              <a:rPr lang="en-US" altLang="zh-CN" dirty="0">
                <a:sym typeface="+mn-ea"/>
              </a:rPr>
              <a:t> </a:t>
            </a:r>
            <a:r>
              <a:rPr lang="el-GR" altLang="zh-CN" kern="0" dirty="0" smtClean="0">
                <a:solidFill>
                  <a:srgbClr val="0033CC"/>
                </a:solidFill>
                <a:latin typeface="+mj-lt"/>
                <a:ea typeface="微软雅黑" panose="020B0503020204020204" pitchFamily="34" charset="-122"/>
                <a:sym typeface="+mn-ea"/>
              </a:rPr>
              <a:t>δ </a:t>
            </a:r>
            <a:r>
              <a:rPr lang="en-US" altLang="el-GR" kern="0" dirty="0" smtClean="0">
                <a:solidFill>
                  <a:srgbClr val="0033CC"/>
                </a:solidFill>
                <a:latin typeface="+mj-lt"/>
                <a:ea typeface="微软雅黑" panose="020B0503020204020204" pitchFamily="34" charset="-122"/>
                <a:sym typeface="+mn-ea"/>
              </a:rPr>
              <a:t>as the positioning accuracy. And the reliability is the probability that </a:t>
            </a:r>
            <a:r>
              <a:rPr lang="en-US" altLang="zh-CN" kern="0" dirty="0" smtClean="0">
                <a:solidFill>
                  <a:srgbClr val="0033CC"/>
                </a:solidFill>
                <a:uFillTx/>
                <a:latin typeface="+mj-lt"/>
                <a:ea typeface="微软雅黑" panose="020B0503020204020204" pitchFamily="34" charset="-122"/>
                <a:sym typeface="+mn-ea"/>
              </a:rPr>
              <a:t>the user is located in the </a:t>
            </a:r>
            <a:r>
              <a:rPr lang="el-GR" altLang="zh-CN" kern="0" dirty="0" smtClean="0">
                <a:solidFill>
                  <a:srgbClr val="0033CC"/>
                </a:solidFill>
                <a:latin typeface="+mj-lt"/>
                <a:ea typeface="微软雅黑" panose="020B0503020204020204" pitchFamily="34" charset="-122"/>
                <a:sym typeface="+mn-ea"/>
              </a:rPr>
              <a:t>δ </a:t>
            </a:r>
            <a:r>
              <a:rPr lang="en-US" altLang="zh-CN" kern="0" dirty="0" smtClean="0">
                <a:solidFill>
                  <a:srgbClr val="0033CC"/>
                </a:solidFill>
                <a:latin typeface="+mj-lt"/>
                <a:ea typeface="微软雅黑" panose="020B0503020204020204" pitchFamily="34" charset="-122"/>
                <a:sym typeface="+mn-ea"/>
              </a:rPr>
              <a:t>neighborhood of </a:t>
            </a:r>
            <a:r>
              <a:rPr lang="en-US" altLang="zh-CN" kern="0" dirty="0" smtClean="0">
                <a:solidFill>
                  <a:srgbClr val="0033CC"/>
                </a:solidFill>
                <a:uFillTx/>
                <a:latin typeface="+mj-lt"/>
                <a:ea typeface="微软雅黑" panose="020B0503020204020204" pitchFamily="34" charset="-122"/>
                <a:sym typeface="+mn-ea"/>
              </a:rPr>
              <a:t>Q. To </a:t>
            </a:r>
            <a:r>
              <a:rPr lang="en-US" altLang="zh-CN" dirty="0" smtClean="0">
                <a:sym typeface="+mn-ea"/>
              </a:rPr>
              <a:t>estimate </a:t>
            </a:r>
            <a:r>
              <a:rPr lang="en-US" altLang="zh-CN" dirty="0">
                <a:sym typeface="+mn-ea"/>
              </a:rPr>
              <a:t>the performance of fingerprinting method, we just need to compute the reliability with respect to the positioning accuracy.</a:t>
            </a:r>
            <a:endParaRPr lang="en-US" altLang="el-GR" kern="0" dirty="0" smtClean="0">
              <a:solidFill>
                <a:srgbClr val="0033CC"/>
              </a:solidFill>
              <a:latin typeface="+mj-lt"/>
              <a:ea typeface="微软雅黑" panose="020B0503020204020204" pitchFamily="34" charset="-122"/>
              <a:sym typeface="+mn-ea"/>
            </a:endParaRPr>
          </a:p>
        </p:txBody>
      </p:sp>
    </p:spTree>
    <p:extLst>
      <p:ext uri="{BB962C8B-B14F-4D97-AF65-F5344CB8AC3E}">
        <p14:creationId xmlns:p14="http://schemas.microsoft.com/office/powerpoint/2010/main" val="13564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221149"/>
            <a:ext cx="3655181"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221149"/>
            <a:ext cx="3655181"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221149"/>
            <a:ext cx="3655181"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221149"/>
            <a:ext cx="3655181"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221149"/>
            <a:ext cx="3655181"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tretch>
            <a:fillRect/>
          </a:stretch>
        </p:blipFill>
        <p:spPr>
          <a:xfrm>
            <a:off x="0" y="0"/>
            <a:ext cx="9144000" cy="5711825"/>
          </a:xfrm>
          <a:prstGeom prst="rect">
            <a:avLst/>
          </a:prstGeom>
          <a:noFill/>
          <a:ln w="9525">
            <a:noFill/>
          </a:ln>
        </p:spPr>
      </p:pic>
      <p:sp>
        <p:nvSpPr>
          <p:cNvPr id="1027" name="矩形 7"/>
          <p:cNvSpPr/>
          <p:nvPr/>
        </p:nvSpPr>
        <p:spPr>
          <a:xfrm>
            <a:off x="1835150" y="500063"/>
            <a:ext cx="7308850"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1028" name="矩形 12"/>
          <p:cNvSpPr/>
          <p:nvPr/>
        </p:nvSpPr>
        <p:spPr>
          <a:xfrm>
            <a:off x="0" y="5378450"/>
            <a:ext cx="9144000" cy="3365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1029" name="TextBox 13"/>
          <p:cNvSpPr/>
          <p:nvPr/>
        </p:nvSpPr>
        <p:spPr>
          <a:xfrm>
            <a:off x="266700" y="5397500"/>
            <a:ext cx="2530475" cy="304800"/>
          </a:xfrm>
          <a:prstGeom prst="rect">
            <a:avLst/>
          </a:prstGeom>
          <a:noFill/>
          <a:ln w="9525">
            <a:noFill/>
          </a:ln>
        </p:spPr>
        <p:txBody>
          <a:bodyPr wrap="none">
            <a:spAutoFit/>
          </a:bodyPr>
          <a:lstStyle/>
          <a:p>
            <a:pPr lvl="0" eaLnBrk="1" hangingPunct="1"/>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在此输入论文题目 </a:t>
            </a:r>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30" name="Picture 5"/>
          <p:cNvPicPr>
            <a:picLocks noChangeAspect="1"/>
          </p:cNvPicPr>
          <p:nvPr/>
        </p:nvPicPr>
        <p:blipFill>
          <a:blip r:embed="rId14"/>
          <a:stretch>
            <a:fillRect/>
          </a:stretch>
        </p:blipFill>
        <p:spPr>
          <a:xfrm>
            <a:off x="982663" y="115888"/>
            <a:ext cx="749300" cy="749300"/>
          </a:xfrm>
          <a:prstGeom prst="rect">
            <a:avLst/>
          </a:prstGeom>
          <a:noFill/>
          <a:ln w="9525">
            <a:noFill/>
          </a:ln>
        </p:spPr>
      </p:pic>
      <p:sp>
        <p:nvSpPr>
          <p:cNvPr id="1031" name="矩形 15"/>
          <p:cNvSpPr/>
          <p:nvPr/>
        </p:nvSpPr>
        <p:spPr>
          <a:xfrm>
            <a:off x="0" y="500063"/>
            <a:ext cx="879475"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13"/>
          <a:stretch>
            <a:fillRect/>
          </a:stretch>
        </p:blipFill>
        <p:spPr>
          <a:xfrm>
            <a:off x="0" y="0"/>
            <a:ext cx="9144000" cy="57118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p:cNvPicPr>
          <p:nvPr/>
        </p:nvPicPr>
        <p:blipFill>
          <a:blip r:embed="rId13"/>
          <a:stretch>
            <a:fillRect/>
          </a:stretch>
        </p:blipFill>
        <p:spPr>
          <a:xfrm>
            <a:off x="0" y="0"/>
            <a:ext cx="9144000" cy="5711825"/>
          </a:xfrm>
          <a:prstGeom prst="rect">
            <a:avLst/>
          </a:prstGeom>
          <a:noFill/>
          <a:ln w="9525">
            <a:noFill/>
          </a:ln>
        </p:spPr>
      </p:pic>
      <p:sp>
        <p:nvSpPr>
          <p:cNvPr id="3075" name="矩形 7"/>
          <p:cNvSpPr/>
          <p:nvPr/>
        </p:nvSpPr>
        <p:spPr>
          <a:xfrm>
            <a:off x="1835150" y="500063"/>
            <a:ext cx="7308850"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3076" name="矩形 12"/>
          <p:cNvSpPr/>
          <p:nvPr/>
        </p:nvSpPr>
        <p:spPr>
          <a:xfrm>
            <a:off x="0" y="5378450"/>
            <a:ext cx="9144000" cy="3365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3077" name="TextBox 13"/>
          <p:cNvSpPr/>
          <p:nvPr/>
        </p:nvSpPr>
        <p:spPr>
          <a:xfrm>
            <a:off x="266700" y="5397500"/>
            <a:ext cx="2530475" cy="304800"/>
          </a:xfrm>
          <a:prstGeom prst="rect">
            <a:avLst/>
          </a:prstGeom>
          <a:noFill/>
          <a:ln w="9525">
            <a:noFill/>
          </a:ln>
        </p:spPr>
        <p:txBody>
          <a:bodyPr wrap="none">
            <a:spAutoFit/>
          </a:bodyPr>
          <a:lstStyle/>
          <a:p>
            <a:pPr lvl="0" eaLnBrk="1" hangingPunct="1"/>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在此输入论文题目 </a:t>
            </a:r>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8" name="Picture 5"/>
          <p:cNvPicPr>
            <a:picLocks noChangeAspect="1"/>
          </p:cNvPicPr>
          <p:nvPr/>
        </p:nvPicPr>
        <p:blipFill>
          <a:blip r:embed="rId14"/>
          <a:stretch>
            <a:fillRect/>
          </a:stretch>
        </p:blipFill>
        <p:spPr>
          <a:xfrm>
            <a:off x="982663" y="115888"/>
            <a:ext cx="749300" cy="749300"/>
          </a:xfrm>
          <a:prstGeom prst="rect">
            <a:avLst/>
          </a:prstGeom>
          <a:noFill/>
          <a:ln w="9525">
            <a:noFill/>
          </a:ln>
        </p:spPr>
      </p:pic>
      <p:sp>
        <p:nvSpPr>
          <p:cNvPr id="3079" name="矩形 15"/>
          <p:cNvSpPr/>
          <p:nvPr/>
        </p:nvSpPr>
        <p:spPr>
          <a:xfrm>
            <a:off x="0" y="500063"/>
            <a:ext cx="879475"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p:cNvPicPr>
          <p:nvPr/>
        </p:nvPicPr>
        <p:blipFill>
          <a:blip r:embed="rId13"/>
          <a:stretch>
            <a:fillRect/>
          </a:stretch>
        </p:blipFill>
        <p:spPr>
          <a:xfrm>
            <a:off x="0" y="0"/>
            <a:ext cx="9144000" cy="5711825"/>
          </a:xfrm>
          <a:prstGeom prst="rect">
            <a:avLst/>
          </a:prstGeom>
          <a:noFill/>
          <a:ln w="9525">
            <a:noFill/>
          </a:ln>
        </p:spPr>
      </p:pic>
      <p:sp>
        <p:nvSpPr>
          <p:cNvPr id="4099" name="矩形 7"/>
          <p:cNvSpPr/>
          <p:nvPr/>
        </p:nvSpPr>
        <p:spPr>
          <a:xfrm>
            <a:off x="1835150" y="500063"/>
            <a:ext cx="7308850"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100" name="矩形 12"/>
          <p:cNvSpPr/>
          <p:nvPr/>
        </p:nvSpPr>
        <p:spPr>
          <a:xfrm>
            <a:off x="0" y="5378450"/>
            <a:ext cx="9144000" cy="3365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101" name="TextBox 13"/>
          <p:cNvSpPr/>
          <p:nvPr/>
        </p:nvSpPr>
        <p:spPr>
          <a:xfrm>
            <a:off x="266700" y="5397500"/>
            <a:ext cx="2530475" cy="304800"/>
          </a:xfrm>
          <a:prstGeom prst="rect">
            <a:avLst/>
          </a:prstGeom>
          <a:noFill/>
          <a:ln w="9525">
            <a:noFill/>
          </a:ln>
        </p:spPr>
        <p:txBody>
          <a:bodyPr wrap="none">
            <a:spAutoFit/>
          </a:bodyPr>
          <a:lstStyle/>
          <a:p>
            <a:pPr lvl="0" eaLnBrk="1" hangingPunct="1"/>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在此输入论文题目 </a:t>
            </a:r>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2" name="Picture 5"/>
          <p:cNvPicPr>
            <a:picLocks noChangeAspect="1"/>
          </p:cNvPicPr>
          <p:nvPr/>
        </p:nvPicPr>
        <p:blipFill>
          <a:blip r:embed="rId14"/>
          <a:stretch>
            <a:fillRect/>
          </a:stretch>
        </p:blipFill>
        <p:spPr>
          <a:xfrm>
            <a:off x="982663" y="115888"/>
            <a:ext cx="749300" cy="749300"/>
          </a:xfrm>
          <a:prstGeom prst="rect">
            <a:avLst/>
          </a:prstGeom>
          <a:noFill/>
          <a:ln w="9525">
            <a:noFill/>
          </a:ln>
        </p:spPr>
      </p:pic>
      <p:sp>
        <p:nvSpPr>
          <p:cNvPr id="4103" name="矩形 15"/>
          <p:cNvSpPr/>
          <p:nvPr/>
        </p:nvSpPr>
        <p:spPr>
          <a:xfrm>
            <a:off x="0" y="500063"/>
            <a:ext cx="879475"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p:cNvPicPr>
          <p:nvPr/>
        </p:nvPicPr>
        <p:blipFill>
          <a:blip r:embed="rId13"/>
          <a:stretch>
            <a:fillRect/>
          </a:stretch>
        </p:blipFill>
        <p:spPr>
          <a:xfrm>
            <a:off x="0" y="0"/>
            <a:ext cx="9144000" cy="5711825"/>
          </a:xfrm>
          <a:prstGeom prst="rect">
            <a:avLst/>
          </a:prstGeom>
          <a:noFill/>
          <a:ln w="9525">
            <a:noFill/>
          </a:ln>
        </p:spPr>
      </p:pic>
      <p:sp>
        <p:nvSpPr>
          <p:cNvPr id="4099" name="矩形 7"/>
          <p:cNvSpPr/>
          <p:nvPr/>
        </p:nvSpPr>
        <p:spPr>
          <a:xfrm>
            <a:off x="1835150" y="500063"/>
            <a:ext cx="7308850"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100" name="矩形 12"/>
          <p:cNvSpPr/>
          <p:nvPr/>
        </p:nvSpPr>
        <p:spPr>
          <a:xfrm>
            <a:off x="0" y="5378450"/>
            <a:ext cx="9144000" cy="3365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101" name="TextBox 13"/>
          <p:cNvSpPr/>
          <p:nvPr/>
        </p:nvSpPr>
        <p:spPr>
          <a:xfrm>
            <a:off x="266700" y="5397500"/>
            <a:ext cx="2530475" cy="304800"/>
          </a:xfrm>
          <a:prstGeom prst="rect">
            <a:avLst/>
          </a:prstGeom>
          <a:noFill/>
          <a:ln w="9525">
            <a:noFill/>
          </a:ln>
        </p:spPr>
        <p:txBody>
          <a:bodyPr wrap="none">
            <a:spAutoFit/>
          </a:bodyPr>
          <a:lstStyle/>
          <a:p>
            <a:pPr lvl="0" eaLnBrk="1" hangingPunct="1"/>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在此输入论文题目 </a:t>
            </a:r>
            <a:r>
              <a:rPr lang="en-US" altLang="zh-CN"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2" name="Picture 5"/>
          <p:cNvPicPr>
            <a:picLocks noChangeAspect="1"/>
          </p:cNvPicPr>
          <p:nvPr/>
        </p:nvPicPr>
        <p:blipFill>
          <a:blip r:embed="rId14"/>
          <a:stretch>
            <a:fillRect/>
          </a:stretch>
        </p:blipFill>
        <p:spPr>
          <a:xfrm>
            <a:off x="982663" y="115888"/>
            <a:ext cx="749300" cy="749300"/>
          </a:xfrm>
          <a:prstGeom prst="rect">
            <a:avLst/>
          </a:prstGeom>
          <a:noFill/>
          <a:ln w="9525">
            <a:noFill/>
          </a:ln>
        </p:spPr>
      </p:pic>
      <p:sp>
        <p:nvSpPr>
          <p:cNvPr id="4103" name="矩形 15"/>
          <p:cNvSpPr/>
          <p:nvPr/>
        </p:nvSpPr>
        <p:spPr>
          <a:xfrm>
            <a:off x="0" y="500063"/>
            <a:ext cx="879475" cy="19050"/>
          </a:xfrm>
          <a:prstGeom prst="rect">
            <a:avLst/>
          </a:prstGeom>
          <a:solidFill>
            <a:srgbClr val="0F243E"/>
          </a:solidFill>
          <a:ln w="9525">
            <a:noFill/>
          </a:ln>
        </p:spPr>
        <p:txBody>
          <a:bodyPr anchor="ctr"/>
          <a:lstStyle/>
          <a:p>
            <a:pPr lvl="0"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45.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9.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3"/>
          <p:cNvSpPr txBox="1"/>
          <p:nvPr/>
        </p:nvSpPr>
        <p:spPr>
          <a:xfrm>
            <a:off x="-6350" y="-3175"/>
            <a:ext cx="9156700" cy="922338"/>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4099" name="矩形 2"/>
          <p:cNvSpPr/>
          <p:nvPr/>
        </p:nvSpPr>
        <p:spPr>
          <a:xfrm>
            <a:off x="0" y="1491615"/>
            <a:ext cx="6530975" cy="1582738"/>
          </a:xfrm>
          <a:prstGeom prst="rect">
            <a:avLst/>
          </a:prstGeom>
          <a:pattFill prst="smCheck">
            <a:fgClr>
              <a:srgbClr val="17365D"/>
            </a:fgClr>
            <a:bgClr>
              <a:srgbClr val="002060"/>
            </a:bgClr>
          </a:patt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00" name="TextBox 3"/>
          <p:cNvSpPr/>
          <p:nvPr/>
        </p:nvSpPr>
        <p:spPr>
          <a:xfrm>
            <a:off x="-71755" y="1692275"/>
            <a:ext cx="9123363" cy="1322070"/>
          </a:xfrm>
          <a:prstGeom prst="rect">
            <a:avLst/>
          </a:prstGeom>
          <a:noFill/>
          <a:ln w="9525">
            <a:noFill/>
          </a:ln>
        </p:spPr>
        <p:txBody>
          <a:bodyPr>
            <a:spAutoFit/>
          </a:bodyPr>
          <a:lstStyle/>
          <a:p>
            <a:pPr algn="ctr"/>
            <a:r>
              <a:rPr lang="en-US" altLang="zh-CN" sz="4000" dirty="0">
                <a:solidFill>
                  <a:schemeClr val="bg1"/>
                </a:solidFill>
                <a:latin typeface="+mj-lt"/>
                <a:ea typeface="BatangChe" panose="02030609000101010101" charset="-127"/>
              </a:rPr>
              <a:t>Scalability of Wireless Fingerpri</a:t>
            </a:r>
            <a:r>
              <a:rPr lang="en-US" altLang="zh-CN" sz="4000" dirty="0">
                <a:solidFill>
                  <a:srgbClr val="002060"/>
                </a:solidFill>
                <a:latin typeface="+mj-lt"/>
                <a:ea typeface="BatangChe" panose="02030609000101010101" charset="-127"/>
              </a:rPr>
              <a:t>nting based</a:t>
            </a:r>
          </a:p>
          <a:p>
            <a:pPr algn="ctr"/>
            <a:r>
              <a:rPr lang="en-US" altLang="zh-CN" sz="4000" dirty="0">
                <a:solidFill>
                  <a:schemeClr val="bg1"/>
                </a:solidFill>
                <a:latin typeface="+mj-lt"/>
                <a:ea typeface="BatangChe" panose="02030609000101010101" charset="-127"/>
              </a:rPr>
              <a:t>Indoor Localization Syst</a:t>
            </a:r>
            <a:r>
              <a:rPr lang="en-US" altLang="zh-CN" sz="4000" dirty="0">
                <a:solidFill>
                  <a:srgbClr val="002060"/>
                </a:solidFill>
                <a:latin typeface="+mj-lt"/>
                <a:ea typeface="BatangChe" panose="02030609000101010101" charset="-127"/>
              </a:rPr>
              <a:t>ems</a:t>
            </a:r>
          </a:p>
        </p:txBody>
      </p:sp>
      <p:sp>
        <p:nvSpPr>
          <p:cNvPr id="4102" name="TextBox 7"/>
          <p:cNvSpPr/>
          <p:nvPr/>
        </p:nvSpPr>
        <p:spPr>
          <a:xfrm>
            <a:off x="3931920" y="3997325"/>
            <a:ext cx="4558030" cy="1322070"/>
          </a:xfrm>
          <a:prstGeom prst="rect">
            <a:avLst/>
          </a:prstGeom>
          <a:noFill/>
          <a:ln w="9525">
            <a:noFill/>
          </a:ln>
        </p:spPr>
        <p:txBody>
          <a:bodyPr wrap="square">
            <a:spAutoFit/>
          </a:bodyPr>
          <a:lstStyle/>
          <a:p>
            <a:pPr algn="l"/>
            <a:r>
              <a:rPr lang="en-US" altLang="zh-CN" sz="2000" b="1" dirty="0">
                <a:solidFill>
                  <a:srgbClr val="002060"/>
                </a:solidFill>
                <a:latin typeface="+mj-lt"/>
                <a:ea typeface="微软雅黑" panose="020B0503020204020204" pitchFamily="34" charset="-122"/>
                <a:sym typeface="微软雅黑" panose="020B0503020204020204" pitchFamily="34" charset="-122"/>
              </a:rPr>
              <a:t>Instructor:  </a:t>
            </a:r>
            <a:r>
              <a:rPr lang="en-US" altLang="zh-CN" sz="2000" dirty="0">
                <a:solidFill>
                  <a:srgbClr val="002060"/>
                </a:solidFill>
                <a:latin typeface="+mj-lt"/>
                <a:ea typeface="微软雅黑" panose="020B0503020204020204" pitchFamily="34" charset="-122"/>
                <a:sym typeface="微软雅黑" panose="020B0503020204020204" pitchFamily="34" charset="-122"/>
              </a:rPr>
              <a:t>Yingling Mao, Ke Liu, Hao Li,</a:t>
            </a:r>
            <a:r>
              <a:rPr lang="en-US" altLang="zh-CN" sz="2000" b="1" dirty="0">
                <a:solidFill>
                  <a:srgbClr val="002060"/>
                </a:solidFill>
                <a:latin typeface="+mj-lt"/>
                <a:ea typeface="微软雅黑" panose="020B0503020204020204" pitchFamily="34" charset="-122"/>
                <a:sym typeface="微软雅黑" panose="020B0503020204020204" pitchFamily="34" charset="-122"/>
              </a:rPr>
              <a:t>            </a:t>
            </a:r>
            <a:r>
              <a:rPr lang="en-US" altLang="zh-CN" sz="2000" b="1" dirty="0">
                <a:solidFill>
                  <a:schemeClr val="bg1"/>
                </a:solidFill>
                <a:latin typeface="+mj-lt"/>
                <a:ea typeface="微软雅黑" panose="020B0503020204020204" pitchFamily="34" charset="-122"/>
                <a:sym typeface="微软雅黑" panose="020B0503020204020204" pitchFamily="34" charset="-122"/>
              </a:rPr>
              <a:t>Instructor:  </a:t>
            </a:r>
            <a:r>
              <a:rPr lang="en-US" altLang="zh-CN" sz="2000" dirty="0">
                <a:solidFill>
                  <a:srgbClr val="002060"/>
                </a:solidFill>
                <a:latin typeface="+mj-lt"/>
                <a:ea typeface="微软雅黑" panose="020B0503020204020204" pitchFamily="34" charset="-122"/>
                <a:sym typeface="微软雅黑" panose="020B0503020204020204" pitchFamily="34" charset="-122"/>
              </a:rPr>
              <a:t>Xiaohua  Tian, Xinbing Wang</a:t>
            </a:r>
            <a:r>
              <a:rPr lang="en-US" altLang="x-none" sz="2000" b="1" dirty="0">
                <a:solidFill>
                  <a:srgbClr val="002060"/>
                </a:solidFill>
                <a:latin typeface="+mj-lt"/>
                <a:ea typeface="微软雅黑" panose="020B0503020204020204" pitchFamily="34" charset="-122"/>
                <a:sym typeface="微软雅黑" panose="020B0503020204020204" pitchFamily="34" charset="-122"/>
              </a:rPr>
              <a:t>      </a:t>
            </a:r>
          </a:p>
          <a:p>
            <a:pPr algn="l"/>
            <a:r>
              <a:rPr lang="en-US" altLang="zh-CN" sz="2000" b="1" dirty="0">
                <a:solidFill>
                  <a:srgbClr val="002060"/>
                </a:solidFill>
                <a:latin typeface="+mj-lt"/>
                <a:ea typeface="微软雅黑" panose="020B0503020204020204" pitchFamily="34" charset="-122"/>
                <a:sym typeface="微软雅黑" panose="020B0503020204020204" pitchFamily="34" charset="-122"/>
              </a:rPr>
              <a:t>Institution: </a:t>
            </a:r>
            <a:r>
              <a:rPr lang="en-US" altLang="zh-CN" sz="2000" dirty="0">
                <a:solidFill>
                  <a:srgbClr val="002060"/>
                </a:solidFill>
                <a:latin typeface="+mj-lt"/>
                <a:ea typeface="微软雅黑" panose="020B0503020204020204" pitchFamily="34" charset="-122"/>
                <a:sym typeface="微软雅黑" panose="020B0503020204020204" pitchFamily="34" charset="-122"/>
              </a:rPr>
              <a:t>Shanghai Jiao Tong University</a:t>
            </a:r>
          </a:p>
          <a:p>
            <a:pPr algn="l"/>
            <a:r>
              <a:rPr lang="en-US" altLang="zh-CN" sz="2000" b="1" dirty="0">
                <a:solidFill>
                  <a:srgbClr val="002060"/>
                </a:solidFill>
                <a:latin typeface="+mj-lt"/>
                <a:ea typeface="微软雅黑" panose="020B0503020204020204" pitchFamily="34" charset="-122"/>
                <a:sym typeface="微软雅黑" panose="020B0503020204020204" pitchFamily="34" charset="-122"/>
              </a:rPr>
              <a:t>Data:</a:t>
            </a:r>
            <a:r>
              <a:rPr lang="en-US" altLang="zh-CN" sz="2000" b="1" dirty="0">
                <a:solidFill>
                  <a:schemeClr val="bg1"/>
                </a:solidFill>
                <a:latin typeface="+mj-lt"/>
                <a:ea typeface="微软雅黑" panose="020B0503020204020204" pitchFamily="34" charset="-122"/>
                <a:sym typeface="微软雅黑" panose="020B0503020204020204" pitchFamily="34" charset="-122"/>
              </a:rPr>
              <a:t> aaaaa</a:t>
            </a:r>
            <a:r>
              <a:rPr lang="en-US" altLang="zh-CN" sz="2000" dirty="0">
                <a:solidFill>
                  <a:srgbClr val="002060"/>
                </a:solidFill>
                <a:latin typeface="+mj-lt"/>
                <a:ea typeface="微软雅黑" panose="020B0503020204020204" pitchFamily="34" charset="-122"/>
                <a:sym typeface="微软雅黑" panose="020B0503020204020204" pitchFamily="34" charset="-122"/>
              </a:rPr>
              <a:t>Jun. 12nd, 2018</a:t>
            </a:r>
            <a:r>
              <a:rPr lang="en-US" altLang="zh-CN" sz="2000" b="1" dirty="0">
                <a:solidFill>
                  <a:srgbClr val="002060"/>
                </a:solidFill>
                <a:latin typeface="+mj-lt"/>
                <a:ea typeface="微软雅黑" panose="020B0503020204020204" pitchFamily="34" charset="-122"/>
                <a:sym typeface="微软雅黑" panose="020B0503020204020204" pitchFamily="34" charset="-122"/>
              </a:rPr>
              <a:t> </a:t>
            </a:r>
          </a:p>
        </p:txBody>
      </p:sp>
      <p:sp>
        <p:nvSpPr>
          <p:cNvPr id="4103" name="矩形 12"/>
          <p:cNvSpPr/>
          <p:nvPr/>
        </p:nvSpPr>
        <p:spPr>
          <a:xfrm>
            <a:off x="8461375" y="3997325"/>
            <a:ext cx="682625" cy="1321435"/>
          </a:xfrm>
          <a:prstGeom prst="rect">
            <a:avLst/>
          </a:prstGeom>
          <a:pattFill prst="smCheck">
            <a:fgClr>
              <a:srgbClr val="17365D"/>
            </a:fgClr>
            <a:bgClr>
              <a:srgbClr val="002060"/>
            </a:bgClr>
          </a:patt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04" name="矩形 14"/>
          <p:cNvSpPr/>
          <p:nvPr/>
        </p:nvSpPr>
        <p:spPr>
          <a:xfrm>
            <a:off x="5492750" y="3160078"/>
            <a:ext cx="3651250" cy="61912"/>
          </a:xfrm>
          <a:prstGeom prst="rect">
            <a:avLst/>
          </a:prstGeom>
          <a:pattFill prst="smCheck">
            <a:fgClr>
              <a:srgbClr val="17365D"/>
            </a:fgClr>
            <a:bgClr>
              <a:srgbClr val="002060"/>
            </a:bgClr>
          </a:patt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130" name="文本框 3"/>
          <p:cNvSpPr txBox="1"/>
          <p:nvPr/>
        </p:nvSpPr>
        <p:spPr>
          <a:xfrm>
            <a:off x="0" y="5376863"/>
            <a:ext cx="9156700" cy="36830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10</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985" y="1017905"/>
            <a:ext cx="9166225" cy="829945"/>
          </a:xfrm>
          <a:prstGeom prst="rect">
            <a:avLst/>
          </a:prstGeom>
          <a:noFill/>
        </p:spPr>
        <p:txBody>
          <a:bodyPr wrap="square" rtlCol="0" anchor="t">
            <a:spAutoFit/>
          </a:bodyPr>
          <a:lstStyle/>
          <a:p>
            <a:pPr algn="ctr">
              <a:buClrTx/>
              <a:buFont typeface="Wingdings" panose="05000000000000000000" charset="0"/>
            </a:pPr>
            <a:r>
              <a:rPr lang="en-US" altLang="zh-CN" sz="2400" dirty="0" smtClean="0">
                <a:sym typeface="+mn-ea"/>
              </a:rPr>
              <a:t>   </a:t>
            </a:r>
            <a:r>
              <a:rPr lang="en-US" altLang="zh-CN" sz="2000" dirty="0" smtClean="0">
                <a:sym typeface="+mn-ea"/>
              </a:rPr>
              <a:t> </a:t>
            </a:r>
            <a:r>
              <a:rPr lang="en-US" altLang="zh-CN" sz="3200" b="1" dirty="0" smtClean="0">
                <a:latin typeface="+mn-lt"/>
                <a:sym typeface="+mn-ea"/>
              </a:rPr>
              <a:t>Mapping from sample space to physical space</a:t>
            </a:r>
            <a:endParaRPr lang="en-US" altLang="zh-CN" sz="3200" b="1" dirty="0" smtClean="0">
              <a:solidFill>
                <a:schemeClr val="tx1"/>
              </a:solidFill>
              <a:latin typeface="+mn-lt"/>
              <a:ea typeface="黑体" panose="02010609060101010101" pitchFamily="49" charset="-122"/>
              <a:sym typeface="+mn-ea"/>
            </a:endParaRPr>
          </a:p>
          <a:p>
            <a:pPr marL="285750" indent="-285750" algn="ctr">
              <a:buFont typeface="Wingdings" panose="05000000000000000000" pitchFamily="2" charset="2"/>
              <a:buNone/>
            </a:pPr>
            <a:r>
              <a:rPr lang="en-US" altLang="zh-CN" sz="1600" dirty="0" smtClean="0">
                <a:sym typeface="+mn-ea"/>
              </a:rPr>
              <a:t>   </a:t>
            </a:r>
          </a:p>
        </p:txBody>
      </p:sp>
      <p:sp>
        <p:nvSpPr>
          <p:cNvPr id="11" name="TextBox 15"/>
          <p:cNvSpPr txBox="1"/>
          <p:nvPr/>
        </p:nvSpPr>
        <p:spPr>
          <a:xfrm>
            <a:off x="374429" y="2393510"/>
            <a:ext cx="1930399" cy="891540"/>
          </a:xfrm>
          <a:prstGeom prst="rect">
            <a:avLst/>
          </a:prstGeom>
          <a:noFill/>
        </p:spPr>
        <p:txBody>
          <a:bodyPr wrap="square" rtlCol="0">
            <a:spAutoFit/>
          </a:bodyPr>
          <a:lstStyle/>
          <a:p>
            <a:pPr algn="ctr" eaLnBrk="1" hangingPunct="1"/>
            <a:r>
              <a:rPr lang="en-US" altLang="zh-CN" sz="4000" baseline="-25000" dirty="0" smtClean="0">
                <a:solidFill>
                  <a:srgbClr val="000000"/>
                </a:solidFill>
                <a:latin typeface="+mn-lt"/>
                <a:ea typeface="黑体" panose="02010609060101010101" pitchFamily="49" charset="-122"/>
              </a:rPr>
              <a:t>Sample space</a:t>
            </a:r>
          </a:p>
        </p:txBody>
      </p:sp>
      <p:pic>
        <p:nvPicPr>
          <p:cNvPr id="18" name="图片 17"/>
          <p:cNvPicPr>
            <a:picLocks noChangeAspect="1"/>
          </p:cNvPicPr>
          <p:nvPr/>
        </p:nvPicPr>
        <p:blipFill>
          <a:blip r:embed="rId4"/>
          <a:stretch>
            <a:fillRect/>
          </a:stretch>
        </p:blipFill>
        <p:spPr>
          <a:xfrm>
            <a:off x="5103242" y="2144304"/>
            <a:ext cx="1578471" cy="1558406"/>
          </a:xfrm>
          <a:prstGeom prst="rect">
            <a:avLst/>
          </a:prstGeom>
        </p:spPr>
      </p:pic>
      <p:pic>
        <p:nvPicPr>
          <p:cNvPr id="19" name="图片 18"/>
          <p:cNvPicPr>
            <a:picLocks noChangeAspect="1"/>
          </p:cNvPicPr>
          <p:nvPr/>
        </p:nvPicPr>
        <p:blipFill>
          <a:blip r:embed="rId5"/>
          <a:stretch>
            <a:fillRect/>
          </a:stretch>
        </p:blipFill>
        <p:spPr>
          <a:xfrm>
            <a:off x="4269887" y="2785105"/>
            <a:ext cx="754986" cy="319629"/>
          </a:xfrm>
          <a:prstGeom prst="rect">
            <a:avLst/>
          </a:prstGeom>
        </p:spPr>
      </p:pic>
      <p:sp>
        <p:nvSpPr>
          <p:cNvPr id="20" name="TextBox 15"/>
          <p:cNvSpPr txBox="1"/>
          <p:nvPr/>
        </p:nvSpPr>
        <p:spPr>
          <a:xfrm>
            <a:off x="6681877" y="2393300"/>
            <a:ext cx="1930399" cy="891540"/>
          </a:xfrm>
          <a:prstGeom prst="rect">
            <a:avLst/>
          </a:prstGeom>
          <a:noFill/>
        </p:spPr>
        <p:txBody>
          <a:bodyPr wrap="square" rtlCol="0">
            <a:spAutoFit/>
          </a:bodyPr>
          <a:lstStyle/>
          <a:p>
            <a:pPr algn="ctr" eaLnBrk="1" hangingPunct="1"/>
            <a:r>
              <a:rPr lang="en-US" altLang="zh-CN" sz="4000" baseline="-25000" dirty="0" smtClean="0">
                <a:solidFill>
                  <a:srgbClr val="000000"/>
                </a:solidFill>
                <a:latin typeface="+mn-lt"/>
                <a:ea typeface="黑体" panose="02010609060101010101" pitchFamily="49" charset="-122"/>
              </a:rPr>
              <a:t>Physical space</a:t>
            </a:r>
          </a:p>
        </p:txBody>
      </p:sp>
      <p:pic>
        <p:nvPicPr>
          <p:cNvPr id="14" name="图片 13"/>
          <p:cNvPicPr>
            <a:picLocks noChangeAspect="1"/>
          </p:cNvPicPr>
          <p:nvPr/>
        </p:nvPicPr>
        <p:blipFill>
          <a:blip r:embed="rId6"/>
          <a:stretch>
            <a:fillRect/>
          </a:stretch>
        </p:blipFill>
        <p:spPr>
          <a:xfrm>
            <a:off x="1959867" y="1904292"/>
            <a:ext cx="2311447" cy="2130326"/>
          </a:xfrm>
          <a:prstGeom prst="rect">
            <a:avLst/>
          </a:prstGeom>
        </p:spPr>
      </p:pic>
      <p:sp>
        <p:nvSpPr>
          <p:cNvPr id="2" name="标题 11"/>
          <p:cNvSpPr>
            <a:spLocks noGrp="1"/>
          </p:cNvSpPr>
          <p:nvPr/>
        </p:nvSpPr>
        <p:spPr>
          <a:xfrm>
            <a:off x="-8255" y="78105"/>
            <a:ext cx="9028430" cy="422275"/>
          </a:xfrm>
          <a:prstGeom prst="rect">
            <a:avLst/>
          </a:prstGeom>
          <a:noFill/>
          <a:ln>
            <a:noFill/>
          </a:ln>
        </p:spPr>
        <p:txBody>
          <a:bodyPr anchor="b"/>
          <a:lstStyle>
            <a:lvl1pPr marL="914400" indent="-914400" algn="ctr" rtl="0" fontAlgn="base">
              <a:spcBef>
                <a:spcPct val="0"/>
              </a:spcBef>
              <a:spcAft>
                <a:spcPct val="0"/>
              </a:spcAft>
              <a:defRPr sz="45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Theory of its performance limit</a:t>
            </a:r>
            <a:r>
              <a:rPr lang="zh-CN" altLang="en-US" sz="2800" kern="1200" dirty="0">
                <a:latin typeface="+mj-lt"/>
                <a:ea typeface="+mj-ea"/>
                <a:cs typeface="+mj-cs"/>
                <a:sym typeface="Calibri" panose="020F0502020204030204" pitchFamily="34" charset="0"/>
              </a:rPr>
              <a:t> </a:t>
            </a:r>
            <a:endParaRPr lang="en-US" altLang="zh-CN" sz="2400" kern="1200" dirty="0">
              <a:latin typeface="+mj-lt"/>
              <a:ea typeface="+mj-ea"/>
              <a:cs typeface="+mj-cs"/>
              <a:sym typeface="Calibri" panose="020F0502020204030204" pitchFamily="34" charset="0"/>
            </a:endParaRPr>
          </a:p>
        </p:txBody>
      </p:sp>
      <p:pic>
        <p:nvPicPr>
          <p:cNvPr id="23" name="图片 22"/>
          <p:cNvPicPr/>
          <p:nvPr/>
        </p:nvPicPr>
        <p:blipFill>
          <a:blip r:embed="rId7"/>
          <a:stretch>
            <a:fillRect/>
          </a:stretch>
        </p:blipFill>
        <p:spPr>
          <a:xfrm>
            <a:off x="1947123" y="3992256"/>
            <a:ext cx="4933523" cy="885605"/>
          </a:xfrm>
          <a:prstGeom prst="rect">
            <a:avLst/>
          </a:prstGeom>
        </p:spPr>
      </p:pic>
      <p:pic>
        <p:nvPicPr>
          <p:cNvPr id="3" name="图片 2"/>
          <p:cNvPicPr>
            <a:picLocks noChangeAspect="1"/>
          </p:cNvPicPr>
          <p:nvPr/>
        </p:nvPicPr>
        <p:blipFill>
          <a:blip r:embed="rId8"/>
          <a:stretch>
            <a:fillRect/>
          </a:stretch>
        </p:blipFill>
        <p:spPr>
          <a:xfrm>
            <a:off x="1090930" y="90805"/>
            <a:ext cx="544830" cy="544830"/>
          </a:xfrm>
          <a:prstGeom prst="rect">
            <a:avLst/>
          </a:prstGeom>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11</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1013778" y="194310"/>
            <a:ext cx="7886700" cy="390525"/>
          </a:xfrm>
          <a:prstGeom prst="rect">
            <a:avLst/>
          </a:prstGeom>
          <a:noFill/>
          <a:ln w="9525">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Theory of its performance limit</a:t>
            </a:r>
            <a:endParaRPr lang="en-US" altLang="zh-CN" sz="2800" b="1" dirty="0">
              <a:solidFill>
                <a:srgbClr val="17365D"/>
              </a:solidFill>
              <a:latin typeface="Calibri" panose="020F0502020204030204" pitchFamily="34" charset="0"/>
              <a:sym typeface="Calibri" panose="020F0502020204030204" pitchFamily="34" charset="0"/>
            </a:endParaRPr>
          </a:p>
        </p:txBody>
      </p:sp>
      <p:sp>
        <p:nvSpPr>
          <p:cNvPr id="2" name="文本框 1"/>
          <p:cNvSpPr txBox="1"/>
          <p:nvPr/>
        </p:nvSpPr>
        <p:spPr>
          <a:xfrm>
            <a:off x="-7620" y="831850"/>
            <a:ext cx="9166860" cy="398780"/>
          </a:xfrm>
          <a:prstGeom prst="rect">
            <a:avLst/>
          </a:prstGeom>
          <a:noFill/>
        </p:spPr>
        <p:txBody>
          <a:bodyPr wrap="square" rtlCol="0" anchor="t">
            <a:spAutoFit/>
          </a:bodyPr>
          <a:lstStyle/>
          <a:p>
            <a:r>
              <a:rPr lang="en-US" altLang="zh-CN" sz="2000"/>
              <a:t> </a:t>
            </a:r>
            <a:r>
              <a:rPr lang="zh-CN" altLang="en-US" sz="2000"/>
              <a:t>Fundamental Limits of RSS Fingerprinting based Indoor Localization</a:t>
            </a:r>
            <a:r>
              <a:rPr lang="en-US" altLang="zh-CN" sz="2000"/>
              <a:t>, </a:t>
            </a:r>
            <a:r>
              <a:rPr lang="en-US" altLang="zh-CN" sz="2000">
                <a:solidFill>
                  <a:srgbClr val="FF0000"/>
                </a:solidFill>
              </a:rPr>
              <a:t>Infocom</a:t>
            </a: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pic>
        <p:nvPicPr>
          <p:cNvPr id="7" name="图片 6"/>
          <p:cNvPicPr>
            <a:picLocks noChangeAspect="1"/>
          </p:cNvPicPr>
          <p:nvPr/>
        </p:nvPicPr>
        <p:blipFill>
          <a:blip r:embed="rId5"/>
          <a:stretch>
            <a:fillRect/>
          </a:stretch>
        </p:blipFill>
        <p:spPr>
          <a:xfrm>
            <a:off x="1393825" y="1945640"/>
            <a:ext cx="7764780" cy="3418840"/>
          </a:xfrm>
          <a:prstGeom prst="rect">
            <a:avLst/>
          </a:prstGeom>
        </p:spPr>
      </p:pic>
      <p:pic>
        <p:nvPicPr>
          <p:cNvPr id="5" name="图片 4" descr="EGM{V5PQTQ~MN516[$5U]CO"/>
          <p:cNvPicPr>
            <a:picLocks noChangeAspect="1"/>
          </p:cNvPicPr>
          <p:nvPr/>
        </p:nvPicPr>
        <p:blipFill>
          <a:blip r:embed="rId6"/>
          <a:stretch>
            <a:fillRect/>
          </a:stretch>
        </p:blipFill>
        <p:spPr>
          <a:xfrm>
            <a:off x="-7620" y="1538605"/>
            <a:ext cx="5845175" cy="3112135"/>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12</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14" name="标题 11"/>
          <p:cNvSpPr>
            <a:spLocks noGrp="1"/>
          </p:cNvSpPr>
          <p:nvPr>
            <p:ph type="ctrTitle"/>
          </p:nvPr>
        </p:nvSpPr>
        <p:spPr>
          <a:xfrm>
            <a:off x="-8255" y="78105"/>
            <a:ext cx="9028430" cy="422275"/>
          </a:xfrm>
          <a:noFill/>
          <a:ln>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Theory of its performance limit</a:t>
            </a:r>
            <a:endParaRPr lang="en-US" altLang="zh-CN" sz="2400" kern="1200" dirty="0">
              <a:latin typeface="+mj-lt"/>
              <a:ea typeface="+mj-ea"/>
              <a:cs typeface="+mj-cs"/>
              <a:sym typeface="Calibri" panose="020F0502020204030204" pitchFamily="34" charset="0"/>
            </a:endParaRPr>
          </a:p>
        </p:txBody>
      </p:sp>
      <p:pic>
        <p:nvPicPr>
          <p:cNvPr id="2" name="图片 1" descr="A4ZL]N3H640BD`$ZK925NY6"/>
          <p:cNvPicPr>
            <a:picLocks noChangeAspect="1"/>
          </p:cNvPicPr>
          <p:nvPr/>
        </p:nvPicPr>
        <p:blipFill>
          <a:blip r:embed="rId5"/>
          <a:stretch>
            <a:fillRect/>
          </a:stretch>
        </p:blipFill>
        <p:spPr>
          <a:xfrm>
            <a:off x="76835" y="681355"/>
            <a:ext cx="8990330" cy="4495165"/>
          </a:xfrm>
          <a:prstGeom prst="rect">
            <a:avLst/>
          </a:prstGeom>
        </p:spPr>
      </p:pic>
      <p:sp>
        <p:nvSpPr>
          <p:cNvPr id="4" name="椭圆 3"/>
          <p:cNvSpPr/>
          <p:nvPr/>
        </p:nvSpPr>
        <p:spPr>
          <a:xfrm>
            <a:off x="5076190" y="1993265"/>
            <a:ext cx="75565" cy="755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3"/>
          </p:cNvCxnSpPr>
          <p:nvPr/>
        </p:nvCxnSpPr>
        <p:spPr>
          <a:xfrm flipH="1">
            <a:off x="5076190" y="2058035"/>
            <a:ext cx="10795" cy="115951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2"/>
          </p:cNvCxnSpPr>
          <p:nvPr/>
        </p:nvCxnSpPr>
        <p:spPr>
          <a:xfrm flipH="1">
            <a:off x="2555875" y="2031365"/>
            <a:ext cx="2520315" cy="3429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040630" y="1670050"/>
            <a:ext cx="251460" cy="368300"/>
          </a:xfrm>
          <a:prstGeom prst="rect">
            <a:avLst/>
          </a:prstGeom>
          <a:noFill/>
        </p:spPr>
        <p:txBody>
          <a:bodyPr wrap="square" rtlCol="0">
            <a:spAutoFit/>
          </a:bodyPr>
          <a:lstStyle/>
          <a:p>
            <a:r>
              <a:rPr lang="en-US" altLang="zh-CN">
                <a:solidFill>
                  <a:srgbClr val="FF0000"/>
                </a:solidFill>
              </a:rPr>
              <a:t>A</a:t>
            </a:r>
          </a:p>
        </p:txBody>
      </p:sp>
      <p:sp>
        <p:nvSpPr>
          <p:cNvPr id="8" name="文本框 7"/>
          <p:cNvSpPr txBox="1"/>
          <p:nvPr/>
        </p:nvSpPr>
        <p:spPr>
          <a:xfrm>
            <a:off x="4988560" y="3145790"/>
            <a:ext cx="251460" cy="368300"/>
          </a:xfrm>
          <a:prstGeom prst="rect">
            <a:avLst/>
          </a:prstGeom>
          <a:noFill/>
        </p:spPr>
        <p:txBody>
          <a:bodyPr wrap="square" rtlCol="0">
            <a:spAutoFit/>
          </a:bodyPr>
          <a:lstStyle/>
          <a:p>
            <a:r>
              <a:rPr lang="en-US" altLang="zh-CN">
                <a:solidFill>
                  <a:srgbClr val="FF0000"/>
                </a:solidFill>
              </a:rPr>
              <a:t>x</a:t>
            </a:r>
          </a:p>
        </p:txBody>
      </p:sp>
      <p:sp>
        <p:nvSpPr>
          <p:cNvPr id="9" name="文本框 8"/>
          <p:cNvSpPr txBox="1"/>
          <p:nvPr/>
        </p:nvSpPr>
        <p:spPr>
          <a:xfrm>
            <a:off x="2298065" y="1864360"/>
            <a:ext cx="251460" cy="368300"/>
          </a:xfrm>
          <a:prstGeom prst="rect">
            <a:avLst/>
          </a:prstGeom>
          <a:noFill/>
        </p:spPr>
        <p:txBody>
          <a:bodyPr wrap="square" rtlCol="0">
            <a:spAutoFit/>
          </a:bodyPr>
          <a:lstStyle/>
          <a:p>
            <a:r>
              <a:rPr lang="en-US" altLang="zh-CN">
                <a:solidFill>
                  <a:srgbClr val="FF0000"/>
                </a:solidFill>
              </a:rPr>
              <a:t>y</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13</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14" name="标题 11"/>
          <p:cNvSpPr>
            <a:spLocks noGrp="1"/>
          </p:cNvSpPr>
          <p:nvPr>
            <p:ph type="ctrTitle"/>
          </p:nvPr>
        </p:nvSpPr>
        <p:spPr>
          <a:xfrm>
            <a:off x="-8255" y="78105"/>
            <a:ext cx="9028430" cy="422275"/>
          </a:xfrm>
          <a:noFill/>
          <a:ln>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Theory of its performance limit</a:t>
            </a:r>
            <a:endParaRPr lang="en-US" altLang="zh-CN" sz="2400" kern="1200" dirty="0">
              <a:latin typeface="+mj-lt"/>
              <a:ea typeface="+mj-ea"/>
              <a:cs typeface="+mj-cs"/>
              <a:sym typeface="Calibri" panose="020F0502020204030204" pitchFamily="34" charset="0"/>
            </a:endParaRPr>
          </a:p>
        </p:txBody>
      </p:sp>
      <p:sp>
        <p:nvSpPr>
          <p:cNvPr id="4" name="矩形 3"/>
          <p:cNvSpPr/>
          <p:nvPr/>
        </p:nvSpPr>
        <p:spPr>
          <a:xfrm>
            <a:off x="2573973" y="996950"/>
            <a:ext cx="3994785"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19050" dir="2700000" algn="tl" rotWithShape="0">
                    <a:schemeClr val="dk1">
                      <a:alpha val="40000"/>
                    </a:schemeClr>
                  </a:outerShdw>
                </a:effectLst>
              </a:rPr>
              <a:t>However</a:t>
            </a:r>
          </a:p>
        </p:txBody>
      </p:sp>
      <p:sp>
        <p:nvSpPr>
          <p:cNvPr id="6" name="文本框 5"/>
          <p:cNvSpPr txBox="1"/>
          <p:nvPr/>
        </p:nvSpPr>
        <p:spPr>
          <a:xfrm>
            <a:off x="427990" y="2423160"/>
            <a:ext cx="8295005" cy="2306955"/>
          </a:xfrm>
          <a:prstGeom prst="rect">
            <a:avLst/>
          </a:prstGeom>
          <a:noFill/>
        </p:spPr>
        <p:txBody>
          <a:bodyPr wrap="square" rtlCol="0">
            <a:spAutoFit/>
          </a:bodyPr>
          <a:lstStyle/>
          <a:p>
            <a:pPr algn="ctr"/>
            <a:r>
              <a:rPr lang="en-US" altLang="zh-CN" sz="3600" b="1" dirty="0" smtClean="0">
                <a:latin typeface="+mj-lt"/>
              </a:rPr>
              <a:t>In practice, </a:t>
            </a:r>
          </a:p>
          <a:p>
            <a:pPr algn="ctr"/>
            <a:r>
              <a:rPr lang="en-US" altLang="zh-CN" sz="3600" b="1" dirty="0" smtClean="0">
                <a:latin typeface="+mj-lt"/>
              </a:rPr>
              <a:t>the offline </a:t>
            </a:r>
            <a:r>
              <a:rPr lang="en-US" altLang="zh-CN" sz="3600" b="1" dirty="0" smtClean="0">
                <a:solidFill>
                  <a:schemeClr val="tx1"/>
                </a:solidFill>
                <a:latin typeface="+mj-lt"/>
                <a:sym typeface="+mn-ea"/>
              </a:rPr>
              <a:t>phase</a:t>
            </a:r>
            <a:r>
              <a:rPr lang="en-US" altLang="zh-CN" sz="3600" b="1" dirty="0" smtClean="0">
                <a:latin typeface="+mj-lt"/>
              </a:rPr>
              <a:t> is </a:t>
            </a:r>
            <a:r>
              <a:rPr lang="en-US" altLang="zh-CN" sz="3600" b="1" dirty="0" smtClean="0">
                <a:solidFill>
                  <a:srgbClr val="FF0000"/>
                </a:solidFill>
                <a:latin typeface="+mj-lt"/>
              </a:rPr>
              <a:t>NOT</a:t>
            </a:r>
            <a:r>
              <a:rPr lang="en-US" altLang="zh-CN" sz="3600" b="1" dirty="0" smtClean="0">
                <a:latin typeface="+mj-lt"/>
              </a:rPr>
              <a:t> necessarily consistent with the online phase, especially in large malls or factories.</a:t>
            </a:r>
          </a:p>
        </p:txBody>
      </p:sp>
      <p:pic>
        <p:nvPicPr>
          <p:cNvPr id="5" name="图片 4"/>
          <p:cNvPicPr>
            <a:picLocks noChangeAspect="1"/>
          </p:cNvPicPr>
          <p:nvPr/>
        </p:nvPicPr>
        <p:blipFill>
          <a:blip r:embed="rId5"/>
          <a:stretch>
            <a:fillRect/>
          </a:stretch>
        </p:blipFill>
        <p:spPr>
          <a:xfrm rot="20580000">
            <a:off x="481965" y="1517650"/>
            <a:ext cx="2334895" cy="3114040"/>
          </a:xfrm>
          <a:prstGeom prst="rect">
            <a:avLst/>
          </a:prstGeom>
        </p:spPr>
      </p:pic>
      <p:pic>
        <p:nvPicPr>
          <p:cNvPr id="7" name="图片 6"/>
          <p:cNvPicPr>
            <a:picLocks noChangeAspect="1"/>
          </p:cNvPicPr>
          <p:nvPr/>
        </p:nvPicPr>
        <p:blipFill>
          <a:blip r:embed="rId6"/>
          <a:stretch>
            <a:fillRect/>
          </a:stretch>
        </p:blipFill>
        <p:spPr>
          <a:xfrm>
            <a:off x="2432685" y="1428750"/>
            <a:ext cx="4285615" cy="2856865"/>
          </a:xfrm>
          <a:prstGeom prst="rect">
            <a:avLst/>
          </a:prstGeom>
        </p:spPr>
      </p:pic>
      <p:pic>
        <p:nvPicPr>
          <p:cNvPr id="8" name="图片 7"/>
          <p:cNvPicPr>
            <a:picLocks noChangeAspect="1"/>
          </p:cNvPicPr>
          <p:nvPr/>
        </p:nvPicPr>
        <p:blipFill>
          <a:blip r:embed="rId7"/>
          <a:srcRect b="13978"/>
          <a:stretch>
            <a:fillRect/>
          </a:stretch>
        </p:blipFill>
        <p:spPr>
          <a:xfrm rot="840000">
            <a:off x="4350385" y="1678305"/>
            <a:ext cx="4426585" cy="25539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14</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14" name="标题 11"/>
          <p:cNvSpPr>
            <a:spLocks noGrp="1"/>
          </p:cNvSpPr>
          <p:nvPr>
            <p:ph type="ctrTitle"/>
          </p:nvPr>
        </p:nvSpPr>
        <p:spPr>
          <a:xfrm>
            <a:off x="-8255" y="78105"/>
            <a:ext cx="9028430" cy="422275"/>
          </a:xfrm>
          <a:noFill/>
          <a:ln>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Theory of its performance limit</a:t>
            </a:r>
            <a:endParaRPr lang="en-US" altLang="zh-CN" sz="2400" kern="1200" dirty="0">
              <a:latin typeface="+mj-lt"/>
              <a:ea typeface="+mj-ea"/>
              <a:cs typeface="+mj-cs"/>
              <a:sym typeface="Calibri" panose="020F0502020204030204" pitchFamily="34" charset="0"/>
            </a:endParaRPr>
          </a:p>
        </p:txBody>
      </p:sp>
      <p:pic>
        <p:nvPicPr>
          <p:cNvPr id="2" name="图片 1" descr="绘图1"/>
          <p:cNvPicPr>
            <a:picLocks noChangeAspect="1"/>
          </p:cNvPicPr>
          <p:nvPr/>
        </p:nvPicPr>
        <p:blipFill>
          <a:blip r:embed="rId5"/>
          <a:stretch>
            <a:fillRect/>
          </a:stretch>
        </p:blipFill>
        <p:spPr>
          <a:xfrm>
            <a:off x="135890" y="1596390"/>
            <a:ext cx="4289425" cy="3507740"/>
          </a:xfrm>
          <a:prstGeom prst="rect">
            <a:avLst/>
          </a:prstGeom>
        </p:spPr>
      </p:pic>
      <p:pic>
        <p:nvPicPr>
          <p:cNvPr id="21512" name="图片 8" descr="绘图6"/>
          <p:cNvPicPr>
            <a:picLocks noChangeAspect="1"/>
          </p:cNvPicPr>
          <p:nvPr/>
        </p:nvPicPr>
        <p:blipFill>
          <a:blip r:embed="rId6"/>
          <a:stretch>
            <a:fillRect/>
          </a:stretch>
        </p:blipFill>
        <p:spPr>
          <a:xfrm>
            <a:off x="4391025" y="1596390"/>
            <a:ext cx="4695825" cy="3670935"/>
          </a:xfrm>
          <a:prstGeom prst="rect">
            <a:avLst/>
          </a:prstGeom>
          <a:noFill/>
          <a:ln w="9525">
            <a:noFill/>
          </a:ln>
        </p:spPr>
      </p:pic>
      <p:sp>
        <p:nvSpPr>
          <p:cNvPr id="21" name="文本框 20"/>
          <p:cNvSpPr txBox="1"/>
          <p:nvPr/>
        </p:nvSpPr>
        <p:spPr>
          <a:xfrm>
            <a:off x="1000125" y="793750"/>
            <a:ext cx="2736850" cy="645160"/>
          </a:xfrm>
          <a:prstGeom prst="rect">
            <a:avLst/>
          </a:prstGeom>
          <a:noFill/>
        </p:spPr>
        <p:txBody>
          <a:bodyPr wrap="square" rtlCol="0">
            <a:spAutoFit/>
          </a:bodyPr>
          <a:lstStyle/>
          <a:p>
            <a:pPr algn="ctr"/>
            <a:r>
              <a:rPr lang="en-US" altLang="zh-CN" sz="3600" b="1" dirty="0" smtClean="0">
                <a:latin typeface="+mj-lt"/>
              </a:rPr>
              <a:t>offline phase</a:t>
            </a:r>
            <a:endParaRPr lang="en-US" altLang="zh-CN" sz="3600" b="1" dirty="0" smtClean="0">
              <a:solidFill>
                <a:schemeClr val="tx1"/>
              </a:solidFill>
              <a:latin typeface="+mj-lt"/>
              <a:sym typeface="+mn-ea"/>
            </a:endParaRPr>
          </a:p>
        </p:txBody>
      </p:sp>
      <p:sp>
        <p:nvSpPr>
          <p:cNvPr id="5" name="文本框 4"/>
          <p:cNvSpPr txBox="1"/>
          <p:nvPr/>
        </p:nvSpPr>
        <p:spPr>
          <a:xfrm>
            <a:off x="5370195" y="793750"/>
            <a:ext cx="2736850" cy="645160"/>
          </a:xfrm>
          <a:prstGeom prst="rect">
            <a:avLst/>
          </a:prstGeom>
          <a:noFill/>
        </p:spPr>
        <p:txBody>
          <a:bodyPr wrap="square" rtlCol="0">
            <a:spAutoFit/>
          </a:bodyPr>
          <a:lstStyle/>
          <a:p>
            <a:pPr algn="ctr"/>
            <a:r>
              <a:rPr lang="en-US" altLang="zh-CN" sz="3600" b="1" dirty="0" smtClean="0">
                <a:latin typeface="+mj-lt"/>
              </a:rPr>
              <a:t>online phase</a:t>
            </a:r>
            <a:endParaRPr lang="en-US" altLang="zh-CN" sz="3600" b="1" dirty="0" smtClean="0">
              <a:solidFill>
                <a:schemeClr val="tx1"/>
              </a:solidFill>
              <a:latin typeface="+mj-lt"/>
              <a:sym typeface="+mn-ea"/>
            </a:endParaRPr>
          </a:p>
        </p:txBody>
      </p:sp>
      <p:sp>
        <p:nvSpPr>
          <p:cNvPr id="6" name="矩形 5"/>
          <p:cNvSpPr/>
          <p:nvPr/>
        </p:nvSpPr>
        <p:spPr>
          <a:xfrm>
            <a:off x="2603501" y="2143125"/>
            <a:ext cx="3943350" cy="2306955"/>
          </a:xfrm>
          <a:prstGeom prst="rect">
            <a:avLst/>
          </a:prstGeom>
          <a:noFill/>
          <a:ln>
            <a:noFill/>
          </a:ln>
        </p:spPr>
        <p:txBody>
          <a:bodyPr wrap="none" rtlCol="0" anchor="t">
            <a:spAutoFit/>
          </a:bodyPr>
          <a:lstStyle/>
          <a:p>
            <a:pPr algn="ctr"/>
            <a:r>
              <a:rPr lang="en-US" altLang="zh-CN" sz="7200" b="1">
                <a:solidFill>
                  <a:srgbClr val="FF0000"/>
                </a:solidFill>
                <a:effectLst>
                  <a:outerShdw blurRad="38100" dist="19050" dir="2700000" algn="tl" rotWithShape="0">
                    <a:schemeClr val="dk1">
                      <a:alpha val="40000"/>
                    </a:schemeClr>
                  </a:outerShdw>
                </a:effectLst>
              </a:rPr>
              <a:t>Different</a:t>
            </a:r>
          </a:p>
          <a:p>
            <a:pPr algn="ctr"/>
            <a:r>
              <a:rPr lang="en-US" altLang="zh-CN" sz="7200" b="1">
                <a:solidFill>
                  <a:srgbClr val="FF0000"/>
                </a:solidFill>
                <a:effectLst>
                  <a:outerShdw blurRad="38100" dist="19050" dir="2700000" algn="tl" rotWithShape="0">
                    <a:schemeClr val="dk1">
                      <a:alpha val="40000"/>
                    </a:schemeClr>
                  </a:outerShdw>
                </a:effectLst>
              </a:rPr>
              <a:t>     error</a:t>
            </a:r>
          </a:p>
        </p:txBody>
      </p:sp>
      <p:sp>
        <p:nvSpPr>
          <p:cNvPr id="7" name="右箭头 6"/>
          <p:cNvSpPr/>
          <p:nvPr/>
        </p:nvSpPr>
        <p:spPr>
          <a:xfrm>
            <a:off x="2784475" y="3557270"/>
            <a:ext cx="1189990" cy="56070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vertical)">
                                      <p:cBhvr>
                                        <p:cTn id="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p:nvPr/>
        </p:nvSpPr>
        <p:spPr>
          <a:xfrm>
            <a:off x="2515870" y="2066925"/>
            <a:ext cx="5498465" cy="1044575"/>
          </a:xfrm>
          <a:prstGeom prst="rect">
            <a:avLst/>
          </a:prstGeom>
          <a:solidFill>
            <a:srgbClr val="17365D"/>
          </a:solid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219" name="TextBox 4"/>
          <p:cNvSpPr/>
          <p:nvPr/>
        </p:nvSpPr>
        <p:spPr>
          <a:xfrm>
            <a:off x="2627630" y="2266950"/>
            <a:ext cx="5274945" cy="645160"/>
          </a:xfrm>
          <a:prstGeom prst="rect">
            <a:avLst/>
          </a:prstGeom>
          <a:noFill/>
          <a:ln w="9525">
            <a:noFill/>
          </a:ln>
        </p:spPr>
        <p:txBody>
          <a:bodyPr wrap="square">
            <a:spAutoFit/>
          </a:bodyPr>
          <a:lstStyle/>
          <a:p>
            <a:pPr algn="ctr" fontAlgn="b"/>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Problem Formulation</a:t>
            </a:r>
          </a:p>
        </p:txBody>
      </p:sp>
      <p:sp>
        <p:nvSpPr>
          <p:cNvPr id="9220" name="泪滴形 5"/>
          <p:cNvSpPr/>
          <p:nvPr/>
        </p:nvSpPr>
        <p:spPr>
          <a:xfrm>
            <a:off x="1189355" y="2066925"/>
            <a:ext cx="1042988" cy="1044575"/>
          </a:xfrm>
          <a:custGeom>
            <a:avLst/>
            <a:gdLst>
              <a:gd name="txL" fmla="*/ 0 w 1644"/>
              <a:gd name="txT" fmla="*/ 0 h 1644"/>
              <a:gd name="txR" fmla="*/ 1644 w 1644"/>
              <a:gd name="txB" fmla="*/ 1644 h 1644"/>
            </a:gdLst>
            <a:ahLst/>
            <a:cxnLst/>
            <a:rect l="txL" t="txT" r="txR" b="txB"/>
            <a:pathLst>
              <a:path w="1644" h="1644">
                <a:moveTo>
                  <a:pt x="0" y="822"/>
                </a:moveTo>
                <a:cubicBezTo>
                  <a:pt x="0" y="368"/>
                  <a:pt x="368" y="0"/>
                  <a:pt x="822" y="0"/>
                </a:cubicBezTo>
                <a:cubicBezTo>
                  <a:pt x="1096" y="0"/>
                  <a:pt x="1370" y="0"/>
                  <a:pt x="1644" y="0"/>
                </a:cubicBezTo>
                <a:cubicBezTo>
                  <a:pt x="1644" y="274"/>
                  <a:pt x="1644" y="548"/>
                  <a:pt x="1644" y="822"/>
                </a:cubicBezTo>
                <a:cubicBezTo>
                  <a:pt x="1644" y="1276"/>
                  <a:pt x="1276" y="1644"/>
                  <a:pt x="822" y="1644"/>
                </a:cubicBezTo>
                <a:cubicBezTo>
                  <a:pt x="368" y="1644"/>
                  <a:pt x="0" y="1276"/>
                  <a:pt x="0" y="822"/>
                </a:cubicBezTo>
                <a:close/>
              </a:path>
            </a:pathLst>
          </a:custGeom>
          <a:solidFill>
            <a:srgbClr val="17365D"/>
          </a:solidFill>
          <a:ln w="9525">
            <a:noFill/>
          </a:ln>
        </p:spPr>
        <p:txBody>
          <a:bodyPr anchor="ctr"/>
          <a:lstStyle/>
          <a:p>
            <a:pPr algn="ctr"/>
            <a:r>
              <a:rPr lang="en-US" altLang="zh-CN" sz="5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4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3"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2295"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229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15</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090930" y="90805"/>
            <a:ext cx="544830" cy="544830"/>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16</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6985" y="155575"/>
            <a:ext cx="916559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Problem Formulation </a:t>
            </a:r>
          </a:p>
        </p:txBody>
      </p:sp>
      <p:pic>
        <p:nvPicPr>
          <p:cNvPr id="6" name="图片 5"/>
          <p:cNvPicPr>
            <a:picLocks noChangeAspect="1"/>
          </p:cNvPicPr>
          <p:nvPr/>
        </p:nvPicPr>
        <p:blipFill>
          <a:blip r:embed="rId4"/>
          <a:stretch>
            <a:fillRect/>
          </a:stretch>
        </p:blipFill>
        <p:spPr>
          <a:xfrm>
            <a:off x="1090930" y="90805"/>
            <a:ext cx="544830" cy="544830"/>
          </a:xfrm>
          <a:prstGeom prst="rect">
            <a:avLst/>
          </a:prstGeom>
        </p:spPr>
      </p:pic>
      <p:sp>
        <p:nvSpPr>
          <p:cNvPr id="3" name="文本框 2"/>
          <p:cNvSpPr txBox="1"/>
          <p:nvPr/>
        </p:nvSpPr>
        <p:spPr>
          <a:xfrm>
            <a:off x="369570" y="1130935"/>
            <a:ext cx="8412480" cy="2122805"/>
          </a:xfrm>
          <a:prstGeom prst="rect">
            <a:avLst/>
          </a:prstGeom>
          <a:noFill/>
        </p:spPr>
        <p:txBody>
          <a:bodyPr wrap="square" rtlCol="0">
            <a:spAutoFit/>
          </a:bodyPr>
          <a:lstStyle/>
          <a:p>
            <a:pPr marL="285750" indent="-285750">
              <a:buFont typeface="Wingdings" panose="05000000000000000000" charset="0"/>
              <a:buChar char=""/>
            </a:pPr>
            <a:r>
              <a:rPr lang="en-US" altLang="zh-CN" sz="3200">
                <a:solidFill>
                  <a:srgbClr val="002060"/>
                </a:solidFill>
                <a:latin typeface="+mn-lt"/>
              </a:rPr>
              <a:t>Compute </a:t>
            </a:r>
            <a:r>
              <a:rPr lang="en-US" altLang="zh-CN" sz="3200">
                <a:solidFill>
                  <a:srgbClr val="FF0000"/>
                </a:solidFill>
                <a:latin typeface="+mn-lt"/>
              </a:rPr>
              <a:t>the real reliability R'</a:t>
            </a:r>
            <a:r>
              <a:rPr lang="en-US" altLang="zh-CN" sz="3200">
                <a:solidFill>
                  <a:srgbClr val="002060"/>
                </a:solidFill>
                <a:latin typeface="+mn-lt"/>
              </a:rPr>
              <a:t>  </a:t>
            </a:r>
          </a:p>
          <a:p>
            <a:pPr marL="285750" indent="-285750">
              <a:buFont typeface="Wingdings" panose="05000000000000000000" charset="0"/>
              <a:buChar char=""/>
            </a:pPr>
            <a:endParaRPr lang="en-US" altLang="zh-CN" sz="3600">
              <a:solidFill>
                <a:srgbClr val="002060"/>
              </a:solidFill>
              <a:latin typeface="+mn-lt"/>
            </a:endParaRPr>
          </a:p>
          <a:p>
            <a:pPr marL="285750" indent="-285750">
              <a:buFont typeface="Wingdings" panose="05000000000000000000" charset="0"/>
              <a:buChar char=""/>
            </a:pPr>
            <a:r>
              <a:rPr lang="en-US" altLang="zh-CN" sz="3200">
                <a:solidFill>
                  <a:srgbClr val="002060"/>
                </a:solidFill>
                <a:latin typeface="+mn-lt"/>
                <a:sym typeface="+mn-ea"/>
              </a:rPr>
              <a:t>Estimate the </a:t>
            </a:r>
            <a:r>
              <a:rPr lang="en-US" altLang="zh-CN" sz="3200">
                <a:solidFill>
                  <a:srgbClr val="FF0000"/>
                </a:solidFill>
                <a:latin typeface="+mn-lt"/>
                <a:sym typeface="+mn-ea"/>
              </a:rPr>
              <a:t>tendency</a:t>
            </a:r>
            <a:r>
              <a:rPr lang="en-US" altLang="zh-CN" sz="3200">
                <a:solidFill>
                  <a:srgbClr val="002060"/>
                </a:solidFill>
                <a:latin typeface="+mn-lt"/>
                <a:sym typeface="+mn-ea"/>
              </a:rPr>
              <a:t> of the reliability R' with respect to </a:t>
            </a:r>
            <a:r>
              <a:rPr lang="en-US" altLang="zh-CN" sz="3200">
                <a:solidFill>
                  <a:srgbClr val="FF0000"/>
                </a:solidFill>
                <a:latin typeface="+mn-lt"/>
                <a:sym typeface="+mn-ea"/>
              </a:rPr>
              <a:t>the number of users</a:t>
            </a:r>
            <a:r>
              <a:rPr lang="en-US" altLang="zh-CN" sz="3200">
                <a:solidFill>
                  <a:srgbClr val="002060"/>
                </a:solidFill>
                <a:latin typeface="+mn-lt"/>
                <a:sym typeface="+mn-ea"/>
              </a:rPr>
              <a:t> </a:t>
            </a:r>
            <a:r>
              <a:rPr lang="en-US" altLang="zh-CN" sz="3200">
                <a:solidFill>
                  <a:srgbClr val="FF0000"/>
                </a:solidFill>
                <a:latin typeface="+mn-lt"/>
                <a:sym typeface="+mn-ea"/>
              </a:rPr>
              <a:t>N</a:t>
            </a:r>
            <a:r>
              <a:rPr lang="en-US" altLang="zh-CN" sz="3200">
                <a:solidFill>
                  <a:srgbClr val="002060"/>
                </a:solidFill>
                <a:latin typeface="+mn-lt"/>
                <a:sym typeface="+mn-ea"/>
              </a:rPr>
              <a:t> indoor.</a:t>
            </a:r>
          </a:p>
        </p:txBody>
      </p:sp>
      <p:sp>
        <p:nvSpPr>
          <p:cNvPr id="5126" name="TextBox 4"/>
          <p:cNvSpPr/>
          <p:nvPr/>
        </p:nvSpPr>
        <p:spPr>
          <a:xfrm>
            <a:off x="5490210" y="3724275"/>
            <a:ext cx="3596640" cy="1106805"/>
          </a:xfrm>
          <a:prstGeom prst="rect">
            <a:avLst/>
          </a:prstGeom>
          <a:noFill/>
          <a:ln w="9525">
            <a:noFill/>
          </a:ln>
        </p:spPr>
        <p:txBody>
          <a:bodyPr vert="horz" wrap="square">
            <a:spAutoFit/>
          </a:bodyPr>
          <a:lstStyle/>
          <a:p>
            <a:r>
              <a:rPr lang="en-US" altLang="zh-CN" sz="6600" dirty="0">
                <a:solidFill>
                  <a:srgbClr val="D8D8D8"/>
                </a:solidFill>
                <a:latin typeface="+mj-lt"/>
                <a:sym typeface="Stencil" pitchFamily="82" charset="0"/>
              </a:rPr>
              <a:t>Two Tasks</a:t>
            </a:r>
          </a:p>
        </p:txBody>
      </p:sp>
      <p:sp>
        <p:nvSpPr>
          <p:cNvPr id="4" name="TextBox 4"/>
          <p:cNvSpPr/>
          <p:nvPr/>
        </p:nvSpPr>
        <p:spPr>
          <a:xfrm>
            <a:off x="5248275" y="3939540"/>
            <a:ext cx="3756025" cy="1106805"/>
          </a:xfrm>
          <a:prstGeom prst="rect">
            <a:avLst/>
          </a:prstGeom>
          <a:noFill/>
          <a:ln w="9525">
            <a:noFill/>
          </a:ln>
        </p:spPr>
        <p:txBody>
          <a:bodyPr vert="horz" wrap="square">
            <a:spAutoFit/>
          </a:bodyPr>
          <a:lstStyle/>
          <a:p>
            <a:r>
              <a:rPr lang="en-US" altLang="zh-CN" sz="6600" dirty="0">
                <a:solidFill>
                  <a:srgbClr val="17365D"/>
                </a:solidFill>
                <a:latin typeface="+mj-lt"/>
                <a:sym typeface="Stencil" pitchFamily="82" charset="0"/>
              </a:rPr>
              <a:t>Two tasks</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4"/>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17</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A simple example for computing reliability </a:t>
            </a:r>
          </a:p>
        </p:txBody>
      </p:sp>
      <p:pic>
        <p:nvPicPr>
          <p:cNvPr id="5" name="图片 4" descr="6W%LP3)LA$[0`ZBRMBB~Y)L"/>
          <p:cNvPicPr>
            <a:picLocks noChangeAspect="1"/>
          </p:cNvPicPr>
          <p:nvPr/>
        </p:nvPicPr>
        <p:blipFill>
          <a:blip r:embed="rId5"/>
          <a:stretch>
            <a:fillRect/>
          </a:stretch>
        </p:blipFill>
        <p:spPr>
          <a:xfrm>
            <a:off x="1453515" y="635635"/>
            <a:ext cx="6956425" cy="3600450"/>
          </a:xfrm>
          <a:prstGeom prst="rect">
            <a:avLst/>
          </a:prstGeom>
        </p:spPr>
      </p:pic>
      <p:pic>
        <p:nvPicPr>
          <p:cNvPr id="6" name="图片 5"/>
          <p:cNvPicPr>
            <a:picLocks noChangeAspect="1"/>
          </p:cNvPicPr>
          <p:nvPr/>
        </p:nvPicPr>
        <p:blipFill>
          <a:blip r:embed="rId6"/>
          <a:stretch>
            <a:fillRect/>
          </a:stretch>
        </p:blipFill>
        <p:spPr>
          <a:xfrm>
            <a:off x="1090930" y="90805"/>
            <a:ext cx="544830" cy="544830"/>
          </a:xfrm>
          <a:prstGeom prst="rect">
            <a:avLst/>
          </a:prstGeom>
        </p:spPr>
      </p:pic>
      <p:sp>
        <p:nvSpPr>
          <p:cNvPr id="2" name="文本框 1"/>
          <p:cNvSpPr txBox="1"/>
          <p:nvPr/>
        </p:nvSpPr>
        <p:spPr>
          <a:xfrm>
            <a:off x="5016500" y="996950"/>
            <a:ext cx="326390" cy="521970"/>
          </a:xfrm>
          <a:prstGeom prst="rect">
            <a:avLst/>
          </a:prstGeom>
          <a:noFill/>
        </p:spPr>
        <p:txBody>
          <a:bodyPr wrap="square" rtlCol="0">
            <a:spAutoFit/>
          </a:bodyPr>
          <a:lstStyle/>
          <a:p>
            <a:r>
              <a:rPr lang="en-US" altLang="zh-CN" sz="2800">
                <a:solidFill>
                  <a:srgbClr val="FF0000"/>
                </a:solidFill>
              </a:rPr>
              <a:t>*</a:t>
            </a:r>
          </a:p>
        </p:txBody>
      </p:sp>
      <p:sp>
        <p:nvSpPr>
          <p:cNvPr id="4" name="文本框 3"/>
          <p:cNvSpPr txBox="1"/>
          <p:nvPr/>
        </p:nvSpPr>
        <p:spPr>
          <a:xfrm>
            <a:off x="426720" y="4427220"/>
            <a:ext cx="8317230" cy="829945"/>
          </a:xfrm>
          <a:prstGeom prst="rect">
            <a:avLst/>
          </a:prstGeom>
          <a:noFill/>
        </p:spPr>
        <p:txBody>
          <a:bodyPr wrap="square" rtlCol="0">
            <a:spAutoFit/>
          </a:bodyPr>
          <a:lstStyle/>
          <a:p>
            <a:pPr>
              <a:buFont typeface="Wingdings" panose="05000000000000000000" charset="0"/>
            </a:pPr>
            <a:r>
              <a:rPr lang="en-US" altLang="zh-CN" sz="2400">
                <a:solidFill>
                  <a:srgbClr val="002060"/>
                </a:solidFill>
                <a:latin typeface="+mn-lt"/>
                <a:sym typeface="+mn-ea"/>
              </a:rPr>
              <a:t>Analysis: the probability distribution fun f(.) </a:t>
            </a:r>
            <a:r>
              <a:rPr lang="en-US" altLang="zh-CN" sz="2400">
                <a:solidFill>
                  <a:srgbClr val="FF0000"/>
                </a:solidFill>
                <a:latin typeface="+mn-lt"/>
                <a:sym typeface="+mn-ea"/>
              </a:rPr>
              <a:t>changes</a:t>
            </a:r>
            <a:r>
              <a:rPr lang="en-US" altLang="zh-CN" sz="2400">
                <a:solidFill>
                  <a:srgbClr val="002060"/>
                </a:solidFill>
                <a:latin typeface="+mn-lt"/>
                <a:sym typeface="+mn-ea"/>
              </a:rPr>
              <a:t> to f*(.), but the  sample space E does </a:t>
            </a:r>
            <a:r>
              <a:rPr lang="en-US" altLang="zh-CN" sz="2400">
                <a:solidFill>
                  <a:srgbClr val="FF0000"/>
                </a:solidFill>
                <a:latin typeface="+mn-lt"/>
                <a:sym typeface="+mn-ea"/>
              </a:rPr>
              <a:t>NOT</a:t>
            </a:r>
            <a:r>
              <a:rPr lang="en-US" altLang="zh-CN" sz="2400">
                <a:solidFill>
                  <a:srgbClr val="002060"/>
                </a:solidFill>
                <a:latin typeface="+mn-lt"/>
                <a:sym typeface="+mn-ea"/>
              </a:rPr>
              <a:t> change.</a:t>
            </a:r>
          </a:p>
        </p:txBody>
      </p:sp>
      <p:sp>
        <p:nvSpPr>
          <p:cNvPr id="30" name="文本框 29"/>
          <p:cNvSpPr txBox="1"/>
          <p:nvPr/>
        </p:nvSpPr>
        <p:spPr>
          <a:xfrm>
            <a:off x="-12065" y="995680"/>
            <a:ext cx="1482090"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j-lt"/>
                <a:sym typeface="+mn-ea"/>
              </a:rPr>
              <a:t>Task 1:</a:t>
            </a:r>
          </a:p>
        </p:txBody>
      </p:sp>
      <p:graphicFrame>
        <p:nvGraphicFramePr>
          <p:cNvPr id="7" name="对象 6">
            <a:hlinkClick r:id="" action="ppaction://ole?verb=0"/>
          </p:cNvPr>
          <p:cNvGraphicFramePr>
            <a:graphicFrameLocks noChangeAspect="1"/>
          </p:cNvGraphicFramePr>
          <p:nvPr/>
        </p:nvGraphicFramePr>
        <p:xfrm>
          <a:off x="6900863" y="685165"/>
          <a:ext cx="2073910" cy="791210"/>
        </p:xfrm>
        <a:graphic>
          <a:graphicData uri="http://schemas.openxmlformats.org/presentationml/2006/ole">
            <mc:AlternateContent xmlns:mc="http://schemas.openxmlformats.org/markup-compatibility/2006">
              <mc:Choice xmlns:v="urn:schemas-microsoft-com:vml" Requires="v">
                <p:oleObj spid="_x0000_s2090" r:id="rId7" imgW="965200" imgH="368300" progId="Equation.KSEE3">
                  <p:embed/>
                </p:oleObj>
              </mc:Choice>
              <mc:Fallback>
                <p:oleObj r:id="rId7" imgW="965200" imgH="368300" progId="Equation.KSEE3">
                  <p:embed/>
                  <p:pic>
                    <p:nvPicPr>
                      <p:cNvPr id="0" name="图片 2048"/>
                      <p:cNvPicPr/>
                      <p:nvPr/>
                    </p:nvPicPr>
                    <p:blipFill>
                      <a:blip r:embed="rId8"/>
                      <a:stretch>
                        <a:fillRect/>
                      </a:stretch>
                    </p:blipFill>
                    <p:spPr>
                      <a:xfrm>
                        <a:off x="6900863" y="685165"/>
                        <a:ext cx="2073910" cy="791210"/>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262255" y="2569845"/>
            <a:ext cx="8486775" cy="2870200"/>
          </a:xfrm>
          <a:prstGeom prst="rect">
            <a:avLst/>
          </a:prstGeom>
        </p:spPr>
      </p:pic>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5"/>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18</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Computing </a:t>
            </a:r>
            <a:r>
              <a:rPr lang="en-US" altLang="zh-CN" sz="2800" b="1" dirty="0">
                <a:solidFill>
                  <a:srgbClr val="17365D"/>
                </a:solidFill>
                <a:latin typeface="Calibri" panose="020F0502020204030204" pitchFamily="34" charset="0"/>
                <a:sym typeface="+mn-ea"/>
              </a:rPr>
              <a:t>the real reliability R'</a:t>
            </a:r>
            <a:r>
              <a:rPr lang="en-US" altLang="zh-CN" sz="2800" b="1" dirty="0">
                <a:solidFill>
                  <a:srgbClr val="17365D"/>
                </a:solidFill>
                <a:latin typeface="Calibri" panose="020F0502020204030204" pitchFamily="34" charset="0"/>
                <a:sym typeface="Calibri" panose="020F0502020204030204" pitchFamily="34" charset="0"/>
              </a:rPr>
              <a:t>  </a:t>
            </a:r>
          </a:p>
        </p:txBody>
      </p:sp>
      <p:pic>
        <p:nvPicPr>
          <p:cNvPr id="8" name="图片 7"/>
          <p:cNvPicPr>
            <a:picLocks noChangeAspect="1"/>
          </p:cNvPicPr>
          <p:nvPr/>
        </p:nvPicPr>
        <p:blipFill>
          <a:blip r:embed="rId6"/>
          <a:stretch>
            <a:fillRect/>
          </a:stretch>
        </p:blipFill>
        <p:spPr>
          <a:xfrm>
            <a:off x="1090930" y="90805"/>
            <a:ext cx="544830" cy="544830"/>
          </a:xfrm>
          <a:prstGeom prst="rect">
            <a:avLst/>
          </a:prstGeom>
        </p:spPr>
      </p:pic>
      <p:sp>
        <p:nvSpPr>
          <p:cNvPr id="30" name="文本框 29"/>
          <p:cNvSpPr txBox="1"/>
          <p:nvPr/>
        </p:nvSpPr>
        <p:spPr>
          <a:xfrm>
            <a:off x="57785" y="695960"/>
            <a:ext cx="9028430" cy="583565"/>
          </a:xfrm>
          <a:prstGeom prst="rect">
            <a:avLst/>
          </a:prstGeom>
          <a:noFill/>
        </p:spPr>
        <p:txBody>
          <a:bodyPr wrap="square" rtlCol="0">
            <a:spAutoFit/>
          </a:bodyPr>
          <a:lstStyle/>
          <a:p>
            <a:pPr algn="l"/>
            <a:r>
              <a:rPr lang="en-US" altLang="zh-CN" sz="3200" b="1" dirty="0" smtClean="0">
                <a:latin typeface="+mj-lt"/>
              </a:rPr>
              <a:t>Challenge 1: </a:t>
            </a:r>
            <a:r>
              <a:rPr lang="en-US" altLang="zh-CN" sz="3200" b="1">
                <a:solidFill>
                  <a:srgbClr val="FF0000"/>
                </a:solidFill>
                <a:latin typeface="+mj-lt"/>
                <a:sym typeface="+mn-ea"/>
              </a:rPr>
              <a:t>the difficulty of integration</a:t>
            </a:r>
            <a:endParaRPr lang="en-US" altLang="zh-CN" sz="3200" b="1" dirty="0" smtClean="0">
              <a:solidFill>
                <a:srgbClr val="FF0000"/>
              </a:solidFill>
              <a:latin typeface="+mj-lt"/>
              <a:sym typeface="+mn-ea"/>
            </a:endParaRPr>
          </a:p>
        </p:txBody>
      </p:sp>
      <p:sp>
        <p:nvSpPr>
          <p:cNvPr id="2" name="文本框 1"/>
          <p:cNvSpPr txBox="1"/>
          <p:nvPr/>
        </p:nvSpPr>
        <p:spPr>
          <a:xfrm>
            <a:off x="190500" y="1299210"/>
            <a:ext cx="8792210" cy="1198880"/>
          </a:xfrm>
          <a:prstGeom prst="rect">
            <a:avLst/>
          </a:prstGeom>
          <a:noFill/>
        </p:spPr>
        <p:txBody>
          <a:bodyPr wrap="square" rtlCol="0">
            <a:spAutoFit/>
          </a:bodyPr>
          <a:lstStyle/>
          <a:p>
            <a:pPr>
              <a:buFont typeface="Wingdings" panose="05000000000000000000" charset="0"/>
            </a:pPr>
            <a:r>
              <a:rPr lang="en-US" altLang="zh-CN" sz="2400" b="1">
                <a:solidFill>
                  <a:srgbClr val="002060"/>
                </a:solidFill>
                <a:latin typeface="+mn-lt"/>
                <a:sym typeface="+mn-ea"/>
              </a:rPr>
              <a:t>Analysis:</a:t>
            </a:r>
            <a:r>
              <a:rPr lang="en-US" altLang="zh-CN" sz="2400">
                <a:solidFill>
                  <a:srgbClr val="002060"/>
                </a:solidFill>
                <a:latin typeface="+mn-lt"/>
                <a:sym typeface="+mn-ea"/>
              </a:rPr>
              <a:t> due to f*(.) and E are both complex.</a:t>
            </a:r>
          </a:p>
          <a:p>
            <a:pPr>
              <a:buFont typeface="Wingdings" panose="05000000000000000000" charset="0"/>
            </a:pPr>
            <a:r>
              <a:rPr lang="en-US" altLang="zh-CN" sz="2400" b="1">
                <a:solidFill>
                  <a:srgbClr val="002060"/>
                </a:solidFill>
                <a:latin typeface="+mn-lt"/>
                <a:sym typeface="+mn-ea"/>
              </a:rPr>
              <a:t>Solution: </a:t>
            </a:r>
            <a:r>
              <a:rPr lang="en-US" altLang="zh-CN" sz="2400">
                <a:solidFill>
                  <a:srgbClr val="002060"/>
                </a:solidFill>
                <a:latin typeface="+mn-lt"/>
                <a:sym typeface="+mn-ea"/>
              </a:rPr>
              <a:t>We change f*(.) to the standard Gauss function by </a:t>
            </a:r>
            <a:r>
              <a:rPr lang="en-US" altLang="zh-CN" sz="2400">
                <a:solidFill>
                  <a:srgbClr val="FF0000"/>
                </a:solidFill>
                <a:latin typeface="+mn-lt"/>
                <a:sym typeface="+mn-ea"/>
              </a:rPr>
              <a:t>coord-inate transformation</a:t>
            </a:r>
            <a:r>
              <a:rPr lang="en-US" altLang="zh-CN" sz="2400">
                <a:solidFill>
                  <a:srgbClr val="002060"/>
                </a:solidFill>
                <a:latin typeface="+mn-lt"/>
                <a:sym typeface="+mn-ea"/>
              </a:rPr>
              <a:t>, and in this process, the sample space E changes.</a:t>
            </a:r>
          </a:p>
        </p:txBody>
      </p:sp>
      <p:graphicFrame>
        <p:nvGraphicFramePr>
          <p:cNvPr id="3" name="对象 2">
            <a:hlinkClick r:id="" action="ppaction://ole?verb=0"/>
          </p:cNvPr>
          <p:cNvGraphicFramePr>
            <a:graphicFrameLocks noChangeAspect="1"/>
          </p:cNvGraphicFramePr>
          <p:nvPr/>
        </p:nvGraphicFramePr>
        <p:xfrm>
          <a:off x="6900863" y="685165"/>
          <a:ext cx="2073910" cy="791210"/>
        </p:xfrm>
        <a:graphic>
          <a:graphicData uri="http://schemas.openxmlformats.org/presentationml/2006/ole">
            <mc:AlternateContent xmlns:mc="http://schemas.openxmlformats.org/markup-compatibility/2006">
              <mc:Choice xmlns:v="urn:schemas-microsoft-com:vml" Requires="v">
                <p:oleObj spid="_x0000_s3113" r:id="rId7" imgW="965200" imgH="368300" progId="Equation.KSEE3">
                  <p:embed/>
                </p:oleObj>
              </mc:Choice>
              <mc:Fallback>
                <p:oleObj r:id="rId7" imgW="965200" imgH="368300" progId="Equation.KSEE3">
                  <p:embed/>
                  <p:pic>
                    <p:nvPicPr>
                      <p:cNvPr id="0" name="图片 2048"/>
                      <p:cNvPicPr/>
                      <p:nvPr/>
                    </p:nvPicPr>
                    <p:blipFill>
                      <a:blip r:embed="rId8"/>
                      <a:stretch>
                        <a:fillRect/>
                      </a:stretch>
                    </p:blipFill>
                    <p:spPr>
                      <a:xfrm>
                        <a:off x="6900863" y="685165"/>
                        <a:ext cx="2073910" cy="791210"/>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4"/>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19</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Computing </a:t>
            </a:r>
            <a:r>
              <a:rPr lang="en-US" altLang="zh-CN" sz="2800" b="1" dirty="0">
                <a:solidFill>
                  <a:srgbClr val="17365D"/>
                </a:solidFill>
                <a:latin typeface="Calibri" panose="020F0502020204030204" pitchFamily="34" charset="0"/>
                <a:sym typeface="+mn-ea"/>
              </a:rPr>
              <a:t>the real reliability R'</a:t>
            </a:r>
            <a:r>
              <a:rPr lang="en-US" altLang="zh-CN" sz="2800" b="1" dirty="0">
                <a:solidFill>
                  <a:srgbClr val="17365D"/>
                </a:solidFill>
                <a:latin typeface="Calibri" panose="020F0502020204030204" pitchFamily="34" charset="0"/>
                <a:sym typeface="Calibri" panose="020F0502020204030204" pitchFamily="34" charset="0"/>
              </a:rPr>
              <a:t>  </a:t>
            </a:r>
          </a:p>
        </p:txBody>
      </p:sp>
      <p:pic>
        <p:nvPicPr>
          <p:cNvPr id="8" name="图片 7"/>
          <p:cNvPicPr>
            <a:picLocks noChangeAspect="1"/>
          </p:cNvPicPr>
          <p:nvPr/>
        </p:nvPicPr>
        <p:blipFill>
          <a:blip r:embed="rId5"/>
          <a:stretch>
            <a:fillRect/>
          </a:stretch>
        </p:blipFill>
        <p:spPr>
          <a:xfrm>
            <a:off x="1090930" y="90805"/>
            <a:ext cx="544830" cy="544830"/>
          </a:xfrm>
          <a:prstGeom prst="rect">
            <a:avLst/>
          </a:prstGeom>
        </p:spPr>
      </p:pic>
      <p:sp>
        <p:nvSpPr>
          <p:cNvPr id="30" name="文本框 29"/>
          <p:cNvSpPr txBox="1"/>
          <p:nvPr/>
        </p:nvSpPr>
        <p:spPr>
          <a:xfrm>
            <a:off x="57785" y="767715"/>
            <a:ext cx="9028430" cy="583565"/>
          </a:xfrm>
          <a:prstGeom prst="rect">
            <a:avLst/>
          </a:prstGeom>
          <a:noFill/>
        </p:spPr>
        <p:txBody>
          <a:bodyPr wrap="square" rtlCol="0">
            <a:spAutoFit/>
          </a:bodyPr>
          <a:lstStyle/>
          <a:p>
            <a:pPr algn="l"/>
            <a:r>
              <a:rPr lang="en-US" altLang="zh-CN" sz="3200" b="1" dirty="0" smtClean="0">
                <a:latin typeface="+mj-lt"/>
              </a:rPr>
              <a:t>Challenge 2: </a:t>
            </a:r>
            <a:r>
              <a:rPr lang="en-US" altLang="zh-CN" sz="3200" b="1">
                <a:solidFill>
                  <a:srgbClr val="FF0000"/>
                </a:solidFill>
                <a:latin typeface="+mj-lt"/>
                <a:sym typeface="+mn-ea"/>
              </a:rPr>
              <a:t>Too many diff. possible real scenes</a:t>
            </a:r>
            <a:endParaRPr lang="en-US" altLang="zh-CN" sz="3200" b="1" dirty="0" smtClean="0">
              <a:solidFill>
                <a:srgbClr val="FF0000"/>
              </a:solidFill>
              <a:latin typeface="+mj-lt"/>
              <a:sym typeface="+mn-ea"/>
            </a:endParaRPr>
          </a:p>
        </p:txBody>
      </p:sp>
      <p:sp>
        <p:nvSpPr>
          <p:cNvPr id="2" name="文本框 1"/>
          <p:cNvSpPr txBox="1"/>
          <p:nvPr/>
        </p:nvSpPr>
        <p:spPr>
          <a:xfrm>
            <a:off x="190500" y="1657985"/>
            <a:ext cx="8792210" cy="3784600"/>
          </a:xfrm>
          <a:prstGeom prst="rect">
            <a:avLst/>
          </a:prstGeom>
          <a:noFill/>
        </p:spPr>
        <p:txBody>
          <a:bodyPr wrap="square" rtlCol="0">
            <a:spAutoFit/>
          </a:bodyPr>
          <a:lstStyle/>
          <a:p>
            <a:pPr>
              <a:lnSpc>
                <a:spcPct val="150000"/>
              </a:lnSpc>
              <a:buFont typeface="Wingdings" panose="05000000000000000000" charset="0"/>
            </a:pPr>
            <a:r>
              <a:rPr lang="en-US" altLang="zh-CN" sz="2400" b="1" dirty="0">
                <a:solidFill>
                  <a:srgbClr val="002060"/>
                </a:solidFill>
                <a:latin typeface="+mn-lt"/>
                <a:sym typeface="+mn-ea"/>
              </a:rPr>
              <a:t>Analysis: </a:t>
            </a:r>
          </a:p>
          <a:p>
            <a:pPr>
              <a:lnSpc>
                <a:spcPct val="150000"/>
              </a:lnSpc>
              <a:buFont typeface="Wingdings" panose="05000000000000000000" charset="0"/>
            </a:pPr>
            <a:r>
              <a:rPr lang="en-US" altLang="zh-CN" sz="2400" dirty="0">
                <a:solidFill>
                  <a:srgbClr val="002060"/>
                </a:solidFill>
                <a:latin typeface="+mn-lt"/>
                <a:sym typeface="+mn-ea"/>
              </a:rPr>
              <a:t>It is impossible to know the real distribution of users at any time in practice, which means it is impossible to know each     and     . So we consider the total case. We assume the users </a:t>
            </a:r>
            <a:r>
              <a:rPr lang="en-US" altLang="zh-CN" sz="2400" dirty="0" smtClean="0">
                <a:solidFill>
                  <a:srgbClr val="002060"/>
                </a:solidFill>
                <a:latin typeface="+mn-lt"/>
                <a:sym typeface="+mn-ea"/>
              </a:rPr>
              <a:t>randomly </a:t>
            </a:r>
            <a:r>
              <a:rPr lang="en-US" altLang="zh-CN" sz="2400" dirty="0">
                <a:solidFill>
                  <a:srgbClr val="002060"/>
                </a:solidFill>
                <a:latin typeface="+mn-lt"/>
                <a:sym typeface="+mn-ea"/>
              </a:rPr>
              <a:t>walk and introduce </a:t>
            </a:r>
            <a:r>
              <a:rPr lang="en-US" altLang="zh-CN" sz="2400" dirty="0">
                <a:solidFill>
                  <a:srgbClr val="FF0000"/>
                </a:solidFill>
                <a:latin typeface="+mn-lt"/>
                <a:sym typeface="+mn-ea"/>
              </a:rPr>
              <a:t>the intermediate variable m</a:t>
            </a:r>
            <a:r>
              <a:rPr lang="en-US" altLang="zh-CN" sz="2400" dirty="0">
                <a:solidFill>
                  <a:srgbClr val="002060"/>
                </a:solidFill>
                <a:latin typeface="+mn-lt"/>
                <a:sym typeface="+mn-ea"/>
              </a:rPr>
              <a:t>, which means </a:t>
            </a:r>
            <a:r>
              <a:rPr lang="en-US" altLang="zh-CN" sz="2400" b="1" dirty="0">
                <a:solidFill>
                  <a:srgbClr val="002060"/>
                </a:solidFill>
                <a:latin typeface="+mn-lt"/>
                <a:sym typeface="+mn-ea"/>
              </a:rPr>
              <a:t>the number of all </a:t>
            </a:r>
            <a:r>
              <a:rPr lang="en-US" altLang="zh-CN" sz="2400" b="1" dirty="0" smtClean="0">
                <a:solidFill>
                  <a:srgbClr val="002060"/>
                </a:solidFill>
                <a:latin typeface="+mn-lt"/>
                <a:sym typeface="+mn-ea"/>
              </a:rPr>
              <a:t>Aps</a:t>
            </a:r>
            <a:r>
              <a:rPr lang="en-US" altLang="zh-CN" sz="2400" dirty="0" smtClean="0">
                <a:solidFill>
                  <a:srgbClr val="002060"/>
                </a:solidFill>
                <a:latin typeface="+mn-lt"/>
                <a:sym typeface="+mn-ea"/>
              </a:rPr>
              <a:t> </a:t>
            </a:r>
            <a:r>
              <a:rPr lang="en-US" altLang="zh-CN" sz="2400" dirty="0">
                <a:solidFill>
                  <a:srgbClr val="002060"/>
                </a:solidFill>
                <a:latin typeface="+mn-lt"/>
                <a:sym typeface="+mn-ea"/>
              </a:rPr>
              <a:t>whose radio signal strength is</a:t>
            </a:r>
            <a:r>
              <a:rPr lang="en-US" altLang="zh-CN" sz="2400" b="1" dirty="0">
                <a:solidFill>
                  <a:srgbClr val="002060"/>
                </a:solidFill>
                <a:latin typeface="+mn-lt"/>
                <a:sym typeface="+mn-ea"/>
              </a:rPr>
              <a:t> influenced</a:t>
            </a:r>
            <a:r>
              <a:rPr lang="en-US" altLang="zh-CN" sz="2400" dirty="0">
                <a:solidFill>
                  <a:srgbClr val="002060"/>
                </a:solidFill>
                <a:latin typeface="+mn-lt"/>
                <a:sym typeface="+mn-ea"/>
              </a:rPr>
              <a:t> by other users.</a:t>
            </a:r>
            <a:endParaRPr lang="en-US" altLang="zh-CN" sz="2400" dirty="0">
              <a:solidFill>
                <a:srgbClr val="FF0000"/>
              </a:solidFill>
              <a:latin typeface="+mn-lt"/>
              <a:sym typeface="+mn-ea"/>
            </a:endParaRPr>
          </a:p>
          <a:p>
            <a:pPr>
              <a:buFont typeface="Wingdings" panose="05000000000000000000" charset="0"/>
            </a:pPr>
            <a:endParaRPr lang="en-US" altLang="zh-CN" sz="2400" dirty="0">
              <a:solidFill>
                <a:srgbClr val="002060"/>
              </a:solidFill>
              <a:latin typeface="+mn-lt"/>
              <a:sym typeface="+mn-ea"/>
            </a:endParaRPr>
          </a:p>
        </p:txBody>
      </p:sp>
      <p:graphicFrame>
        <p:nvGraphicFramePr>
          <p:cNvPr id="5" name="对象 4">
            <a:hlinkClick r:id="" action="ppaction://ole?verb=0"/>
          </p:cNvPr>
          <p:cNvGraphicFramePr>
            <a:graphicFrameLocks noChangeAspect="1"/>
          </p:cNvGraphicFramePr>
          <p:nvPr/>
        </p:nvGraphicFramePr>
        <p:xfrm>
          <a:off x="6685915" y="2883535"/>
          <a:ext cx="302260" cy="418465"/>
        </p:xfrm>
        <a:graphic>
          <a:graphicData uri="http://schemas.openxmlformats.org/presentationml/2006/ole">
            <mc:AlternateContent xmlns:mc="http://schemas.openxmlformats.org/markup-compatibility/2006">
              <mc:Choice xmlns:v="urn:schemas-microsoft-com:vml" Requires="v">
                <p:oleObj spid="_x0000_s4175" r:id="rId6" imgW="165100" imgH="228600" progId="Equation.KSEE3">
                  <p:embed/>
                </p:oleObj>
              </mc:Choice>
              <mc:Fallback>
                <p:oleObj r:id="rId6" imgW="165100" imgH="228600" progId="Equation.KSEE3">
                  <p:embed/>
                  <p:pic>
                    <p:nvPicPr>
                      <p:cNvPr id="0" name="图片 3072"/>
                      <p:cNvPicPr/>
                      <p:nvPr/>
                    </p:nvPicPr>
                    <p:blipFill>
                      <a:blip r:embed="rId7"/>
                      <a:stretch>
                        <a:fillRect/>
                      </a:stretch>
                    </p:blipFill>
                    <p:spPr>
                      <a:xfrm>
                        <a:off x="6685915" y="2883535"/>
                        <a:ext cx="302260" cy="418465"/>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7491413" y="2883535"/>
          <a:ext cx="324485" cy="418465"/>
        </p:xfrm>
        <a:graphic>
          <a:graphicData uri="http://schemas.openxmlformats.org/presentationml/2006/ole">
            <mc:AlternateContent xmlns:mc="http://schemas.openxmlformats.org/markup-compatibility/2006">
              <mc:Choice xmlns:v="urn:schemas-microsoft-com:vml" Requires="v">
                <p:oleObj spid="_x0000_s4176" r:id="rId8" imgW="177165" imgH="228600" progId="Equation.KSEE3">
                  <p:embed/>
                </p:oleObj>
              </mc:Choice>
              <mc:Fallback>
                <p:oleObj r:id="rId8" imgW="177165" imgH="228600" progId="Equation.KSEE3">
                  <p:embed/>
                  <p:pic>
                    <p:nvPicPr>
                      <p:cNvPr id="0" name="图片 3072"/>
                      <p:cNvPicPr/>
                      <p:nvPr/>
                    </p:nvPicPr>
                    <p:blipFill>
                      <a:blip r:embed="rId9"/>
                      <a:stretch>
                        <a:fillRect/>
                      </a:stretch>
                    </p:blipFill>
                    <p:spPr>
                      <a:xfrm>
                        <a:off x="7491413" y="2883535"/>
                        <a:ext cx="324485" cy="418465"/>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Box 4"/>
          <p:cNvSpPr/>
          <p:nvPr/>
        </p:nvSpPr>
        <p:spPr>
          <a:xfrm>
            <a:off x="279400" y="2455545"/>
            <a:ext cx="1421765" cy="1076325"/>
          </a:xfrm>
          <a:prstGeom prst="rect">
            <a:avLst/>
          </a:prstGeom>
          <a:noFill/>
          <a:ln w="9525">
            <a:noFill/>
          </a:ln>
        </p:spPr>
        <p:txBody>
          <a:bodyPr vert="horz" wrap="square">
            <a:spAutoFit/>
          </a:bodyPr>
          <a:lstStyle/>
          <a:p>
            <a:pPr fontAlgn="t"/>
            <a:r>
              <a:rPr lang="en-US" altLang="zh-CN" sz="3200" dirty="0">
                <a:solidFill>
                  <a:srgbClr val="D8D8D8"/>
                </a:solidFill>
                <a:latin typeface="Stencil" pitchFamily="82" charset="0"/>
                <a:sym typeface="Stencil" pitchFamily="82" charset="0"/>
              </a:rPr>
              <a:t>cont</a:t>
            </a:r>
          </a:p>
          <a:p>
            <a:pPr fontAlgn="t"/>
            <a:r>
              <a:rPr lang="en-US" altLang="zh-CN" sz="3200" dirty="0">
                <a:solidFill>
                  <a:srgbClr val="D8D8D8"/>
                </a:solidFill>
                <a:latin typeface="Stencil" pitchFamily="82" charset="0"/>
                <a:sym typeface="Stencil" pitchFamily="82" charset="0"/>
              </a:rPr>
              <a:t>ents</a:t>
            </a:r>
          </a:p>
        </p:txBody>
      </p:sp>
      <p:sp>
        <p:nvSpPr>
          <p:cNvPr id="5123" name="直接连接符 7"/>
          <p:cNvSpPr/>
          <p:nvPr/>
        </p:nvSpPr>
        <p:spPr>
          <a:xfrm>
            <a:off x="1635760" y="995680"/>
            <a:ext cx="24765" cy="3947160"/>
          </a:xfrm>
          <a:prstGeom prst="line">
            <a:avLst/>
          </a:prstGeom>
          <a:ln w="12700" cap="flat" cmpd="sng">
            <a:solidFill>
              <a:srgbClr val="17365D"/>
            </a:solidFill>
            <a:prstDash val="solid"/>
            <a:headEnd type="none" w="med" len="med"/>
            <a:tailEnd type="none" w="med" len="med"/>
          </a:ln>
        </p:spPr>
      </p:sp>
      <p:sp>
        <p:nvSpPr>
          <p:cNvPr id="5124" name="矩形 8"/>
          <p:cNvSpPr/>
          <p:nvPr/>
        </p:nvSpPr>
        <p:spPr>
          <a:xfrm>
            <a:off x="1851025" y="1085215"/>
            <a:ext cx="6038215" cy="3857625"/>
          </a:xfrm>
          <a:prstGeom prst="rect">
            <a:avLst/>
          </a:prstGeom>
          <a:solidFill>
            <a:srgbClr val="F2F2F2"/>
          </a:solid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125" name="直接连接符 9"/>
          <p:cNvSpPr/>
          <p:nvPr/>
        </p:nvSpPr>
        <p:spPr>
          <a:xfrm flipH="1">
            <a:off x="8038465" y="1085850"/>
            <a:ext cx="36830" cy="3856990"/>
          </a:xfrm>
          <a:prstGeom prst="line">
            <a:avLst/>
          </a:prstGeom>
          <a:ln w="12700" cap="flat" cmpd="sng">
            <a:solidFill>
              <a:srgbClr val="17365D"/>
            </a:solidFill>
            <a:prstDash val="solid"/>
            <a:headEnd type="none" w="med" len="med"/>
            <a:tailEnd type="none" w="med" len="med"/>
          </a:ln>
        </p:spPr>
      </p:sp>
      <p:sp>
        <p:nvSpPr>
          <p:cNvPr id="5127" name="TextBox 11"/>
          <p:cNvSpPr/>
          <p:nvPr/>
        </p:nvSpPr>
        <p:spPr>
          <a:xfrm>
            <a:off x="2922270" y="1198245"/>
            <a:ext cx="5116195" cy="583565"/>
          </a:xfrm>
          <a:prstGeom prst="rect">
            <a:avLst/>
          </a:prstGeom>
          <a:noFill/>
          <a:ln w="9525">
            <a:noFill/>
          </a:ln>
        </p:spPr>
        <p:txBody>
          <a:bodyPr wrap="square">
            <a:spAutoFit/>
          </a:bodyPr>
          <a:lstStyle/>
          <a:p>
            <a:pPr fontAlgn="b"/>
            <a:r>
              <a:rPr lang="en-US" altLang="zh-CN" sz="3200" b="1" dirty="0">
                <a:solidFill>
                  <a:srgbClr val="17365D"/>
                </a:solidFill>
                <a:latin typeface="+mj-lt"/>
                <a:ea typeface="微软雅黑" panose="020B0503020204020204" pitchFamily="34" charset="-122"/>
                <a:sym typeface="微软雅黑" panose="020B0503020204020204" pitchFamily="34" charset="-122"/>
              </a:rPr>
              <a:t>Background &amp; Motivation</a:t>
            </a:r>
          </a:p>
        </p:txBody>
      </p:sp>
      <p:sp>
        <p:nvSpPr>
          <p:cNvPr id="5129" name="泪滴形 13"/>
          <p:cNvSpPr/>
          <p:nvPr/>
        </p:nvSpPr>
        <p:spPr>
          <a:xfrm>
            <a:off x="2192020" y="1991995"/>
            <a:ext cx="485775" cy="487363"/>
          </a:xfrm>
          <a:custGeom>
            <a:avLst/>
            <a:gdLst>
              <a:gd name="txL" fmla="*/ 0 w 767"/>
              <a:gd name="txT" fmla="*/ 0 h 767"/>
              <a:gd name="txR" fmla="*/ 767 w 767"/>
              <a:gd name="txB" fmla="*/ 767 h 767"/>
            </a:gdLst>
            <a:ahLst/>
            <a:cxnLst/>
            <a:rect l="txL" t="txT" r="txR" b="txB"/>
            <a:pathLst>
              <a:path w="767" h="767">
                <a:moveTo>
                  <a:pt x="0" y="383"/>
                </a:moveTo>
                <a:cubicBezTo>
                  <a:pt x="0" y="171"/>
                  <a:pt x="171" y="0"/>
                  <a:pt x="383" y="0"/>
                </a:cubicBezTo>
                <a:cubicBezTo>
                  <a:pt x="511" y="0"/>
                  <a:pt x="639" y="0"/>
                  <a:pt x="767" y="0"/>
                </a:cubicBezTo>
                <a:cubicBezTo>
                  <a:pt x="767" y="127"/>
                  <a:pt x="767" y="255"/>
                  <a:pt x="767" y="383"/>
                </a:cubicBezTo>
                <a:cubicBezTo>
                  <a:pt x="767" y="595"/>
                  <a:pt x="596" y="766"/>
                  <a:pt x="384" y="766"/>
                </a:cubicBezTo>
                <a:cubicBezTo>
                  <a:pt x="172" y="766"/>
                  <a:pt x="1" y="595"/>
                  <a:pt x="1" y="383"/>
                </a:cubicBezTo>
                <a:lnTo>
                  <a:pt x="0" y="383"/>
                </a:lnTo>
                <a:close/>
              </a:path>
            </a:pathLst>
          </a:custGeom>
          <a:solidFill>
            <a:srgbClr val="17365D"/>
          </a:solidFill>
          <a:ln w="9525">
            <a:noFill/>
          </a:ln>
        </p:spPr>
        <p:txBody>
          <a:bodyPr anchor="ctr"/>
          <a:lstStyle/>
          <a:p>
            <a:pPr algn="ctr"/>
            <a:r>
              <a:rPr lang="en-US" altLang="zh-CN"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0" name="泪滴形 14"/>
          <p:cNvSpPr/>
          <p:nvPr/>
        </p:nvSpPr>
        <p:spPr>
          <a:xfrm>
            <a:off x="2192020" y="2725420"/>
            <a:ext cx="485775" cy="487363"/>
          </a:xfrm>
          <a:custGeom>
            <a:avLst/>
            <a:gdLst>
              <a:gd name="txL" fmla="*/ 0 w 767"/>
              <a:gd name="txT" fmla="*/ 0 h 767"/>
              <a:gd name="txR" fmla="*/ 767 w 767"/>
              <a:gd name="txB" fmla="*/ 767 h 767"/>
            </a:gdLst>
            <a:ahLst/>
            <a:cxnLst/>
            <a:rect l="txL" t="txT" r="txR" b="txB"/>
            <a:pathLst>
              <a:path w="767" h="767">
                <a:moveTo>
                  <a:pt x="0" y="383"/>
                </a:moveTo>
                <a:cubicBezTo>
                  <a:pt x="0" y="171"/>
                  <a:pt x="171" y="0"/>
                  <a:pt x="383" y="0"/>
                </a:cubicBezTo>
                <a:cubicBezTo>
                  <a:pt x="511" y="0"/>
                  <a:pt x="639" y="0"/>
                  <a:pt x="767" y="0"/>
                </a:cubicBezTo>
                <a:cubicBezTo>
                  <a:pt x="767" y="127"/>
                  <a:pt x="767" y="255"/>
                  <a:pt x="767" y="383"/>
                </a:cubicBezTo>
                <a:cubicBezTo>
                  <a:pt x="767" y="595"/>
                  <a:pt x="596" y="766"/>
                  <a:pt x="384" y="766"/>
                </a:cubicBezTo>
                <a:cubicBezTo>
                  <a:pt x="172" y="766"/>
                  <a:pt x="1" y="595"/>
                  <a:pt x="1" y="383"/>
                </a:cubicBezTo>
                <a:lnTo>
                  <a:pt x="0" y="383"/>
                </a:lnTo>
                <a:close/>
              </a:path>
            </a:pathLst>
          </a:custGeom>
          <a:solidFill>
            <a:srgbClr val="17365D"/>
          </a:solidFill>
          <a:ln w="9525">
            <a:noFill/>
          </a:ln>
        </p:spPr>
        <p:txBody>
          <a:bodyPr anchor="ctr"/>
          <a:lstStyle/>
          <a:p>
            <a:pPr algn="ctr"/>
            <a:r>
              <a:rPr lang="en-US" altLang="zh-CN"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4" name="TextBox 18"/>
          <p:cNvSpPr/>
          <p:nvPr/>
        </p:nvSpPr>
        <p:spPr>
          <a:xfrm>
            <a:off x="2922270" y="1943735"/>
            <a:ext cx="5115560" cy="583565"/>
          </a:xfrm>
          <a:prstGeom prst="rect">
            <a:avLst/>
          </a:prstGeom>
          <a:noFill/>
          <a:ln w="9525">
            <a:noFill/>
          </a:ln>
        </p:spPr>
        <p:txBody>
          <a:bodyPr wrap="square">
            <a:spAutoFit/>
          </a:bodyPr>
          <a:lstStyle/>
          <a:p>
            <a:pPr fontAlgn="b"/>
            <a:r>
              <a:rPr lang="en-US" altLang="zh-CN" sz="3200" b="1" dirty="0">
                <a:solidFill>
                  <a:srgbClr val="17365D"/>
                </a:solidFill>
                <a:latin typeface="+mj-lt"/>
                <a:ea typeface="微软雅黑" panose="020B0503020204020204" pitchFamily="34" charset="-122"/>
                <a:sym typeface="微软雅黑" panose="020B0503020204020204" pitchFamily="34" charset="-122"/>
              </a:rPr>
              <a:t>Problem Formulation</a:t>
            </a:r>
          </a:p>
        </p:txBody>
      </p:sp>
      <p:sp>
        <p:nvSpPr>
          <p:cNvPr id="6157"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6158" name="文本框 4"/>
          <p:cNvSpPr txBox="1"/>
          <p:nvPr/>
        </p:nvSpPr>
        <p:spPr>
          <a:xfrm>
            <a:off x="949960" y="92075"/>
            <a:ext cx="799465" cy="922020"/>
          </a:xfrm>
          <a:prstGeom prst="rect">
            <a:avLst/>
          </a:prstGeom>
          <a:solidFill>
            <a:schemeClr val="bg1"/>
          </a:solidFill>
          <a:ln w="9525">
            <a:noFill/>
          </a:ln>
        </p:spPr>
        <p:txBody>
          <a:bodyPr wrap="square">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6160"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090930" y="162560"/>
            <a:ext cx="544830" cy="544830"/>
          </a:xfrm>
          <a:prstGeom prst="rect">
            <a:avLst/>
          </a:prstGeom>
        </p:spPr>
      </p:pic>
      <p:sp>
        <p:nvSpPr>
          <p:cNvPr id="4" name="泪滴形 13"/>
          <p:cNvSpPr/>
          <p:nvPr/>
        </p:nvSpPr>
        <p:spPr>
          <a:xfrm>
            <a:off x="2192020" y="1245870"/>
            <a:ext cx="485775" cy="487363"/>
          </a:xfrm>
          <a:custGeom>
            <a:avLst/>
            <a:gdLst>
              <a:gd name="txL" fmla="*/ 0 w 767"/>
              <a:gd name="txT" fmla="*/ 0 h 767"/>
              <a:gd name="txR" fmla="*/ 767 w 767"/>
              <a:gd name="txB" fmla="*/ 767 h 767"/>
            </a:gdLst>
            <a:ahLst/>
            <a:cxnLst/>
            <a:rect l="txL" t="txT" r="txR" b="txB"/>
            <a:pathLst>
              <a:path w="767" h="767">
                <a:moveTo>
                  <a:pt x="0" y="383"/>
                </a:moveTo>
                <a:cubicBezTo>
                  <a:pt x="0" y="171"/>
                  <a:pt x="171" y="0"/>
                  <a:pt x="383" y="0"/>
                </a:cubicBezTo>
                <a:cubicBezTo>
                  <a:pt x="511" y="0"/>
                  <a:pt x="639" y="0"/>
                  <a:pt x="767" y="0"/>
                </a:cubicBezTo>
                <a:cubicBezTo>
                  <a:pt x="767" y="127"/>
                  <a:pt x="767" y="255"/>
                  <a:pt x="767" y="383"/>
                </a:cubicBezTo>
                <a:cubicBezTo>
                  <a:pt x="767" y="595"/>
                  <a:pt x="596" y="766"/>
                  <a:pt x="384" y="766"/>
                </a:cubicBezTo>
                <a:cubicBezTo>
                  <a:pt x="172" y="766"/>
                  <a:pt x="1" y="595"/>
                  <a:pt x="1" y="383"/>
                </a:cubicBezTo>
                <a:lnTo>
                  <a:pt x="0" y="383"/>
                </a:lnTo>
                <a:close/>
              </a:path>
            </a:pathLst>
          </a:custGeom>
          <a:solidFill>
            <a:srgbClr val="17365D"/>
          </a:solidFill>
          <a:ln w="9525">
            <a:noFill/>
          </a:ln>
        </p:spPr>
        <p:txBody>
          <a:bodyPr anchor="ctr"/>
          <a:lstStyle/>
          <a:p>
            <a:pPr algn="ctr"/>
            <a:r>
              <a:rPr 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18"/>
          <p:cNvSpPr/>
          <p:nvPr/>
        </p:nvSpPr>
        <p:spPr>
          <a:xfrm>
            <a:off x="2922270" y="2689225"/>
            <a:ext cx="2699385" cy="583565"/>
          </a:xfrm>
          <a:prstGeom prst="rect">
            <a:avLst/>
          </a:prstGeom>
          <a:noFill/>
          <a:ln w="9525">
            <a:noFill/>
          </a:ln>
        </p:spPr>
        <p:txBody>
          <a:bodyPr wrap="square">
            <a:spAutoFit/>
          </a:bodyPr>
          <a:lstStyle/>
          <a:p>
            <a:pPr fontAlgn="b"/>
            <a:r>
              <a:rPr lang="en-US" altLang="zh-CN" sz="3200" b="1" dirty="0">
                <a:solidFill>
                  <a:srgbClr val="17365D"/>
                </a:solidFill>
                <a:latin typeface="+mj-lt"/>
                <a:ea typeface="微软雅黑" panose="020B0503020204020204" pitchFamily="34" charset="-122"/>
                <a:sym typeface="微软雅黑" panose="020B0503020204020204" pitchFamily="34" charset="-122"/>
              </a:rPr>
              <a:t>Main Results</a:t>
            </a:r>
          </a:p>
        </p:txBody>
      </p:sp>
      <p:sp>
        <p:nvSpPr>
          <p:cNvPr id="6" name="TextBox 18"/>
          <p:cNvSpPr/>
          <p:nvPr/>
        </p:nvSpPr>
        <p:spPr>
          <a:xfrm>
            <a:off x="2922270" y="3434715"/>
            <a:ext cx="5078095" cy="583565"/>
          </a:xfrm>
          <a:prstGeom prst="rect">
            <a:avLst/>
          </a:prstGeom>
          <a:noFill/>
          <a:ln w="9525">
            <a:noFill/>
          </a:ln>
        </p:spPr>
        <p:txBody>
          <a:bodyPr wrap="square">
            <a:spAutoFit/>
          </a:bodyPr>
          <a:lstStyle/>
          <a:p>
            <a:pPr fontAlgn="b"/>
            <a:r>
              <a:rPr lang="en-US" altLang="zh-CN" sz="3200" b="1" dirty="0">
                <a:solidFill>
                  <a:srgbClr val="17365D"/>
                </a:solidFill>
                <a:latin typeface="+mj-lt"/>
                <a:ea typeface="微软雅黑" panose="020B0503020204020204" pitchFamily="34" charset="-122"/>
                <a:sym typeface="微软雅黑" panose="020B0503020204020204" pitchFamily="34" charset="-122"/>
              </a:rPr>
              <a:t>Experimental Verification</a:t>
            </a:r>
          </a:p>
        </p:txBody>
      </p:sp>
      <p:sp>
        <p:nvSpPr>
          <p:cNvPr id="7" name="TextBox 18"/>
          <p:cNvSpPr/>
          <p:nvPr/>
        </p:nvSpPr>
        <p:spPr>
          <a:xfrm>
            <a:off x="2922270" y="4180205"/>
            <a:ext cx="5078095" cy="583565"/>
          </a:xfrm>
          <a:prstGeom prst="rect">
            <a:avLst/>
          </a:prstGeom>
          <a:noFill/>
          <a:ln w="9525">
            <a:noFill/>
          </a:ln>
        </p:spPr>
        <p:txBody>
          <a:bodyPr wrap="square">
            <a:spAutoFit/>
          </a:bodyPr>
          <a:lstStyle/>
          <a:p>
            <a:pPr fontAlgn="b"/>
            <a:r>
              <a:rPr lang="en-US" altLang="zh-CN" sz="3200" b="1" dirty="0">
                <a:solidFill>
                  <a:srgbClr val="17365D"/>
                </a:solidFill>
                <a:latin typeface="+mj-lt"/>
                <a:ea typeface="微软雅黑" panose="020B0503020204020204" pitchFamily="34" charset="-122"/>
                <a:sym typeface="微软雅黑" panose="020B0503020204020204" pitchFamily="34" charset="-122"/>
              </a:rPr>
              <a:t>Conclusion</a:t>
            </a:r>
          </a:p>
        </p:txBody>
      </p:sp>
      <p:sp>
        <p:nvSpPr>
          <p:cNvPr id="8" name="泪滴形 14"/>
          <p:cNvSpPr/>
          <p:nvPr/>
        </p:nvSpPr>
        <p:spPr>
          <a:xfrm>
            <a:off x="2192020" y="3482975"/>
            <a:ext cx="485775" cy="487363"/>
          </a:xfrm>
          <a:custGeom>
            <a:avLst/>
            <a:gdLst>
              <a:gd name="txL" fmla="*/ 0 w 767"/>
              <a:gd name="txT" fmla="*/ 0 h 767"/>
              <a:gd name="txR" fmla="*/ 767 w 767"/>
              <a:gd name="txB" fmla="*/ 767 h 767"/>
            </a:gdLst>
            <a:ahLst/>
            <a:cxnLst/>
            <a:rect l="txL" t="txT" r="txR" b="txB"/>
            <a:pathLst>
              <a:path w="767" h="767">
                <a:moveTo>
                  <a:pt x="0" y="383"/>
                </a:moveTo>
                <a:cubicBezTo>
                  <a:pt x="0" y="171"/>
                  <a:pt x="171" y="0"/>
                  <a:pt x="383" y="0"/>
                </a:cubicBezTo>
                <a:cubicBezTo>
                  <a:pt x="511" y="0"/>
                  <a:pt x="639" y="0"/>
                  <a:pt x="767" y="0"/>
                </a:cubicBezTo>
                <a:cubicBezTo>
                  <a:pt x="767" y="127"/>
                  <a:pt x="767" y="255"/>
                  <a:pt x="767" y="383"/>
                </a:cubicBezTo>
                <a:cubicBezTo>
                  <a:pt x="767" y="595"/>
                  <a:pt x="596" y="766"/>
                  <a:pt x="384" y="766"/>
                </a:cubicBezTo>
                <a:cubicBezTo>
                  <a:pt x="172" y="766"/>
                  <a:pt x="1" y="595"/>
                  <a:pt x="1" y="383"/>
                </a:cubicBezTo>
                <a:lnTo>
                  <a:pt x="0" y="383"/>
                </a:lnTo>
                <a:close/>
              </a:path>
            </a:pathLst>
          </a:custGeom>
          <a:solidFill>
            <a:srgbClr val="17365D"/>
          </a:solidFill>
          <a:ln w="9525">
            <a:noFill/>
          </a:ln>
        </p:spPr>
        <p:txBody>
          <a:bodyPr anchor="ctr"/>
          <a:lstStyle/>
          <a:p>
            <a:pPr algn="ctr"/>
            <a:r>
              <a:rPr 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泪滴形 14"/>
          <p:cNvSpPr/>
          <p:nvPr/>
        </p:nvSpPr>
        <p:spPr>
          <a:xfrm>
            <a:off x="2192020" y="4227830"/>
            <a:ext cx="485775" cy="487363"/>
          </a:xfrm>
          <a:custGeom>
            <a:avLst/>
            <a:gdLst>
              <a:gd name="txL" fmla="*/ 0 w 767"/>
              <a:gd name="txT" fmla="*/ 0 h 767"/>
              <a:gd name="txR" fmla="*/ 767 w 767"/>
              <a:gd name="txB" fmla="*/ 767 h 767"/>
            </a:gdLst>
            <a:ahLst/>
            <a:cxnLst/>
            <a:rect l="txL" t="txT" r="txR" b="txB"/>
            <a:pathLst>
              <a:path w="767" h="767">
                <a:moveTo>
                  <a:pt x="0" y="383"/>
                </a:moveTo>
                <a:cubicBezTo>
                  <a:pt x="0" y="171"/>
                  <a:pt x="171" y="0"/>
                  <a:pt x="383" y="0"/>
                </a:cubicBezTo>
                <a:cubicBezTo>
                  <a:pt x="511" y="0"/>
                  <a:pt x="639" y="0"/>
                  <a:pt x="767" y="0"/>
                </a:cubicBezTo>
                <a:cubicBezTo>
                  <a:pt x="767" y="127"/>
                  <a:pt x="767" y="255"/>
                  <a:pt x="767" y="383"/>
                </a:cubicBezTo>
                <a:cubicBezTo>
                  <a:pt x="767" y="595"/>
                  <a:pt x="596" y="766"/>
                  <a:pt x="384" y="766"/>
                </a:cubicBezTo>
                <a:cubicBezTo>
                  <a:pt x="172" y="766"/>
                  <a:pt x="1" y="595"/>
                  <a:pt x="1" y="383"/>
                </a:cubicBezTo>
                <a:lnTo>
                  <a:pt x="0" y="383"/>
                </a:lnTo>
                <a:close/>
              </a:path>
            </a:pathLst>
          </a:custGeom>
          <a:solidFill>
            <a:srgbClr val="17365D"/>
          </a:solidFill>
          <a:ln w="9525">
            <a:noFill/>
          </a:ln>
        </p:spPr>
        <p:txBody>
          <a:bodyPr anchor="ctr"/>
          <a:lstStyle/>
          <a:p>
            <a:pPr algn="ctr"/>
            <a:r>
              <a:rPr 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r="165"/>
          <a:stretch>
            <a:fillRect/>
          </a:stretch>
        </p:blipFill>
        <p:spPr>
          <a:xfrm>
            <a:off x="4756785" y="635635"/>
            <a:ext cx="4237355" cy="1929130"/>
          </a:xfrm>
          <a:prstGeom prst="rect">
            <a:avLst/>
          </a:prstGeom>
        </p:spPr>
      </p:pic>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4"/>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20</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Computing </a:t>
            </a:r>
            <a:r>
              <a:rPr lang="en-US" altLang="zh-CN" sz="2800" b="1" dirty="0">
                <a:solidFill>
                  <a:srgbClr val="17365D"/>
                </a:solidFill>
                <a:latin typeface="Calibri" panose="020F0502020204030204" pitchFamily="34" charset="0"/>
                <a:sym typeface="+mn-ea"/>
              </a:rPr>
              <a:t>the real reliability R'</a:t>
            </a:r>
            <a:r>
              <a:rPr lang="en-US" altLang="zh-CN" sz="2800" b="1" dirty="0">
                <a:solidFill>
                  <a:srgbClr val="17365D"/>
                </a:solidFill>
                <a:latin typeface="Calibri" panose="020F0502020204030204" pitchFamily="34" charset="0"/>
                <a:sym typeface="Calibri" panose="020F0502020204030204" pitchFamily="34" charset="0"/>
              </a:rPr>
              <a:t>  </a:t>
            </a:r>
          </a:p>
        </p:txBody>
      </p:sp>
      <p:pic>
        <p:nvPicPr>
          <p:cNvPr id="8" name="图片 7"/>
          <p:cNvPicPr>
            <a:picLocks noChangeAspect="1"/>
          </p:cNvPicPr>
          <p:nvPr/>
        </p:nvPicPr>
        <p:blipFill>
          <a:blip r:embed="rId5"/>
          <a:stretch>
            <a:fillRect/>
          </a:stretch>
        </p:blipFill>
        <p:spPr>
          <a:xfrm>
            <a:off x="1090930" y="90805"/>
            <a:ext cx="544830" cy="544830"/>
          </a:xfrm>
          <a:prstGeom prst="rect">
            <a:avLst/>
          </a:prstGeom>
        </p:spPr>
      </p:pic>
      <p:sp>
        <p:nvSpPr>
          <p:cNvPr id="30" name="文本框 29"/>
          <p:cNvSpPr txBox="1"/>
          <p:nvPr/>
        </p:nvSpPr>
        <p:spPr>
          <a:xfrm>
            <a:off x="-12065" y="995680"/>
            <a:ext cx="4298950"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j-lt"/>
                <a:sym typeface="+mn-ea"/>
              </a:rPr>
              <a:t>Estimation of R' (~m):</a:t>
            </a:r>
          </a:p>
        </p:txBody>
      </p:sp>
      <p:pic>
        <p:nvPicPr>
          <p:cNvPr id="3" name="图片 2"/>
          <p:cNvPicPr>
            <a:picLocks noChangeAspect="1"/>
          </p:cNvPicPr>
          <p:nvPr/>
        </p:nvPicPr>
        <p:blipFill>
          <a:blip r:embed="rId6"/>
          <a:stretch>
            <a:fillRect/>
          </a:stretch>
        </p:blipFill>
        <p:spPr>
          <a:xfrm>
            <a:off x="837565" y="2654300"/>
            <a:ext cx="7325360" cy="2496185"/>
          </a:xfrm>
          <a:prstGeom prst="rect">
            <a:avLst/>
          </a:prstGeom>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44170" y="1784350"/>
            <a:ext cx="8531225" cy="3589020"/>
          </a:xfrm>
          <a:prstGeom prst="rect">
            <a:avLst/>
          </a:prstGeom>
        </p:spPr>
      </p:pic>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4"/>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21</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The influence of other users  </a:t>
            </a:r>
          </a:p>
        </p:txBody>
      </p:sp>
      <p:pic>
        <p:nvPicPr>
          <p:cNvPr id="8" name="图片 7"/>
          <p:cNvPicPr>
            <a:picLocks noChangeAspect="1"/>
          </p:cNvPicPr>
          <p:nvPr/>
        </p:nvPicPr>
        <p:blipFill>
          <a:blip r:embed="rId5"/>
          <a:stretch>
            <a:fillRect/>
          </a:stretch>
        </p:blipFill>
        <p:spPr>
          <a:xfrm>
            <a:off x="1090930" y="90805"/>
            <a:ext cx="544830" cy="544830"/>
          </a:xfrm>
          <a:prstGeom prst="rect">
            <a:avLst/>
          </a:prstGeom>
        </p:spPr>
      </p:pic>
      <p:sp>
        <p:nvSpPr>
          <p:cNvPr id="30" name="文本框 29"/>
          <p:cNvSpPr txBox="1"/>
          <p:nvPr/>
        </p:nvSpPr>
        <p:spPr>
          <a:xfrm>
            <a:off x="-12065" y="995680"/>
            <a:ext cx="1482090"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j-lt"/>
                <a:sym typeface="+mn-ea"/>
              </a:rPr>
              <a:t>Task 2:</a:t>
            </a:r>
          </a:p>
        </p:txBody>
      </p:sp>
      <p:sp>
        <p:nvSpPr>
          <p:cNvPr id="3" name="矩形 2"/>
          <p:cNvSpPr/>
          <p:nvPr/>
        </p:nvSpPr>
        <p:spPr>
          <a:xfrm>
            <a:off x="755650" y="4873625"/>
            <a:ext cx="935990" cy="432435"/>
          </a:xfrm>
          <a:prstGeom prst="rect">
            <a:avLst/>
          </a:prstGeom>
          <a:solidFill>
            <a:srgbClr val="E9EC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64690" y="1026160"/>
            <a:ext cx="5963920" cy="583565"/>
          </a:xfrm>
          <a:prstGeom prst="rect">
            <a:avLst/>
          </a:prstGeom>
          <a:noFill/>
        </p:spPr>
        <p:txBody>
          <a:bodyPr wrap="square" rtlCol="0">
            <a:spAutoFit/>
          </a:bodyPr>
          <a:lstStyle/>
          <a:p>
            <a:pPr algn="l"/>
            <a:r>
              <a:rPr lang="en-US" altLang="zh-CN" sz="3200" b="1" dirty="0" smtClean="0">
                <a:solidFill>
                  <a:srgbClr val="FF0000"/>
                </a:solidFill>
                <a:latin typeface="+mj-lt"/>
                <a:sym typeface="+mn-ea"/>
              </a:rPr>
              <a:t>Try ellipse model, but NOT works!</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22</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The influence of other users  </a:t>
            </a:r>
          </a:p>
        </p:txBody>
      </p:sp>
      <p:pic>
        <p:nvPicPr>
          <p:cNvPr id="8" name="图片 7"/>
          <p:cNvPicPr>
            <a:picLocks noChangeAspect="1"/>
          </p:cNvPicPr>
          <p:nvPr/>
        </p:nvPicPr>
        <p:blipFill>
          <a:blip r:embed="rId4"/>
          <a:stretch>
            <a:fillRect/>
          </a:stretch>
        </p:blipFill>
        <p:spPr>
          <a:xfrm>
            <a:off x="1090930" y="90805"/>
            <a:ext cx="544830" cy="544830"/>
          </a:xfrm>
          <a:prstGeom prst="rect">
            <a:avLst/>
          </a:prstGeom>
        </p:spPr>
      </p:pic>
      <p:sp>
        <p:nvSpPr>
          <p:cNvPr id="3" name="矩形 2"/>
          <p:cNvSpPr/>
          <p:nvPr/>
        </p:nvSpPr>
        <p:spPr>
          <a:xfrm>
            <a:off x="755650" y="4873625"/>
            <a:ext cx="935990" cy="432435"/>
          </a:xfrm>
          <a:prstGeom prst="rect">
            <a:avLst/>
          </a:prstGeom>
          <a:solidFill>
            <a:srgbClr val="E9EC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94030" y="919480"/>
            <a:ext cx="8219440" cy="1014730"/>
          </a:xfrm>
          <a:prstGeom prst="rect">
            <a:avLst/>
          </a:prstGeom>
          <a:noFill/>
        </p:spPr>
        <p:txBody>
          <a:bodyPr wrap="square" rtlCol="0" anchor="t">
            <a:spAutoFit/>
          </a:bodyPr>
          <a:lstStyle/>
          <a:p>
            <a:r>
              <a:rPr lang="en-US" altLang="zh-CN" sz="2000" b="1">
                <a:solidFill>
                  <a:srgbClr val="FF0000"/>
                </a:solidFill>
              </a:rPr>
              <a:t>Interesting finding:</a:t>
            </a:r>
            <a:r>
              <a:rPr lang="en-US" altLang="zh-CN" sz="2000">
                <a:solidFill>
                  <a:srgbClr val="FF0000"/>
                </a:solidFill>
              </a:rPr>
              <a:t> </a:t>
            </a:r>
            <a:r>
              <a:rPr lang="zh-CN" altLang="en-US" sz="2000">
                <a:solidFill>
                  <a:srgbClr val="002060"/>
                </a:solidFill>
              </a:rPr>
              <a:t>the number of impacted APs in the N-user case can be derived from the simple </a:t>
            </a:r>
            <a:r>
              <a:rPr lang="en-US" altLang="zh-CN" sz="2000">
                <a:solidFill>
                  <a:srgbClr val="002060"/>
                </a:solidFill>
              </a:rPr>
              <a:t>one </a:t>
            </a:r>
            <a:r>
              <a:rPr lang="zh-CN" altLang="en-US" sz="2000">
                <a:solidFill>
                  <a:srgbClr val="002060"/>
                </a:solidFill>
              </a:rPr>
              <a:t>user case, the result of which can be easily obtained with simple experiments.</a:t>
            </a:r>
          </a:p>
        </p:txBody>
      </p:sp>
      <p:pic>
        <p:nvPicPr>
          <p:cNvPr id="6" name="图片 5"/>
          <p:cNvPicPr>
            <a:picLocks noChangeAspect="1"/>
          </p:cNvPicPr>
          <p:nvPr/>
        </p:nvPicPr>
        <p:blipFill>
          <a:blip r:embed="rId5"/>
          <a:stretch>
            <a:fillRect/>
          </a:stretch>
        </p:blipFill>
        <p:spPr>
          <a:xfrm>
            <a:off x="2619375" y="2002790"/>
            <a:ext cx="3904615" cy="847725"/>
          </a:xfrm>
          <a:prstGeom prst="rect">
            <a:avLst/>
          </a:prstGeom>
        </p:spPr>
      </p:pic>
      <p:pic>
        <p:nvPicPr>
          <p:cNvPr id="7" name="图片 6"/>
          <p:cNvPicPr>
            <a:picLocks noChangeAspect="1"/>
          </p:cNvPicPr>
          <p:nvPr/>
        </p:nvPicPr>
        <p:blipFill>
          <a:blip r:embed="rId6"/>
          <a:stretch>
            <a:fillRect/>
          </a:stretch>
        </p:blipFill>
        <p:spPr>
          <a:xfrm>
            <a:off x="1826895" y="2792095"/>
            <a:ext cx="5467350" cy="2422525"/>
          </a:xfrm>
          <a:prstGeom prst="rect">
            <a:avLst/>
          </a:prstGeom>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6945630" y="464820"/>
            <a:ext cx="2210435" cy="1863090"/>
          </a:xfrm>
          <a:prstGeom prst="rect">
            <a:avLst/>
          </a:prstGeom>
        </p:spPr>
      </p:pic>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4"/>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23</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98837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The influence of other users  </a:t>
            </a:r>
          </a:p>
        </p:txBody>
      </p:sp>
      <p:pic>
        <p:nvPicPr>
          <p:cNvPr id="8" name="图片 7"/>
          <p:cNvPicPr>
            <a:picLocks noChangeAspect="1"/>
          </p:cNvPicPr>
          <p:nvPr/>
        </p:nvPicPr>
        <p:blipFill>
          <a:blip r:embed="rId5"/>
          <a:stretch>
            <a:fillRect/>
          </a:stretch>
        </p:blipFill>
        <p:spPr>
          <a:xfrm>
            <a:off x="1090930" y="90805"/>
            <a:ext cx="544830" cy="544830"/>
          </a:xfrm>
          <a:prstGeom prst="rect">
            <a:avLst/>
          </a:prstGeom>
        </p:spPr>
      </p:pic>
      <p:sp>
        <p:nvSpPr>
          <p:cNvPr id="30" name="文本框 29"/>
          <p:cNvSpPr txBox="1"/>
          <p:nvPr/>
        </p:nvSpPr>
        <p:spPr>
          <a:xfrm>
            <a:off x="-12065" y="995680"/>
            <a:ext cx="1348105"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j-lt"/>
                <a:sym typeface="+mn-ea"/>
              </a:rPr>
              <a:t>m~N:</a:t>
            </a:r>
          </a:p>
        </p:txBody>
      </p:sp>
      <p:pic>
        <p:nvPicPr>
          <p:cNvPr id="9" name="图片 8"/>
          <p:cNvPicPr>
            <a:picLocks noChangeAspect="1"/>
          </p:cNvPicPr>
          <p:nvPr/>
        </p:nvPicPr>
        <p:blipFill>
          <a:blip r:embed="rId6"/>
          <a:stretch>
            <a:fillRect/>
          </a:stretch>
        </p:blipFill>
        <p:spPr>
          <a:xfrm>
            <a:off x="871855" y="2249805"/>
            <a:ext cx="7439025" cy="3029585"/>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p:nvPr/>
        </p:nvSpPr>
        <p:spPr>
          <a:xfrm>
            <a:off x="2627313" y="2066925"/>
            <a:ext cx="5275262" cy="923925"/>
          </a:xfrm>
          <a:prstGeom prst="rect">
            <a:avLst/>
          </a:prstGeom>
          <a:solidFill>
            <a:srgbClr val="17365D"/>
          </a:solid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39" name="TextBox 5"/>
          <p:cNvSpPr/>
          <p:nvPr/>
        </p:nvSpPr>
        <p:spPr>
          <a:xfrm>
            <a:off x="2771775" y="2117725"/>
            <a:ext cx="5019675" cy="829945"/>
          </a:xfrm>
          <a:prstGeom prst="rect">
            <a:avLst/>
          </a:prstGeom>
          <a:noFill/>
          <a:ln w="9525">
            <a:noFill/>
          </a:ln>
        </p:spPr>
        <p:txBody>
          <a:bodyPr>
            <a:spAutoFit/>
          </a:bodyPr>
          <a:lstStyle/>
          <a:p>
            <a:pPr algn="ctr" fontAlgn="b"/>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Main results</a:t>
            </a:r>
          </a:p>
        </p:txBody>
      </p:sp>
      <p:sp>
        <p:nvSpPr>
          <p:cNvPr id="14340" name="泪滴形 6"/>
          <p:cNvSpPr/>
          <p:nvPr/>
        </p:nvSpPr>
        <p:spPr>
          <a:xfrm>
            <a:off x="1338263" y="2028825"/>
            <a:ext cx="1042987" cy="1044575"/>
          </a:xfrm>
          <a:custGeom>
            <a:avLst/>
            <a:gdLst>
              <a:gd name="txL" fmla="*/ 0 w 1644"/>
              <a:gd name="txT" fmla="*/ 0 h 1644"/>
              <a:gd name="txR" fmla="*/ 1644 w 1644"/>
              <a:gd name="txB" fmla="*/ 1644 h 1644"/>
            </a:gdLst>
            <a:ahLst/>
            <a:cxnLst/>
            <a:rect l="txL" t="txT" r="txR" b="txB"/>
            <a:pathLst>
              <a:path w="1644" h="1644">
                <a:moveTo>
                  <a:pt x="0" y="822"/>
                </a:moveTo>
                <a:cubicBezTo>
                  <a:pt x="0" y="368"/>
                  <a:pt x="368" y="0"/>
                  <a:pt x="822" y="0"/>
                </a:cubicBezTo>
                <a:cubicBezTo>
                  <a:pt x="1096" y="0"/>
                  <a:pt x="1370" y="0"/>
                  <a:pt x="1644" y="0"/>
                </a:cubicBezTo>
                <a:cubicBezTo>
                  <a:pt x="1644" y="274"/>
                  <a:pt x="1644" y="548"/>
                  <a:pt x="1644" y="822"/>
                </a:cubicBezTo>
                <a:cubicBezTo>
                  <a:pt x="1644" y="1276"/>
                  <a:pt x="1276" y="1644"/>
                  <a:pt x="822" y="1644"/>
                </a:cubicBezTo>
                <a:cubicBezTo>
                  <a:pt x="368" y="1644"/>
                  <a:pt x="0" y="1276"/>
                  <a:pt x="0" y="822"/>
                </a:cubicBezTo>
                <a:close/>
              </a:path>
            </a:pathLst>
          </a:custGeom>
          <a:solidFill>
            <a:srgbClr val="17365D"/>
          </a:solidFill>
          <a:ln w="9525">
            <a:noFill/>
          </a:ln>
        </p:spPr>
        <p:txBody>
          <a:bodyPr anchor="ctr"/>
          <a:lstStyle/>
          <a:p>
            <a:pPr algn="ctr"/>
            <a:r>
              <a:rPr lang="en-US" altLang="zh-CN" sz="5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9463"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9464" name="文本框 1"/>
          <p:cNvSpPr txBox="1"/>
          <p:nvPr/>
        </p:nvSpPr>
        <p:spPr>
          <a:xfrm>
            <a:off x="6946900" y="4040188"/>
            <a:ext cx="2011363" cy="830262"/>
          </a:xfrm>
          <a:prstGeom prst="rect">
            <a:avLst/>
          </a:prstGeom>
          <a:noFill/>
          <a:ln w="9525">
            <a:noFill/>
          </a:ln>
        </p:spPr>
        <p:txBody>
          <a:bodyPr wrap="none">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法、方</a:t>
            </a:r>
            <a:endParaRPr lang="zh-CN" altLang="en-US" dirty="0">
              <a:latin typeface="Arial" panose="020B0604020202020204" pitchFamily="34" charset="0"/>
            </a:endParaRPr>
          </a:p>
        </p:txBody>
      </p:sp>
      <p:sp>
        <p:nvSpPr>
          <p:cNvPr id="19465"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24</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1090930" y="90805"/>
            <a:ext cx="544830" cy="544830"/>
          </a:xfrm>
          <a:prstGeom prst="rect">
            <a:avLst/>
          </a:prstGeom>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2531"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2532"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2534"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2535"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25</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2536" name="标题 7"/>
          <p:cNvSpPr txBox="1"/>
          <p:nvPr/>
        </p:nvSpPr>
        <p:spPr>
          <a:xfrm>
            <a:off x="414338" y="155575"/>
            <a:ext cx="7886700" cy="390525"/>
          </a:xfrm>
          <a:prstGeom prst="rect">
            <a:avLst/>
          </a:prstGeom>
          <a:noFill/>
          <a:ln w="9525">
            <a:noFill/>
          </a:ln>
        </p:spPr>
        <p:txBody>
          <a:bodyPr anchor="b"/>
          <a:lstStyle/>
          <a:p>
            <a:pPr marL="914400" indent="-914400" algn="ctr"/>
            <a:r>
              <a:rPr lang="en-US" altLang="zh-CN" sz="2800" b="1" dirty="0">
                <a:solidFill>
                  <a:srgbClr val="17365D"/>
                </a:solidFill>
                <a:latin typeface="Calibri" panose="020F0502020204030204" pitchFamily="34" charset="0"/>
                <a:sym typeface="Calibri" panose="020F0502020204030204" pitchFamily="34" charset="0"/>
              </a:rPr>
              <a:t>Main Results</a:t>
            </a:r>
          </a:p>
        </p:txBody>
      </p:sp>
      <p:pic>
        <p:nvPicPr>
          <p:cNvPr id="22537" name="Picture 1" descr="C:\Users\asus\AppData\Roaming\Tencent\Users\413181950\QQ\WinTemp\RichOle\1D%A~6NV%@K]7LAO_]PBT)T.png"/>
          <p:cNvPicPr>
            <a:picLocks noChangeAspect="1"/>
          </p:cNvPicPr>
          <p:nvPr/>
        </p:nvPicPr>
        <p:blipFill>
          <a:blip r:embed="rId4"/>
          <a:stretch>
            <a:fillRect/>
          </a:stretch>
        </p:blipFill>
        <p:spPr>
          <a:xfrm>
            <a:off x="791845" y="1145540"/>
            <a:ext cx="7581265" cy="3759200"/>
          </a:xfrm>
          <a:prstGeom prst="rect">
            <a:avLst/>
          </a:prstGeom>
          <a:noFill/>
          <a:ln w="9525">
            <a:noFill/>
          </a:ln>
        </p:spPr>
      </p:pic>
      <p:pic>
        <p:nvPicPr>
          <p:cNvPr id="8" name="图片 7"/>
          <p:cNvPicPr>
            <a:picLocks noChangeAspect="1"/>
          </p:cNvPicPr>
          <p:nvPr/>
        </p:nvPicPr>
        <p:blipFill>
          <a:blip r:embed="rId5"/>
          <a:stretch>
            <a:fillRect/>
          </a:stretch>
        </p:blipFill>
        <p:spPr>
          <a:xfrm>
            <a:off x="1090930" y="90805"/>
            <a:ext cx="544830" cy="544830"/>
          </a:xfrm>
          <a:prstGeom prst="rect">
            <a:avLst/>
          </a:prstGeom>
        </p:spPr>
      </p:pic>
    </p:spTree>
  </p:cSld>
  <p:clrMapOvr>
    <a:masterClrMapping/>
  </p:clrMapOvr>
  <p:transition spd="slow">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p:nvPr/>
        </p:nvSpPr>
        <p:spPr>
          <a:xfrm>
            <a:off x="2627313" y="2066925"/>
            <a:ext cx="5275262" cy="923925"/>
          </a:xfrm>
          <a:prstGeom prst="rect">
            <a:avLst/>
          </a:prstGeom>
          <a:solidFill>
            <a:srgbClr val="17365D"/>
          </a:solid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39" name="TextBox 5"/>
          <p:cNvSpPr/>
          <p:nvPr/>
        </p:nvSpPr>
        <p:spPr>
          <a:xfrm>
            <a:off x="2628265" y="2237105"/>
            <a:ext cx="5274310" cy="583565"/>
          </a:xfrm>
          <a:prstGeom prst="rect">
            <a:avLst/>
          </a:prstGeom>
          <a:noFill/>
          <a:ln w="9525">
            <a:noFill/>
          </a:ln>
        </p:spPr>
        <p:txBody>
          <a:bodyPr wrap="square">
            <a:spAutoFit/>
          </a:bodyPr>
          <a:lstStyle/>
          <a:p>
            <a:pPr algn="ctr" fontAlgn="b"/>
            <a:r>
              <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Experimental Verfication</a:t>
            </a:r>
          </a:p>
        </p:txBody>
      </p:sp>
      <p:sp>
        <p:nvSpPr>
          <p:cNvPr id="14340" name="泪滴形 6"/>
          <p:cNvSpPr/>
          <p:nvPr/>
        </p:nvSpPr>
        <p:spPr>
          <a:xfrm>
            <a:off x="1472565" y="2066925"/>
            <a:ext cx="893445" cy="924560"/>
          </a:xfrm>
          <a:custGeom>
            <a:avLst/>
            <a:gdLst>
              <a:gd name="txL" fmla="*/ 0 w 1644"/>
              <a:gd name="txT" fmla="*/ 0 h 1644"/>
              <a:gd name="txR" fmla="*/ 1644 w 1644"/>
              <a:gd name="txB" fmla="*/ 1644 h 1644"/>
            </a:gdLst>
            <a:ahLst/>
            <a:cxnLst/>
            <a:rect l="txL" t="txT" r="txR" b="txB"/>
            <a:pathLst>
              <a:path w="1644" h="1644">
                <a:moveTo>
                  <a:pt x="0" y="822"/>
                </a:moveTo>
                <a:cubicBezTo>
                  <a:pt x="0" y="368"/>
                  <a:pt x="368" y="0"/>
                  <a:pt x="822" y="0"/>
                </a:cubicBezTo>
                <a:cubicBezTo>
                  <a:pt x="1096" y="0"/>
                  <a:pt x="1370" y="0"/>
                  <a:pt x="1644" y="0"/>
                </a:cubicBezTo>
                <a:cubicBezTo>
                  <a:pt x="1644" y="274"/>
                  <a:pt x="1644" y="548"/>
                  <a:pt x="1644" y="822"/>
                </a:cubicBezTo>
                <a:cubicBezTo>
                  <a:pt x="1644" y="1276"/>
                  <a:pt x="1276" y="1644"/>
                  <a:pt x="822" y="1644"/>
                </a:cubicBezTo>
                <a:cubicBezTo>
                  <a:pt x="368" y="1644"/>
                  <a:pt x="0" y="1276"/>
                  <a:pt x="0" y="822"/>
                </a:cubicBezTo>
                <a:close/>
              </a:path>
            </a:pathLst>
          </a:custGeom>
          <a:solidFill>
            <a:srgbClr val="17365D"/>
          </a:solidFill>
          <a:ln w="9525">
            <a:noFill/>
          </a:ln>
        </p:spPr>
        <p:txBody>
          <a:bodyPr anchor="ctr"/>
          <a:lstStyle/>
          <a:p>
            <a:pPr algn="ctr"/>
            <a:r>
              <a:rPr lang="en-US" altLang="zh-CN" sz="5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4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9463"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9464" name="文本框 1"/>
          <p:cNvSpPr txBox="1"/>
          <p:nvPr/>
        </p:nvSpPr>
        <p:spPr>
          <a:xfrm>
            <a:off x="6946900" y="4040188"/>
            <a:ext cx="2011363" cy="830262"/>
          </a:xfrm>
          <a:prstGeom prst="rect">
            <a:avLst/>
          </a:prstGeom>
          <a:noFill/>
          <a:ln w="9525">
            <a:noFill/>
          </a:ln>
        </p:spPr>
        <p:txBody>
          <a:bodyPr wrap="none">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法、方</a:t>
            </a:r>
            <a:endParaRPr lang="zh-CN" altLang="en-US" dirty="0">
              <a:latin typeface="Arial" panose="020B0604020202020204" pitchFamily="34" charset="0"/>
            </a:endParaRPr>
          </a:p>
        </p:txBody>
      </p:sp>
      <p:sp>
        <p:nvSpPr>
          <p:cNvPr id="19465"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26</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1090930" y="90805"/>
            <a:ext cx="544830" cy="544830"/>
          </a:xfrm>
          <a:prstGeom prst="rect">
            <a:avLst/>
          </a:prstGeo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27</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8255" y="155575"/>
            <a:ext cx="9166225" cy="390525"/>
          </a:xfrm>
          <a:prstGeom prst="rect">
            <a:avLst/>
          </a:prstGeom>
          <a:noFill/>
          <a:ln w="9525">
            <a:noFill/>
          </a:ln>
        </p:spPr>
        <p:txBody>
          <a:bodyPr anchor="b"/>
          <a:lstStyle/>
          <a:p>
            <a:pPr marL="914400" indent="-914400" algn="ctr"/>
            <a:r>
              <a:rPr lang="en-US" altLang="zh-CN" sz="2800" b="1" dirty="0">
                <a:solidFill>
                  <a:srgbClr val="17365D"/>
                </a:solidFill>
                <a:latin typeface="+mj-lt"/>
                <a:ea typeface="微软雅黑" panose="020B0503020204020204" pitchFamily="34" charset="-122"/>
                <a:sym typeface="微软雅黑" panose="020B0503020204020204" pitchFamily="34" charset="-122"/>
              </a:rPr>
              <a:t>Experimental Verification</a:t>
            </a:r>
            <a:r>
              <a:rPr lang="en-US" altLang="zh-CN" sz="2800" b="1" dirty="0">
                <a:solidFill>
                  <a:srgbClr val="17365D"/>
                </a:solidFill>
                <a:latin typeface="Calibri" panose="020F0502020204030204" pitchFamily="34" charset="0"/>
                <a:sym typeface="Calibri" panose="020F0502020204030204" pitchFamily="34" charset="0"/>
              </a:rPr>
              <a:t> </a:t>
            </a:r>
          </a:p>
        </p:txBody>
      </p:sp>
      <p:pic>
        <p:nvPicPr>
          <p:cNvPr id="23561" name="Picture 2"/>
          <p:cNvPicPr>
            <a:picLocks noChangeAspect="1"/>
          </p:cNvPicPr>
          <p:nvPr/>
        </p:nvPicPr>
        <p:blipFill>
          <a:blip r:embed="rId4"/>
          <a:stretch>
            <a:fillRect/>
          </a:stretch>
        </p:blipFill>
        <p:spPr>
          <a:xfrm>
            <a:off x="107950" y="1026160"/>
            <a:ext cx="8926513" cy="3559175"/>
          </a:xfrm>
          <a:prstGeom prst="rect">
            <a:avLst/>
          </a:prstGeom>
          <a:noFill/>
          <a:ln w="9525">
            <a:noFill/>
          </a:ln>
        </p:spPr>
      </p:pic>
      <p:pic>
        <p:nvPicPr>
          <p:cNvPr id="8" name="图片 7"/>
          <p:cNvPicPr>
            <a:picLocks noChangeAspect="1"/>
          </p:cNvPicPr>
          <p:nvPr/>
        </p:nvPicPr>
        <p:blipFill>
          <a:blip r:embed="rId5"/>
          <a:stretch>
            <a:fillRect/>
          </a:stretch>
        </p:blipFill>
        <p:spPr>
          <a:xfrm>
            <a:off x="1090930" y="90805"/>
            <a:ext cx="544830" cy="544830"/>
          </a:xfrm>
          <a:prstGeom prst="rect">
            <a:avLst/>
          </a:prstGeom>
        </p:spPr>
      </p:pic>
      <p:sp>
        <p:nvSpPr>
          <p:cNvPr id="2" name="矩形 1"/>
          <p:cNvSpPr/>
          <p:nvPr/>
        </p:nvSpPr>
        <p:spPr>
          <a:xfrm>
            <a:off x="323850" y="4009390"/>
            <a:ext cx="431800" cy="28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74235" y="4009390"/>
            <a:ext cx="431800" cy="28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p:nvPr/>
        </p:nvSpPr>
        <p:spPr>
          <a:xfrm>
            <a:off x="2627313" y="2066925"/>
            <a:ext cx="5275262" cy="923925"/>
          </a:xfrm>
          <a:prstGeom prst="rect">
            <a:avLst/>
          </a:prstGeom>
          <a:solidFill>
            <a:srgbClr val="17365D"/>
          </a:solid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39" name="TextBox 5"/>
          <p:cNvSpPr/>
          <p:nvPr/>
        </p:nvSpPr>
        <p:spPr>
          <a:xfrm>
            <a:off x="2771775" y="2117725"/>
            <a:ext cx="5019675" cy="829945"/>
          </a:xfrm>
          <a:prstGeom prst="rect">
            <a:avLst/>
          </a:prstGeom>
          <a:noFill/>
          <a:ln w="9525">
            <a:noFill/>
          </a:ln>
        </p:spPr>
        <p:txBody>
          <a:bodyPr>
            <a:spAutoFit/>
          </a:bodyPr>
          <a:lstStyle/>
          <a:p>
            <a:pPr algn="ctr" fontAlgn="b"/>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Conclusion</a:t>
            </a:r>
          </a:p>
        </p:txBody>
      </p:sp>
      <p:sp>
        <p:nvSpPr>
          <p:cNvPr id="14340" name="泪滴形 6"/>
          <p:cNvSpPr/>
          <p:nvPr/>
        </p:nvSpPr>
        <p:spPr>
          <a:xfrm>
            <a:off x="1338263" y="2028825"/>
            <a:ext cx="1042987" cy="1044575"/>
          </a:xfrm>
          <a:custGeom>
            <a:avLst/>
            <a:gdLst>
              <a:gd name="txL" fmla="*/ 0 w 1644"/>
              <a:gd name="txT" fmla="*/ 0 h 1644"/>
              <a:gd name="txR" fmla="*/ 1644 w 1644"/>
              <a:gd name="txB" fmla="*/ 1644 h 1644"/>
            </a:gdLst>
            <a:ahLst/>
            <a:cxnLst/>
            <a:rect l="txL" t="txT" r="txR" b="txB"/>
            <a:pathLst>
              <a:path w="1644" h="1644">
                <a:moveTo>
                  <a:pt x="0" y="822"/>
                </a:moveTo>
                <a:cubicBezTo>
                  <a:pt x="0" y="368"/>
                  <a:pt x="368" y="0"/>
                  <a:pt x="822" y="0"/>
                </a:cubicBezTo>
                <a:cubicBezTo>
                  <a:pt x="1096" y="0"/>
                  <a:pt x="1370" y="0"/>
                  <a:pt x="1644" y="0"/>
                </a:cubicBezTo>
                <a:cubicBezTo>
                  <a:pt x="1644" y="274"/>
                  <a:pt x="1644" y="548"/>
                  <a:pt x="1644" y="822"/>
                </a:cubicBezTo>
                <a:cubicBezTo>
                  <a:pt x="1644" y="1276"/>
                  <a:pt x="1276" y="1644"/>
                  <a:pt x="822" y="1644"/>
                </a:cubicBezTo>
                <a:cubicBezTo>
                  <a:pt x="368" y="1644"/>
                  <a:pt x="0" y="1276"/>
                  <a:pt x="0" y="822"/>
                </a:cubicBezTo>
                <a:close/>
              </a:path>
            </a:pathLst>
          </a:custGeom>
          <a:solidFill>
            <a:srgbClr val="17365D"/>
          </a:solidFill>
          <a:ln w="9525">
            <a:noFill/>
          </a:ln>
        </p:spPr>
        <p:txBody>
          <a:bodyPr anchor="ctr"/>
          <a:lstStyle/>
          <a:p>
            <a:pPr algn="ctr"/>
            <a:r>
              <a:rPr lang="en-US" sz="5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en-US" sz="4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9463"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9464" name="文本框 1"/>
          <p:cNvSpPr txBox="1"/>
          <p:nvPr/>
        </p:nvSpPr>
        <p:spPr>
          <a:xfrm>
            <a:off x="6946900" y="4040188"/>
            <a:ext cx="2011363" cy="830262"/>
          </a:xfrm>
          <a:prstGeom prst="rect">
            <a:avLst/>
          </a:prstGeom>
          <a:noFill/>
          <a:ln w="9525">
            <a:noFill/>
          </a:ln>
        </p:spPr>
        <p:txBody>
          <a:bodyPr wrap="none">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法、方</a:t>
            </a:r>
            <a:endParaRPr lang="zh-CN" altLang="en-US" dirty="0">
              <a:latin typeface="Arial" panose="020B0604020202020204" pitchFamily="34" charset="0"/>
            </a:endParaRPr>
          </a:p>
        </p:txBody>
      </p:sp>
      <p:sp>
        <p:nvSpPr>
          <p:cNvPr id="19465"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28</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1090930" y="90805"/>
            <a:ext cx="544830" cy="544830"/>
          </a:xfrm>
          <a:prstGeom prst="rect">
            <a:avLst/>
          </a:prstGeom>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29</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3560" name="标题 7"/>
          <p:cNvSpPr txBox="1"/>
          <p:nvPr/>
        </p:nvSpPr>
        <p:spPr>
          <a:xfrm>
            <a:off x="-8255" y="155575"/>
            <a:ext cx="9166225" cy="390525"/>
          </a:xfrm>
          <a:prstGeom prst="rect">
            <a:avLst/>
          </a:prstGeom>
          <a:noFill/>
          <a:ln w="9525">
            <a:noFill/>
          </a:ln>
        </p:spPr>
        <p:txBody>
          <a:bodyPr anchor="b"/>
          <a:lstStyle/>
          <a:p>
            <a:pPr marL="914400" indent="-914400" algn="ctr"/>
            <a:r>
              <a:rPr lang="en-US" altLang="zh-CN" sz="2800" b="1" dirty="0">
                <a:solidFill>
                  <a:srgbClr val="17365D"/>
                </a:solidFill>
                <a:latin typeface="+mj-lt"/>
                <a:ea typeface="微软雅黑" panose="020B0503020204020204" pitchFamily="34" charset="-122"/>
                <a:sym typeface="微软雅黑" panose="020B0503020204020204" pitchFamily="34" charset="-122"/>
              </a:rPr>
              <a:t>Conclusion</a:t>
            </a:r>
            <a:r>
              <a:rPr lang="en-US" altLang="zh-CN" sz="2800" b="1" dirty="0">
                <a:solidFill>
                  <a:srgbClr val="17365D"/>
                </a:solidFill>
                <a:latin typeface="Calibri" panose="020F0502020204030204" pitchFamily="34" charset="0"/>
                <a:sym typeface="Calibri" panose="020F0502020204030204" pitchFamily="34" charset="0"/>
              </a:rPr>
              <a:t> </a:t>
            </a:r>
          </a:p>
        </p:txBody>
      </p:sp>
      <p:pic>
        <p:nvPicPr>
          <p:cNvPr id="8" name="图片 7"/>
          <p:cNvPicPr>
            <a:picLocks noChangeAspect="1"/>
          </p:cNvPicPr>
          <p:nvPr/>
        </p:nvPicPr>
        <p:blipFill>
          <a:blip r:embed="rId4"/>
          <a:stretch>
            <a:fillRect/>
          </a:stretch>
        </p:blipFill>
        <p:spPr>
          <a:xfrm>
            <a:off x="1090930" y="90805"/>
            <a:ext cx="544830" cy="544830"/>
          </a:xfrm>
          <a:prstGeom prst="rect">
            <a:avLst/>
          </a:prstGeom>
        </p:spPr>
      </p:pic>
      <p:sp>
        <p:nvSpPr>
          <p:cNvPr id="3" name="文本框 2"/>
          <p:cNvSpPr txBox="1"/>
          <p:nvPr/>
        </p:nvSpPr>
        <p:spPr>
          <a:xfrm>
            <a:off x="180975" y="923925"/>
            <a:ext cx="8781415" cy="1568450"/>
          </a:xfrm>
          <a:prstGeom prst="rect">
            <a:avLst/>
          </a:prstGeom>
          <a:noFill/>
        </p:spPr>
        <p:txBody>
          <a:bodyPr wrap="square" rtlCol="0">
            <a:spAutoFit/>
          </a:bodyPr>
          <a:lstStyle/>
          <a:p>
            <a:pPr marL="285750" indent="-285750">
              <a:buFont typeface="Wingdings" panose="05000000000000000000" charset="0"/>
              <a:buChar char=""/>
            </a:pPr>
            <a:r>
              <a:rPr lang="en-US" altLang="zh-CN" sz="2400">
                <a:solidFill>
                  <a:srgbClr val="002060"/>
                </a:solidFill>
                <a:latin typeface="+mn-lt"/>
              </a:rPr>
              <a:t>Localization reliability </a:t>
            </a:r>
            <a:r>
              <a:rPr lang="en-US" altLang="zh-CN" sz="2400">
                <a:solidFill>
                  <a:srgbClr val="FF0000"/>
                </a:solidFill>
                <a:latin typeface="+mn-lt"/>
              </a:rPr>
              <a:t>drops dramatically </a:t>
            </a:r>
            <a:r>
              <a:rPr lang="en-US" altLang="zh-CN" sz="2400">
                <a:solidFill>
                  <a:srgbClr val="002060"/>
                </a:solidFill>
                <a:latin typeface="+mn-lt"/>
              </a:rPr>
              <a:t>before the number of users increases to a critical point and then </a:t>
            </a:r>
            <a:r>
              <a:rPr lang="en-US" altLang="zh-CN" sz="2400">
                <a:solidFill>
                  <a:srgbClr val="FF0000"/>
                </a:solidFill>
                <a:latin typeface="+mn-lt"/>
              </a:rPr>
              <a:t>decreases smoothly</a:t>
            </a:r>
            <a:r>
              <a:rPr lang="en-US" altLang="zh-CN" sz="2400">
                <a:solidFill>
                  <a:srgbClr val="002060"/>
                </a:solidFill>
                <a:latin typeface="+mn-lt"/>
              </a:rPr>
              <a:t>, where the </a:t>
            </a:r>
            <a:r>
              <a:rPr lang="en-US" altLang="zh-CN" sz="2400">
                <a:solidFill>
                  <a:srgbClr val="FF0000"/>
                </a:solidFill>
                <a:latin typeface="+mn-lt"/>
              </a:rPr>
              <a:t>critical point</a:t>
            </a:r>
            <a:r>
              <a:rPr lang="en-US" altLang="zh-CN" sz="2400">
                <a:solidFill>
                  <a:srgbClr val="002060"/>
                </a:solidFill>
                <a:latin typeface="+mn-lt"/>
              </a:rPr>
              <a:t> tends to appear when the number of users equals that of APs deployed in the region.</a:t>
            </a:r>
          </a:p>
        </p:txBody>
      </p:sp>
      <p:pic>
        <p:nvPicPr>
          <p:cNvPr id="2" name="Picture 2"/>
          <p:cNvPicPr>
            <a:picLocks noChangeAspect="1"/>
          </p:cNvPicPr>
          <p:nvPr/>
        </p:nvPicPr>
        <p:blipFill>
          <a:blip r:embed="rId5"/>
          <a:stretch>
            <a:fillRect/>
          </a:stretch>
        </p:blipFill>
        <p:spPr>
          <a:xfrm>
            <a:off x="3926840" y="2793365"/>
            <a:ext cx="5179060" cy="2065020"/>
          </a:xfrm>
          <a:prstGeom prst="rect">
            <a:avLst/>
          </a:prstGeom>
          <a:noFill/>
          <a:ln w="9525">
            <a:noFill/>
          </a:ln>
        </p:spPr>
      </p:pic>
      <p:sp>
        <p:nvSpPr>
          <p:cNvPr id="4" name="文本框 3"/>
          <p:cNvSpPr txBox="1"/>
          <p:nvPr/>
        </p:nvSpPr>
        <p:spPr>
          <a:xfrm>
            <a:off x="180975" y="2466975"/>
            <a:ext cx="3832860" cy="2306955"/>
          </a:xfrm>
          <a:prstGeom prst="rect">
            <a:avLst/>
          </a:prstGeom>
          <a:noFill/>
        </p:spPr>
        <p:txBody>
          <a:bodyPr wrap="square" rtlCol="0">
            <a:spAutoFit/>
          </a:bodyPr>
          <a:lstStyle/>
          <a:p>
            <a:pPr>
              <a:buFont typeface="Wingdings" panose="05000000000000000000" charset="0"/>
            </a:pPr>
            <a:endParaRPr lang="en-US" altLang="zh-CN" sz="2400" dirty="0">
              <a:solidFill>
                <a:srgbClr val="002060"/>
              </a:solidFill>
              <a:latin typeface="+mn-lt"/>
            </a:endParaRPr>
          </a:p>
          <a:p>
            <a:pPr marL="285750" indent="-285750">
              <a:buFont typeface="Wingdings" panose="05000000000000000000" charset="0"/>
              <a:buChar char=""/>
            </a:pPr>
            <a:r>
              <a:rPr lang="en-US" altLang="zh-CN" sz="2400" dirty="0">
                <a:solidFill>
                  <a:srgbClr val="002060"/>
                </a:solidFill>
                <a:latin typeface="+mn-lt"/>
                <a:sym typeface="+mn-ea"/>
              </a:rPr>
              <a:t>Even if the number of users N → ∞, the fingerprinting localization system still </a:t>
            </a:r>
            <a:r>
              <a:rPr lang="en-US" altLang="zh-CN" sz="2400" dirty="0">
                <a:solidFill>
                  <a:srgbClr val="FF0000"/>
                </a:solidFill>
                <a:latin typeface="+mn-lt"/>
                <a:sym typeface="+mn-ea"/>
              </a:rPr>
              <a:t>retain</a:t>
            </a:r>
            <a:r>
              <a:rPr lang="en-US" altLang="zh-CN" sz="2400" dirty="0">
                <a:solidFill>
                  <a:srgbClr val="002060"/>
                </a:solidFill>
                <a:latin typeface="+mn-lt"/>
                <a:sym typeface="+mn-ea"/>
              </a:rPr>
              <a:t>s certain level of reliability.</a:t>
            </a:r>
            <a:endParaRPr lang="en-US" altLang="zh-CN" sz="2400" dirty="0">
              <a:solidFill>
                <a:srgbClr val="002060"/>
              </a:solidFill>
              <a:latin typeface="+mn-lt"/>
            </a:endParaRPr>
          </a:p>
        </p:txBody>
      </p:sp>
      <p:sp>
        <p:nvSpPr>
          <p:cNvPr id="5" name="矩形 4"/>
          <p:cNvSpPr/>
          <p:nvPr/>
        </p:nvSpPr>
        <p:spPr>
          <a:xfrm>
            <a:off x="4013835" y="4488180"/>
            <a:ext cx="270510" cy="201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57645" y="4488180"/>
            <a:ext cx="270510" cy="201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7174"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71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3</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090930" y="162560"/>
            <a:ext cx="544830" cy="544830"/>
          </a:xfrm>
          <a:prstGeom prst="rect">
            <a:avLst/>
          </a:prstGeom>
        </p:spPr>
      </p:pic>
      <p:sp>
        <p:nvSpPr>
          <p:cNvPr id="3" name="矩形 5"/>
          <p:cNvSpPr/>
          <p:nvPr/>
        </p:nvSpPr>
        <p:spPr>
          <a:xfrm>
            <a:off x="2627313" y="2066925"/>
            <a:ext cx="5275262" cy="923925"/>
          </a:xfrm>
          <a:prstGeom prst="rect">
            <a:avLst/>
          </a:prstGeom>
          <a:solidFill>
            <a:srgbClr val="17365D"/>
          </a:solid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 name="泪滴形 4"/>
          <p:cNvSpPr/>
          <p:nvPr/>
        </p:nvSpPr>
        <p:spPr>
          <a:xfrm>
            <a:off x="1476375" y="2066925"/>
            <a:ext cx="1042988" cy="1044575"/>
          </a:xfrm>
          <a:custGeom>
            <a:avLst/>
            <a:gdLst>
              <a:gd name="txL" fmla="*/ 0 w 1644"/>
              <a:gd name="txT" fmla="*/ 0 h 1644"/>
              <a:gd name="txR" fmla="*/ 1644 w 1644"/>
              <a:gd name="txB" fmla="*/ 1644 h 1644"/>
            </a:gdLst>
            <a:ahLst/>
            <a:cxnLst/>
            <a:rect l="txL" t="txT" r="txR" b="txB"/>
            <a:pathLst>
              <a:path w="1644" h="1644">
                <a:moveTo>
                  <a:pt x="0" y="822"/>
                </a:moveTo>
                <a:cubicBezTo>
                  <a:pt x="0" y="368"/>
                  <a:pt x="368" y="0"/>
                  <a:pt x="822" y="0"/>
                </a:cubicBezTo>
                <a:cubicBezTo>
                  <a:pt x="1096" y="0"/>
                  <a:pt x="1370" y="0"/>
                  <a:pt x="1644" y="0"/>
                </a:cubicBezTo>
                <a:cubicBezTo>
                  <a:pt x="1644" y="274"/>
                  <a:pt x="1644" y="548"/>
                  <a:pt x="1644" y="822"/>
                </a:cubicBezTo>
                <a:cubicBezTo>
                  <a:pt x="1644" y="1276"/>
                  <a:pt x="1276" y="1644"/>
                  <a:pt x="822" y="1644"/>
                </a:cubicBezTo>
                <a:cubicBezTo>
                  <a:pt x="368" y="1644"/>
                  <a:pt x="0" y="1276"/>
                  <a:pt x="0" y="822"/>
                </a:cubicBezTo>
                <a:close/>
              </a:path>
            </a:pathLst>
          </a:custGeom>
          <a:solidFill>
            <a:srgbClr val="17365D"/>
          </a:solidFill>
          <a:ln w="9525">
            <a:noFill/>
          </a:ln>
        </p:spPr>
        <p:txBody>
          <a:bodyPr anchor="ctr"/>
          <a:lstStyle/>
          <a:p>
            <a:pPr algn="ctr"/>
            <a:r>
              <a:rPr lang="en-US" altLang="zh-CN" sz="5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3"/>
          <p:cNvSpPr/>
          <p:nvPr/>
        </p:nvSpPr>
        <p:spPr>
          <a:xfrm>
            <a:off x="2740025" y="2117725"/>
            <a:ext cx="5059363" cy="830263"/>
          </a:xfrm>
          <a:prstGeom prst="rect">
            <a:avLst/>
          </a:prstGeom>
          <a:noFill/>
          <a:ln w="9525">
            <a:noFill/>
          </a:ln>
        </p:spPr>
        <p:txBody>
          <a:bodyPr>
            <a:spAutoFit/>
          </a:bodyPr>
          <a:lstStyle/>
          <a:p>
            <a:pPr algn="ctr" fontAlgn="b"/>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Bcakground</a:t>
            </a:r>
            <a:endParaRPr lang="zh-CN" altLang="en-US"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9"/>
          <p:cNvSpPr/>
          <p:nvPr/>
        </p:nvSpPr>
        <p:spPr>
          <a:xfrm>
            <a:off x="0" y="1793875"/>
            <a:ext cx="9144000" cy="1352550"/>
          </a:xfrm>
          <a:prstGeom prst="rect">
            <a:avLst/>
          </a:prstGeom>
          <a:pattFill prst="smCheck">
            <a:fgClr>
              <a:srgbClr val="17365D"/>
            </a:fgClr>
            <a:bgClr>
              <a:srgbClr val="002060"/>
            </a:bgClr>
          </a:pattFill>
          <a:ln w="9525">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3" name="TextBox 7"/>
          <p:cNvSpPr/>
          <p:nvPr/>
        </p:nvSpPr>
        <p:spPr>
          <a:xfrm>
            <a:off x="553175" y="1846511"/>
            <a:ext cx="8037650" cy="1077218"/>
          </a:xfrm>
          <a:prstGeom prst="rect">
            <a:avLst/>
          </a:prstGeom>
          <a:noFill/>
          <a:ln w="9525">
            <a:noFill/>
          </a:ln>
        </p:spPr>
        <p:txBody>
          <a:bodyPr wrap="none">
            <a:spAutoFit/>
          </a:bodyPr>
          <a:lstStyle/>
          <a:p>
            <a:pPr algn="ctr"/>
            <a:r>
              <a:rPr lang="en-US" altLang="zh-CN" sz="44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Thanks </a:t>
            </a:r>
            <a:r>
              <a:rPr lang="en-US" altLang="zh-CN" sz="4400" b="1" dirty="0" smtClean="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a:t>
            </a:r>
          </a:p>
          <a:p>
            <a:pPr algn="ctr"/>
            <a:r>
              <a:rPr lang="en-US" altLang="zh-CN" sz="20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Further Questions Please Contact: sandglassmyl@sjtu.edu.cn</a:t>
            </a:r>
            <a:endParaRPr lang="en-US" altLang="zh-CN" sz="2000" dirty="0"/>
          </a:p>
        </p:txBody>
      </p:sp>
      <p:pic>
        <p:nvPicPr>
          <p:cNvPr id="30725" name="Picture 4" descr="C:\Users\PC\Desktop\1233.png"/>
          <p:cNvPicPr>
            <a:picLocks noChangeAspect="1"/>
          </p:cNvPicPr>
          <p:nvPr/>
        </p:nvPicPr>
        <p:blipFill>
          <a:blip r:embed="rId2"/>
          <a:srcRect l="50000" t="27890" b="6865"/>
          <a:stretch>
            <a:fillRect/>
          </a:stretch>
        </p:blipFill>
        <p:spPr>
          <a:xfrm>
            <a:off x="3600450" y="3778250"/>
            <a:ext cx="2081213" cy="1455738"/>
          </a:xfrm>
          <a:prstGeom prst="rect">
            <a:avLst/>
          </a:prstGeom>
          <a:noFill/>
          <a:ln w="9525">
            <a:noFill/>
          </a:ln>
        </p:spPr>
      </p:pic>
      <p:sp>
        <p:nvSpPr>
          <p:cNvPr id="30726" name="直接连接符 12"/>
          <p:cNvSpPr/>
          <p:nvPr/>
        </p:nvSpPr>
        <p:spPr>
          <a:xfrm>
            <a:off x="1798638" y="2938463"/>
            <a:ext cx="5632450" cy="0"/>
          </a:xfrm>
          <a:prstGeom prst="line">
            <a:avLst/>
          </a:prstGeom>
          <a:ln w="12700" cap="flat" cmpd="sng">
            <a:solidFill>
              <a:srgbClr val="F2F2F2"/>
            </a:solidFill>
            <a:prstDash val="solid"/>
            <a:headEnd type="none" w="med" len="med"/>
            <a:tailEnd type="none" w="med" len="med"/>
          </a:ln>
        </p:spPr>
        <p:txBody>
          <a:bodyPr/>
          <a:lstStyle/>
          <a:p>
            <a:endParaRPr lang="en-US" dirty="0"/>
          </a:p>
        </p:txBody>
      </p:sp>
      <p:sp>
        <p:nvSpPr>
          <p:cNvPr id="24583"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4584" name="图片 4110" descr="图形1"/>
          <p:cNvPicPr>
            <a:picLocks noChangeAspect="1"/>
          </p:cNvPicPr>
          <p:nvPr/>
        </p:nvPicPr>
        <p:blipFill>
          <a:blip r:embed="rId3"/>
          <a:srcRect l="56" t="131" r="70213" b="-131"/>
          <a:stretch>
            <a:fillRect/>
          </a:stretch>
        </p:blipFill>
        <p:spPr>
          <a:xfrm>
            <a:off x="912813" y="50800"/>
            <a:ext cx="836612" cy="801688"/>
          </a:xfrm>
          <a:prstGeom prst="rect">
            <a:avLst/>
          </a:prstGeom>
          <a:noFill/>
          <a:ln w="9525">
            <a:noFill/>
          </a:ln>
        </p:spPr>
      </p:pic>
      <p:sp>
        <p:nvSpPr>
          <p:cNvPr id="24585"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297170"/>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4</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14" name="标题 11"/>
          <p:cNvSpPr>
            <a:spLocks noGrp="1"/>
          </p:cNvSpPr>
          <p:nvPr>
            <p:ph type="ctrTitle"/>
          </p:nvPr>
        </p:nvSpPr>
        <p:spPr>
          <a:xfrm>
            <a:off x="-8255" y="78105"/>
            <a:ext cx="9028430" cy="422275"/>
          </a:xfrm>
          <a:noFill/>
          <a:ln>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Why indoor lozalization?</a:t>
            </a:r>
            <a:r>
              <a:rPr lang="zh-CN" altLang="en-US" sz="2800" kern="1200" dirty="0">
                <a:latin typeface="+mj-lt"/>
                <a:ea typeface="+mj-ea"/>
                <a:cs typeface="+mj-cs"/>
                <a:sym typeface="Calibri" panose="020F0502020204030204" pitchFamily="34" charset="0"/>
              </a:rPr>
              <a:t> </a:t>
            </a:r>
            <a:endParaRPr lang="en-US" altLang="zh-CN" sz="2400" kern="1200" dirty="0">
              <a:latin typeface="+mj-lt"/>
              <a:ea typeface="+mj-ea"/>
              <a:cs typeface="+mj-cs"/>
              <a:sym typeface="Calibri" panose="020F0502020204030204" pitchFamily="34" charset="0"/>
            </a:endParaRPr>
          </a:p>
        </p:txBody>
      </p:sp>
      <p:pic>
        <p:nvPicPr>
          <p:cNvPr id="4" name="图片 3" descr="app3"/>
          <p:cNvPicPr>
            <a:picLocks noChangeAspect="1"/>
          </p:cNvPicPr>
          <p:nvPr/>
        </p:nvPicPr>
        <p:blipFill>
          <a:blip r:embed="rId5"/>
          <a:stretch>
            <a:fillRect/>
          </a:stretch>
        </p:blipFill>
        <p:spPr>
          <a:xfrm>
            <a:off x="5080" y="789305"/>
            <a:ext cx="5807075" cy="3569335"/>
          </a:xfrm>
          <a:prstGeom prst="rect">
            <a:avLst/>
          </a:prstGeom>
        </p:spPr>
      </p:pic>
      <p:pic>
        <p:nvPicPr>
          <p:cNvPr id="5" name="图片 4" descr="app4"/>
          <p:cNvPicPr>
            <a:picLocks noChangeAspect="1"/>
          </p:cNvPicPr>
          <p:nvPr/>
        </p:nvPicPr>
        <p:blipFill>
          <a:blip r:embed="rId6"/>
          <a:stretch>
            <a:fillRect/>
          </a:stretch>
        </p:blipFill>
        <p:spPr>
          <a:xfrm>
            <a:off x="3401695" y="788670"/>
            <a:ext cx="5756910" cy="3569335"/>
          </a:xfrm>
          <a:prstGeom prst="rect">
            <a:avLst/>
          </a:prstGeom>
        </p:spPr>
      </p:pic>
      <p:sp>
        <p:nvSpPr>
          <p:cNvPr id="6" name="文本框 5"/>
          <p:cNvSpPr txBox="1"/>
          <p:nvPr/>
        </p:nvSpPr>
        <p:spPr>
          <a:xfrm>
            <a:off x="3514090" y="1931035"/>
            <a:ext cx="2052955" cy="275590"/>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CN" altLang="en-US" sz="1200" b="1">
                <a:solidFill>
                  <a:schemeClr val="tx1"/>
                </a:solidFill>
              </a:rPr>
              <a:t>Monitoring</a:t>
            </a:r>
            <a:r>
              <a:rPr lang="en-US" altLang="zh-CN" sz="1200" b="1">
                <a:solidFill>
                  <a:schemeClr val="tx1"/>
                </a:solidFill>
              </a:rPr>
              <a:t>,</a:t>
            </a:r>
            <a:r>
              <a:rPr lang="zh-CN" altLang="en-US" sz="1200" b="1">
                <a:solidFill>
                  <a:schemeClr val="tx1"/>
                </a:solidFill>
              </a:rPr>
              <a:t> </a:t>
            </a:r>
            <a:r>
              <a:rPr lang="en-US" altLang="zh-CN" sz="1200" b="1">
                <a:solidFill>
                  <a:schemeClr val="tx1"/>
                </a:solidFill>
              </a:rPr>
              <a:t>supervise</a:t>
            </a:r>
            <a:r>
              <a:rPr lang="zh-CN" altLang="en-US" sz="1200" b="1">
                <a:solidFill>
                  <a:schemeClr val="tx1"/>
                </a:solidFill>
              </a:rPr>
              <a:t> system</a:t>
            </a:r>
          </a:p>
        </p:txBody>
      </p:sp>
      <p:sp>
        <p:nvSpPr>
          <p:cNvPr id="7" name="文本框 6"/>
          <p:cNvSpPr txBox="1"/>
          <p:nvPr/>
        </p:nvSpPr>
        <p:spPr>
          <a:xfrm>
            <a:off x="5638800" y="1727200"/>
            <a:ext cx="811530" cy="460375"/>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1200" b="1">
                <a:solidFill>
                  <a:schemeClr val="tx1"/>
                </a:solidFill>
              </a:rPr>
              <a:t>Wrist</a:t>
            </a:r>
            <a:r>
              <a:rPr lang="en-US" altLang="zh-CN" sz="1200" b="1">
                <a:solidFill>
                  <a:schemeClr val="tx1"/>
                </a:solidFill>
              </a:rPr>
              <a:t>-</a:t>
            </a:r>
            <a:r>
              <a:rPr lang="zh-CN" altLang="en-US" sz="1200" b="1">
                <a:solidFill>
                  <a:schemeClr val="tx1"/>
                </a:solidFill>
              </a:rPr>
              <a:t>band</a:t>
            </a:r>
          </a:p>
        </p:txBody>
      </p:sp>
      <p:sp>
        <p:nvSpPr>
          <p:cNvPr id="8" name="文本框 7"/>
          <p:cNvSpPr txBox="1"/>
          <p:nvPr/>
        </p:nvSpPr>
        <p:spPr>
          <a:xfrm>
            <a:off x="6522085" y="1727200"/>
            <a:ext cx="811530" cy="460375"/>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sz="1200" b="1">
                <a:solidFill>
                  <a:schemeClr val="tx1"/>
                </a:solidFill>
              </a:rPr>
              <a:t>Chest card</a:t>
            </a:r>
          </a:p>
        </p:txBody>
      </p:sp>
      <p:sp>
        <p:nvSpPr>
          <p:cNvPr id="9" name="文本框 8"/>
          <p:cNvSpPr txBox="1"/>
          <p:nvPr/>
        </p:nvSpPr>
        <p:spPr>
          <a:xfrm>
            <a:off x="7405370" y="1727200"/>
            <a:ext cx="811530" cy="460375"/>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sz="1200" b="1">
                <a:solidFill>
                  <a:schemeClr val="tx1"/>
                </a:solidFill>
              </a:rPr>
              <a:t>Safety hat</a:t>
            </a:r>
          </a:p>
        </p:txBody>
      </p:sp>
      <p:sp>
        <p:nvSpPr>
          <p:cNvPr id="10" name="文本框 9"/>
          <p:cNvSpPr txBox="1"/>
          <p:nvPr/>
        </p:nvSpPr>
        <p:spPr>
          <a:xfrm>
            <a:off x="8275320" y="1727200"/>
            <a:ext cx="811530" cy="460375"/>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sz="1200" b="1">
                <a:solidFill>
                  <a:schemeClr val="tx1"/>
                </a:solidFill>
              </a:rPr>
              <a:t>Vehicle-borne </a:t>
            </a:r>
          </a:p>
        </p:txBody>
      </p:sp>
      <p:sp>
        <p:nvSpPr>
          <p:cNvPr id="11" name="文本框 10"/>
          <p:cNvSpPr txBox="1"/>
          <p:nvPr/>
        </p:nvSpPr>
        <p:spPr>
          <a:xfrm>
            <a:off x="5618480" y="860425"/>
            <a:ext cx="1786890" cy="275590"/>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b="1">
                <a:solidFill>
                  <a:schemeClr val="tx1"/>
                </a:solidFill>
              </a:rPr>
              <a:t>Types of T</a:t>
            </a:r>
            <a:r>
              <a:rPr sz="1200" b="1">
                <a:solidFill>
                  <a:schemeClr val="tx1"/>
                </a:solidFill>
              </a:rPr>
              <a:t>ransmitter</a:t>
            </a:r>
            <a:r>
              <a:rPr lang="en-US" sz="1200" b="1">
                <a:solidFill>
                  <a:schemeClr val="tx1"/>
                </a:solidFill>
              </a:rPr>
              <a:t>s:</a:t>
            </a:r>
          </a:p>
        </p:txBody>
      </p:sp>
      <p:sp>
        <p:nvSpPr>
          <p:cNvPr id="15" name="文本框 14"/>
          <p:cNvSpPr txBox="1"/>
          <p:nvPr/>
        </p:nvSpPr>
        <p:spPr>
          <a:xfrm>
            <a:off x="4170045" y="3785870"/>
            <a:ext cx="811530" cy="460375"/>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a:solidFill>
                  <a:schemeClr val="tx1"/>
                </a:solidFill>
              </a:rPr>
              <a:t>ceiling receiver</a:t>
            </a:r>
          </a:p>
        </p:txBody>
      </p:sp>
      <p:sp>
        <p:nvSpPr>
          <p:cNvPr id="17" name="文本框 16"/>
          <p:cNvSpPr txBox="1"/>
          <p:nvPr/>
        </p:nvSpPr>
        <p:spPr>
          <a:xfrm>
            <a:off x="8208645" y="3857625"/>
            <a:ext cx="811530" cy="460375"/>
          </a:xfrm>
          <a:prstGeom prst="rect">
            <a:avLst/>
          </a:prstGeom>
          <a:solidFill>
            <a:srgbClr val="DCDADD">
              <a:alpha val="97000"/>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a:solidFill>
                  <a:schemeClr val="tx1"/>
                </a:solidFill>
              </a:rPr>
              <a:t>outdoor receiver</a:t>
            </a:r>
          </a:p>
        </p:txBody>
      </p:sp>
      <p:sp>
        <p:nvSpPr>
          <p:cNvPr id="18" name="文本框 17"/>
          <p:cNvSpPr txBox="1"/>
          <p:nvPr/>
        </p:nvSpPr>
        <p:spPr>
          <a:xfrm>
            <a:off x="4981575" y="4082415"/>
            <a:ext cx="1187450" cy="275590"/>
          </a:xfrm>
          <a:prstGeom prst="rect">
            <a:avLst/>
          </a:prstGeom>
          <a:solidFill>
            <a:srgbClr val="DCDADD">
              <a:alpha val="97000"/>
            </a:srgb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a:solidFill>
                  <a:schemeClr val="tx1"/>
                </a:solidFill>
              </a:rPr>
              <a:t>outdoor space</a:t>
            </a:r>
          </a:p>
        </p:txBody>
      </p:sp>
      <p:sp>
        <p:nvSpPr>
          <p:cNvPr id="19" name="文本框 18"/>
          <p:cNvSpPr txBox="1"/>
          <p:nvPr/>
        </p:nvSpPr>
        <p:spPr>
          <a:xfrm>
            <a:off x="3401695" y="3304540"/>
            <a:ext cx="768350" cy="460375"/>
          </a:xfrm>
          <a:prstGeom prst="rect">
            <a:avLst/>
          </a:prstGeom>
          <a:solidFill>
            <a:srgbClr val="DCDADD">
              <a:alpha val="97000"/>
            </a:srgb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a:solidFill>
                  <a:schemeClr val="tx1"/>
                </a:solidFill>
              </a:rPr>
              <a:t>outdoor space</a:t>
            </a:r>
          </a:p>
        </p:txBody>
      </p:sp>
      <p:sp>
        <p:nvSpPr>
          <p:cNvPr id="20" name="文本框 19"/>
          <p:cNvSpPr txBox="1"/>
          <p:nvPr/>
        </p:nvSpPr>
        <p:spPr>
          <a:xfrm>
            <a:off x="3442335" y="2772410"/>
            <a:ext cx="366395" cy="275590"/>
          </a:xfrm>
          <a:prstGeom prst="rect">
            <a:avLst/>
          </a:prstGeom>
          <a:solidFill>
            <a:srgbClr val="DCDADD">
              <a:alpha val="97000"/>
            </a:srgb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a:solidFill>
                  <a:schemeClr val="tx1"/>
                </a:solidFill>
              </a:rPr>
              <a:t>R.</a:t>
            </a:r>
          </a:p>
        </p:txBody>
      </p:sp>
      <p:sp>
        <p:nvSpPr>
          <p:cNvPr id="21" name="文本框 20"/>
          <p:cNvSpPr txBox="1"/>
          <p:nvPr/>
        </p:nvSpPr>
        <p:spPr>
          <a:xfrm>
            <a:off x="5080" y="4554855"/>
            <a:ext cx="9164955" cy="645160"/>
          </a:xfrm>
          <a:prstGeom prst="rect">
            <a:avLst/>
          </a:prstGeom>
          <a:noFill/>
        </p:spPr>
        <p:txBody>
          <a:bodyPr wrap="square" rtlCol="0">
            <a:spAutoFit/>
          </a:bodyPr>
          <a:lstStyle/>
          <a:p>
            <a:pPr algn="ctr"/>
            <a:r>
              <a:rPr lang="en-US" altLang="zh-CN" sz="3600" b="1" dirty="0" smtClean="0">
                <a:solidFill>
                  <a:srgbClr val="FF0000"/>
                </a:solidFill>
                <a:latin typeface="+mj-lt"/>
              </a:rPr>
              <a:t>Smart city requirement</a:t>
            </a:r>
            <a:r>
              <a:rPr lang="en-US" altLang="zh-CN" sz="3600" b="1" dirty="0" smtClean="0">
                <a:latin typeface="+mj-lt"/>
              </a:rPr>
              <a:t>: location information</a:t>
            </a:r>
            <a:endParaRPr lang="en-US" altLang="zh-CN" sz="3600" b="1" dirty="0" smtClean="0">
              <a:solidFill>
                <a:schemeClr val="tx1"/>
              </a:solidFill>
              <a:latin typeface="+mj-lt"/>
              <a:sym typeface="+mn-ea"/>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5</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14" name="标题 11"/>
          <p:cNvSpPr>
            <a:spLocks noGrp="1"/>
          </p:cNvSpPr>
          <p:nvPr>
            <p:ph type="ctrTitle"/>
          </p:nvPr>
        </p:nvSpPr>
        <p:spPr>
          <a:xfrm>
            <a:off x="-8255" y="78105"/>
            <a:ext cx="9028430" cy="422275"/>
          </a:xfrm>
          <a:noFill/>
          <a:ln>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Challenges of indoor lozalization</a:t>
            </a:r>
            <a:r>
              <a:rPr lang="zh-CN" altLang="en-US" sz="2800" kern="1200" dirty="0">
                <a:latin typeface="+mj-lt"/>
                <a:ea typeface="+mj-ea"/>
                <a:cs typeface="+mj-cs"/>
                <a:sym typeface="Calibri" panose="020F0502020204030204" pitchFamily="34" charset="0"/>
              </a:rPr>
              <a:t> </a:t>
            </a:r>
            <a:endParaRPr lang="en-US" altLang="zh-CN" sz="2400" kern="1200" dirty="0">
              <a:latin typeface="+mj-lt"/>
              <a:ea typeface="+mj-ea"/>
              <a:cs typeface="+mj-cs"/>
              <a:sym typeface="Calibri" panose="020F0502020204030204" pitchFamily="34" charset="0"/>
            </a:endParaRPr>
          </a:p>
        </p:txBody>
      </p:sp>
      <p:sp>
        <p:nvSpPr>
          <p:cNvPr id="30" name="文本框 29"/>
          <p:cNvSpPr txBox="1"/>
          <p:nvPr/>
        </p:nvSpPr>
        <p:spPr>
          <a:xfrm>
            <a:off x="-7620" y="827405"/>
            <a:ext cx="9028430" cy="768350"/>
          </a:xfrm>
          <a:prstGeom prst="rect">
            <a:avLst/>
          </a:prstGeom>
          <a:noFill/>
        </p:spPr>
        <p:txBody>
          <a:bodyPr wrap="square" rtlCol="0">
            <a:spAutoFit/>
          </a:bodyPr>
          <a:lstStyle/>
          <a:p>
            <a:pPr algn="ctr"/>
            <a:r>
              <a:rPr lang="en-US" altLang="zh-CN" sz="4400" b="1" dirty="0" smtClean="0">
                <a:solidFill>
                  <a:srgbClr val="FF0000"/>
                </a:solidFill>
                <a:latin typeface="+mj-lt"/>
              </a:rPr>
              <a:t>Challenge : </a:t>
            </a:r>
            <a:r>
              <a:rPr lang="en-US" altLang="zh-CN" sz="4400" b="1" dirty="0" smtClean="0">
                <a:latin typeface="+mj-lt"/>
              </a:rPr>
              <a:t>complex real scene</a:t>
            </a:r>
          </a:p>
        </p:txBody>
      </p:sp>
      <p:pic>
        <p:nvPicPr>
          <p:cNvPr id="2" name="图片 1" descr="app5"/>
          <p:cNvPicPr>
            <a:picLocks noChangeAspect="1"/>
          </p:cNvPicPr>
          <p:nvPr/>
        </p:nvPicPr>
        <p:blipFill>
          <a:blip r:embed="rId5"/>
          <a:srcRect r="49374"/>
          <a:stretch>
            <a:fillRect/>
          </a:stretch>
        </p:blipFill>
        <p:spPr>
          <a:xfrm>
            <a:off x="64135" y="1764665"/>
            <a:ext cx="3263265" cy="3388995"/>
          </a:xfrm>
          <a:prstGeom prst="rect">
            <a:avLst/>
          </a:prstGeom>
        </p:spPr>
      </p:pic>
      <p:pic>
        <p:nvPicPr>
          <p:cNvPr id="4" name="图片 3" descr="app6"/>
          <p:cNvPicPr>
            <a:picLocks noChangeAspect="1"/>
          </p:cNvPicPr>
          <p:nvPr/>
        </p:nvPicPr>
        <p:blipFill>
          <a:blip r:embed="rId6"/>
          <a:stretch>
            <a:fillRect/>
          </a:stretch>
        </p:blipFill>
        <p:spPr>
          <a:xfrm>
            <a:off x="3081655" y="1765300"/>
            <a:ext cx="6005195" cy="3388360"/>
          </a:xfrm>
          <a:prstGeom prst="rect">
            <a:avLst/>
          </a:prstGeom>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6</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14" name="标题 11"/>
          <p:cNvSpPr>
            <a:spLocks noGrp="1"/>
          </p:cNvSpPr>
          <p:nvPr>
            <p:ph type="ctrTitle"/>
          </p:nvPr>
        </p:nvSpPr>
        <p:spPr>
          <a:xfrm>
            <a:off x="-8255" y="78105"/>
            <a:ext cx="9028430" cy="422275"/>
          </a:xfrm>
          <a:noFill/>
          <a:ln>
            <a:noFill/>
          </a:ln>
        </p:spPr>
        <p:txBody>
          <a:bodyPr anchor="b"/>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Why fingerprinting localization? </a:t>
            </a:r>
            <a:r>
              <a:rPr lang="zh-CN" altLang="en-US" sz="2800" kern="1200" dirty="0">
                <a:latin typeface="+mj-lt"/>
                <a:ea typeface="+mj-ea"/>
                <a:cs typeface="+mj-cs"/>
                <a:sym typeface="Calibri" panose="020F0502020204030204" pitchFamily="34" charset="0"/>
              </a:rPr>
              <a:t> </a:t>
            </a:r>
            <a:endParaRPr lang="en-US" altLang="zh-CN" sz="2400" kern="1200" dirty="0">
              <a:latin typeface="+mj-lt"/>
              <a:ea typeface="+mj-ea"/>
              <a:cs typeface="+mj-cs"/>
              <a:sym typeface="Calibri" panose="020F0502020204030204" pitchFamily="34" charset="0"/>
            </a:endParaRPr>
          </a:p>
        </p:txBody>
      </p:sp>
      <p:sp>
        <p:nvSpPr>
          <p:cNvPr id="30" name="文本框 29"/>
          <p:cNvSpPr txBox="1"/>
          <p:nvPr/>
        </p:nvSpPr>
        <p:spPr>
          <a:xfrm>
            <a:off x="0" y="1044766"/>
            <a:ext cx="9144000" cy="583565"/>
          </a:xfrm>
          <a:prstGeom prst="rect">
            <a:avLst/>
          </a:prstGeom>
          <a:solidFill>
            <a:srgbClr val="0F243E"/>
          </a:solidFill>
          <a:ln>
            <a:solidFill>
              <a:srgbClr val="0F243E"/>
            </a:solidFill>
          </a:ln>
        </p:spPr>
        <p:txBody>
          <a:bodyPr wrap="square" rtlCol="0">
            <a:spAutoFit/>
          </a:bodyPr>
          <a:lstStyle/>
          <a:p>
            <a:pPr algn="ctr"/>
            <a:r>
              <a:rPr lang="en-US" altLang="zh-CN" sz="3200" b="1" dirty="0" smtClean="0">
                <a:solidFill>
                  <a:schemeClr val="bg1"/>
                </a:solidFill>
              </a:rPr>
              <a:t>Indoor localization is still an open issue</a:t>
            </a:r>
            <a:endParaRPr lang="zh-CN" altLang="en-US" sz="3200" b="1" dirty="0">
              <a:solidFill>
                <a:schemeClr val="bg1"/>
              </a:solidFill>
            </a:endParaRPr>
          </a:p>
        </p:txBody>
      </p:sp>
      <p:sp>
        <p:nvSpPr>
          <p:cNvPr id="15" name="文本框 14"/>
          <p:cNvSpPr txBox="1"/>
          <p:nvPr/>
        </p:nvSpPr>
        <p:spPr>
          <a:xfrm>
            <a:off x="0" y="1885225"/>
            <a:ext cx="9144000" cy="583565"/>
          </a:xfrm>
          <a:prstGeom prst="rect">
            <a:avLst/>
          </a:prstGeom>
          <a:solidFill>
            <a:srgbClr val="0F243E"/>
          </a:solidFill>
          <a:ln>
            <a:solidFill>
              <a:srgbClr val="0F243E"/>
            </a:solidFill>
          </a:ln>
        </p:spPr>
        <p:txBody>
          <a:bodyPr wrap="square" rtlCol="0">
            <a:spAutoFit/>
          </a:bodyPr>
          <a:lstStyle/>
          <a:p>
            <a:pPr algn="ctr"/>
            <a:r>
              <a:rPr lang="en-US" altLang="zh-CN" sz="3200" b="1" dirty="0" smtClean="0">
                <a:solidFill>
                  <a:schemeClr val="bg1"/>
                </a:solidFill>
              </a:rPr>
              <a:t>Approach: Fingerprinting localization</a:t>
            </a:r>
            <a:endParaRPr lang="zh-CN" altLang="en-US" sz="3200" b="1" dirty="0">
              <a:solidFill>
                <a:schemeClr val="bg1"/>
              </a:solidFill>
            </a:endParaRPr>
          </a:p>
        </p:txBody>
      </p:sp>
      <p:pic>
        <p:nvPicPr>
          <p:cNvPr id="6" name="图片 5"/>
          <p:cNvPicPr>
            <a:picLocks noChangeAspect="1"/>
          </p:cNvPicPr>
          <p:nvPr/>
        </p:nvPicPr>
        <p:blipFill>
          <a:blip r:embed="rId5"/>
          <a:stretch>
            <a:fillRect/>
          </a:stretch>
        </p:blipFill>
        <p:spPr>
          <a:xfrm>
            <a:off x="1949450" y="2780030"/>
            <a:ext cx="4785995" cy="2273935"/>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 name="TextBox 3"/>
          <p:cNvSpPr txBox="1"/>
          <p:nvPr/>
        </p:nvSpPr>
        <p:spPr>
          <a:xfrm>
            <a:off x="-7620" y="4413250"/>
            <a:ext cx="9165590" cy="645160"/>
          </a:xfrm>
          <a:prstGeom prst="rect">
            <a:avLst/>
          </a:prstGeom>
          <a:noFill/>
          <a:ln w="9525">
            <a:noFill/>
          </a:ln>
        </p:spPr>
        <p:txBody>
          <a:bodyPr wrap="square">
            <a:spAutoFit/>
          </a:bodyPr>
          <a:lstStyle/>
          <a:p>
            <a:pPr algn="ctr">
              <a:lnSpc>
                <a:spcPct val="150000"/>
              </a:lnSpc>
            </a:pPr>
            <a:r>
              <a:rPr lang="en-US" altLang="zh-CN" sz="2400" b="1" dirty="0">
                <a:solidFill>
                  <a:srgbClr val="262673"/>
                </a:solidFill>
                <a:latin typeface="+mn-lt"/>
                <a:ea typeface="黑体" panose="02010609060101010101" pitchFamily="49" charset="-122"/>
              </a:rPr>
              <a:t>Collect fingerprints in each measurement point and set up database</a:t>
            </a:r>
          </a:p>
        </p:txBody>
      </p:sp>
      <p:pic>
        <p:nvPicPr>
          <p:cNvPr id="10" name="图片 3"/>
          <p:cNvPicPr>
            <a:picLocks noChangeAspect="1"/>
          </p:cNvPicPr>
          <p:nvPr/>
        </p:nvPicPr>
        <p:blipFill>
          <a:blip r:embed="rId4"/>
          <a:stretch>
            <a:fillRect/>
          </a:stretch>
        </p:blipFill>
        <p:spPr>
          <a:xfrm>
            <a:off x="539750" y="1980565"/>
            <a:ext cx="7990840" cy="2432685"/>
          </a:xfrm>
          <a:prstGeom prst="rect">
            <a:avLst/>
          </a:prstGeom>
          <a:noFill/>
          <a:ln w="9525">
            <a:noFill/>
          </a:ln>
        </p:spPr>
      </p:pic>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7</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1090930" y="90805"/>
            <a:ext cx="544830" cy="544830"/>
          </a:xfrm>
          <a:prstGeom prst="rect">
            <a:avLst/>
          </a:prstGeom>
        </p:spPr>
      </p:pic>
      <p:sp>
        <p:nvSpPr>
          <p:cNvPr id="30" name="文本框 29"/>
          <p:cNvSpPr txBox="1"/>
          <p:nvPr/>
        </p:nvSpPr>
        <p:spPr>
          <a:xfrm>
            <a:off x="-12065" y="995680"/>
            <a:ext cx="3151505"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j-lt"/>
                <a:sym typeface="+mn-ea"/>
              </a:rPr>
              <a:t>offline phase:</a:t>
            </a:r>
          </a:p>
        </p:txBody>
      </p:sp>
      <p:sp>
        <p:nvSpPr>
          <p:cNvPr id="14" name="标题 11"/>
          <p:cNvSpPr>
            <a:spLocks noGrp="1"/>
          </p:cNvSpPr>
          <p:nvPr/>
        </p:nvSpPr>
        <p:spPr>
          <a:xfrm>
            <a:off x="-8255" y="78105"/>
            <a:ext cx="9166860" cy="422275"/>
          </a:xfrm>
          <a:prstGeom prst="rect">
            <a:avLst/>
          </a:prstGeom>
          <a:noFill/>
          <a:ln>
            <a:noFill/>
          </a:ln>
        </p:spPr>
        <p:txBody>
          <a:bodyPr anchor="b"/>
          <a:lstStyle>
            <a:lvl1pPr marL="914400" indent="-914400" algn="ctr" rtl="0" fontAlgn="base">
              <a:spcBef>
                <a:spcPct val="0"/>
              </a:spcBef>
              <a:spcAft>
                <a:spcPct val="0"/>
              </a:spcAft>
              <a:defRPr sz="45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ctr" eaLnBrk="1" hangingPunct="1"/>
            <a:r>
              <a:rPr lang="en-US" altLang="zh-CN" sz="2800" b="1" kern="1200" dirty="0">
                <a:solidFill>
                  <a:srgbClr val="17365D"/>
                </a:solidFill>
                <a:latin typeface="+mj-lt"/>
                <a:ea typeface="+mj-ea"/>
                <a:cs typeface="+mj-cs"/>
                <a:sym typeface="Calibri" panose="020F0502020204030204" pitchFamily="34" charset="0"/>
              </a:rPr>
              <a:t>Intro to </a:t>
            </a:r>
            <a:r>
              <a:rPr lang="en-US" altLang="zh-CN" sz="2800" b="1" dirty="0">
                <a:solidFill>
                  <a:srgbClr val="17365D"/>
                </a:solidFill>
                <a:ea typeface="微软雅黑" panose="020B0503020204020204" pitchFamily="34" charset="-122"/>
                <a:sym typeface="微软雅黑" panose="020B0503020204020204" pitchFamily="34" charset="-122"/>
              </a:rPr>
              <a:t>Fingerprinting lozalization</a:t>
            </a:r>
            <a:r>
              <a:rPr lang="zh-CN" altLang="en-US" sz="2800" kern="1200" dirty="0">
                <a:latin typeface="+mj-lt"/>
                <a:ea typeface="+mj-ea"/>
                <a:cs typeface="+mj-cs"/>
                <a:sym typeface="Calibri" panose="020F0502020204030204" pitchFamily="34" charset="0"/>
              </a:rPr>
              <a:t> </a:t>
            </a:r>
            <a:endParaRPr lang="en-US" altLang="zh-CN" sz="2400" kern="1200" dirty="0">
              <a:latin typeface="+mj-lt"/>
              <a:ea typeface="+mj-ea"/>
              <a:cs typeface="+mj-cs"/>
              <a:sym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1267"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11268"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11270"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11276"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8</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90930" y="90805"/>
            <a:ext cx="544830" cy="544830"/>
          </a:xfrm>
          <a:prstGeom prst="rect">
            <a:avLst/>
          </a:prstGeom>
        </p:spPr>
      </p:pic>
      <p:sp>
        <p:nvSpPr>
          <p:cNvPr id="9" name="TextBox 4"/>
          <p:cNvSpPr txBox="1"/>
          <p:nvPr/>
        </p:nvSpPr>
        <p:spPr>
          <a:xfrm>
            <a:off x="-8255" y="4342765"/>
            <a:ext cx="9166225" cy="645160"/>
          </a:xfrm>
          <a:prstGeom prst="rect">
            <a:avLst/>
          </a:prstGeom>
          <a:noFill/>
          <a:ln w="9525">
            <a:noFill/>
          </a:ln>
        </p:spPr>
        <p:txBody>
          <a:bodyPr wrap="square">
            <a:spAutoFit/>
          </a:bodyPr>
          <a:lstStyle/>
          <a:p>
            <a:pPr algn="ctr">
              <a:lnSpc>
                <a:spcPct val="150000"/>
              </a:lnSpc>
            </a:pPr>
            <a:r>
              <a:rPr lang="en-US" altLang="zh-CN" sz="2400" b="1" dirty="0">
                <a:solidFill>
                  <a:srgbClr val="262673"/>
                </a:solidFill>
                <a:latin typeface="+mj-lt"/>
                <a:ea typeface="黑体" panose="02010609060101010101" pitchFamily="49" charset="-122"/>
              </a:rPr>
              <a:t>Estimate user’s location by matching its RSS value with database</a:t>
            </a:r>
          </a:p>
        </p:txBody>
      </p:sp>
      <p:pic>
        <p:nvPicPr>
          <p:cNvPr id="11" name="图片 9"/>
          <p:cNvPicPr>
            <a:picLocks noChangeAspect="1"/>
          </p:cNvPicPr>
          <p:nvPr/>
        </p:nvPicPr>
        <p:blipFill>
          <a:blip r:embed="rId5"/>
          <a:stretch>
            <a:fillRect/>
          </a:stretch>
        </p:blipFill>
        <p:spPr>
          <a:xfrm>
            <a:off x="539115" y="1979930"/>
            <a:ext cx="7991475" cy="2362835"/>
          </a:xfrm>
          <a:prstGeom prst="rect">
            <a:avLst/>
          </a:prstGeom>
          <a:noFill/>
          <a:ln w="9525">
            <a:noFill/>
          </a:ln>
        </p:spPr>
      </p:pic>
      <p:sp>
        <p:nvSpPr>
          <p:cNvPr id="30" name="文本框 29"/>
          <p:cNvSpPr txBox="1"/>
          <p:nvPr/>
        </p:nvSpPr>
        <p:spPr>
          <a:xfrm>
            <a:off x="-12065" y="995680"/>
            <a:ext cx="3151505"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j-lt"/>
                <a:sym typeface="+mn-ea"/>
              </a:rPr>
              <a:t>online phase:</a:t>
            </a:r>
          </a:p>
        </p:txBody>
      </p:sp>
      <p:sp>
        <p:nvSpPr>
          <p:cNvPr id="4" name="标题 11"/>
          <p:cNvSpPr>
            <a:spLocks noGrp="1"/>
          </p:cNvSpPr>
          <p:nvPr/>
        </p:nvSpPr>
        <p:spPr>
          <a:xfrm>
            <a:off x="-8255" y="78105"/>
            <a:ext cx="9028430" cy="422275"/>
          </a:xfrm>
          <a:prstGeom prst="rect">
            <a:avLst/>
          </a:prstGeom>
          <a:noFill/>
          <a:ln>
            <a:noFill/>
          </a:ln>
        </p:spPr>
        <p:txBody>
          <a:bodyPr anchor="b"/>
          <a:lstStyle>
            <a:lvl1pPr marL="914400" indent="-914400" algn="ctr" rtl="0" fontAlgn="base">
              <a:spcBef>
                <a:spcPct val="0"/>
              </a:spcBef>
              <a:spcAft>
                <a:spcPct val="0"/>
              </a:spcAft>
              <a:defRPr sz="45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ctr" eaLnBrk="1" hangingPunct="1"/>
            <a:r>
              <a:rPr lang="en-US" altLang="zh-CN" sz="2800" b="1" dirty="0">
                <a:solidFill>
                  <a:srgbClr val="17365D"/>
                </a:solidFill>
                <a:sym typeface="Calibri" panose="020F0502020204030204" pitchFamily="34" charset="0"/>
              </a:rPr>
              <a:t>Intro to </a:t>
            </a:r>
            <a:r>
              <a:rPr lang="en-US" altLang="zh-CN" sz="2800" b="1" dirty="0">
                <a:solidFill>
                  <a:srgbClr val="17365D"/>
                </a:solidFill>
                <a:ea typeface="微软雅黑" panose="020B0503020204020204" pitchFamily="34" charset="-122"/>
                <a:sym typeface="微软雅黑" panose="020B0503020204020204" pitchFamily="34" charset="-122"/>
              </a:rPr>
              <a:t>Fingerprinting lozalization</a:t>
            </a:r>
            <a:endParaRPr lang="en-US" altLang="zh-CN" sz="2400" kern="1200" dirty="0">
              <a:latin typeface="+mj-lt"/>
              <a:ea typeface="+mj-ea"/>
              <a:cs typeface="+mj-cs"/>
              <a:sym typeface="Calibri" panose="020F0502020204030204"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p:nvPr/>
        </p:nvSpPr>
        <p:spPr>
          <a:xfrm>
            <a:off x="871538" y="74613"/>
            <a:ext cx="949325" cy="922337"/>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23555" name="图片 4110" descr="图形1"/>
          <p:cNvPicPr>
            <a:picLocks noChangeAspect="1"/>
          </p:cNvPicPr>
          <p:nvPr/>
        </p:nvPicPr>
        <p:blipFill>
          <a:blip r:embed="rId3"/>
          <a:srcRect l="56" t="133" r="70213" b="-133"/>
          <a:stretch>
            <a:fillRect/>
          </a:stretch>
        </p:blipFill>
        <p:spPr>
          <a:xfrm>
            <a:off x="912813" y="122238"/>
            <a:ext cx="836612" cy="801687"/>
          </a:xfrm>
          <a:prstGeom prst="rect">
            <a:avLst/>
          </a:prstGeom>
          <a:noFill/>
          <a:ln w="9525">
            <a:noFill/>
          </a:ln>
        </p:spPr>
      </p:pic>
      <p:sp>
        <p:nvSpPr>
          <p:cNvPr id="23556" name="文本框 2"/>
          <p:cNvSpPr txBox="1"/>
          <p:nvPr/>
        </p:nvSpPr>
        <p:spPr>
          <a:xfrm>
            <a:off x="912813" y="92075"/>
            <a:ext cx="836612" cy="920750"/>
          </a:xfrm>
          <a:prstGeom prst="rect">
            <a:avLst/>
          </a:prstGeom>
          <a:solidFill>
            <a:schemeClr val="bg1"/>
          </a:solidFill>
          <a:ln w="9525">
            <a:noFill/>
          </a:ln>
        </p:spPr>
        <p:txBody>
          <a:bodyPr>
            <a:spAutoFit/>
          </a:bodyPr>
          <a:lstStyle/>
          <a:p>
            <a:endParaRPr lang="zh-CN" altLang="en-US"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3558" name="文本框 3"/>
          <p:cNvSpPr txBox="1"/>
          <p:nvPr/>
        </p:nvSpPr>
        <p:spPr>
          <a:xfrm>
            <a:off x="-7937" y="5365750"/>
            <a:ext cx="9166225" cy="368300"/>
          </a:xfrm>
          <a:prstGeom prst="rect">
            <a:avLst/>
          </a:prstGeom>
          <a:solidFill>
            <a:srgbClr val="0F243E"/>
          </a:solidFill>
          <a:ln w="9525">
            <a:noFill/>
          </a:ln>
        </p:spPr>
        <p:txBody>
          <a:bodyPr>
            <a:spAutoFit/>
          </a:bodyPr>
          <a:lstStyle/>
          <a:p>
            <a:endParaRPr lang="zh-CN" altLang="en-US" dirty="0">
              <a:latin typeface="Arial" panose="020B0604020202020204" pitchFamily="34" charset="0"/>
            </a:endParaRPr>
          </a:p>
        </p:txBody>
      </p:sp>
      <p:sp>
        <p:nvSpPr>
          <p:cNvPr id="23559" name="灯片编号占位符 7"/>
          <p:cNvSpPr>
            <a:spLocks noGrp="1"/>
          </p:cNvSpPr>
          <p:nvPr/>
        </p:nvSpPr>
        <p:spPr>
          <a:xfrm>
            <a:off x="7100888" y="5368925"/>
            <a:ext cx="20574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微软雅黑" panose="020B0503020204020204" pitchFamily="34" charset="-122"/>
                <a:ea typeface="微软雅黑" panose="020B0503020204020204" pitchFamily="34" charset="-122"/>
              </a:rPr>
              <a:t>9</a:t>
            </a:fld>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4" name="矩形 3"/>
          <p:cNvSpPr/>
          <p:nvPr/>
        </p:nvSpPr>
        <p:spPr>
          <a:xfrm>
            <a:off x="118745" y="1878965"/>
            <a:ext cx="2886710" cy="1753235"/>
          </a:xfrm>
          <a:prstGeom prst="rect">
            <a:avLst/>
          </a:prstGeom>
        </p:spPr>
        <p:txBody>
          <a:bodyPr wrap="square">
            <a:spAutoFit/>
          </a:bodyPr>
          <a:lstStyle/>
          <a:p>
            <a:pPr defTabSz="914400">
              <a:lnSpc>
                <a:spcPct val="150000"/>
              </a:lnSpc>
              <a:spcBef>
                <a:spcPts val="0"/>
              </a:spcBef>
              <a:tabLst>
                <a:tab pos="2965450" algn="l"/>
                <a:tab pos="3048000" algn="l"/>
              </a:tabLst>
              <a:defRPr/>
            </a:pPr>
            <a:r>
              <a:rPr lang="en-US" altLang="zh-CN" sz="2400" b="0" dirty="0" smtClean="0">
                <a:latin typeface="+mj-lt"/>
                <a:ea typeface="黑体" panose="02010609060101010101" pitchFamily="49" charset="-122"/>
              </a:rPr>
              <a:t>- Q</a:t>
            </a:r>
            <a:r>
              <a:rPr lang="zh-CN" altLang="en-US" sz="2400" b="0" dirty="0" smtClean="0">
                <a:latin typeface="+mj-lt"/>
                <a:ea typeface="黑体" panose="02010609060101010101" pitchFamily="49" charset="-122"/>
              </a:rPr>
              <a:t>： </a:t>
            </a:r>
            <a:r>
              <a:rPr lang="en-US" altLang="zh-CN" sz="2400" b="0" dirty="0" smtClean="0">
                <a:latin typeface="+mj-lt"/>
                <a:ea typeface="黑体" panose="02010609060101010101" pitchFamily="49" charset="-122"/>
              </a:rPr>
              <a:t>the location of </a:t>
            </a:r>
          </a:p>
          <a:p>
            <a:pPr defTabSz="914400">
              <a:lnSpc>
                <a:spcPct val="150000"/>
              </a:lnSpc>
              <a:spcBef>
                <a:spcPts val="0"/>
              </a:spcBef>
              <a:tabLst>
                <a:tab pos="2965450" algn="l"/>
                <a:tab pos="3048000" algn="l"/>
              </a:tabLst>
              <a:defRPr/>
            </a:pPr>
            <a:r>
              <a:rPr lang="en-US" altLang="zh-CN" sz="2400" b="0" dirty="0" smtClean="0">
                <a:latin typeface="+mj-lt"/>
                <a:ea typeface="黑体" panose="02010609060101010101" pitchFamily="49" charset="-122"/>
              </a:rPr>
              <a:t>           the user</a:t>
            </a:r>
          </a:p>
          <a:p>
            <a:pPr defTabSz="914400">
              <a:lnSpc>
                <a:spcPct val="150000"/>
              </a:lnSpc>
              <a:spcBef>
                <a:spcPts val="0"/>
              </a:spcBef>
              <a:tabLst>
                <a:tab pos="2965450" algn="l"/>
                <a:tab pos="3048000" algn="l"/>
              </a:tabLst>
              <a:defRPr/>
            </a:pPr>
            <a:r>
              <a:rPr lang="en-US" altLang="zh-CN" sz="2400" b="0" dirty="0" smtClean="0">
                <a:latin typeface="+mj-lt"/>
                <a:ea typeface="黑体" panose="02010609060101010101" pitchFamily="49" charset="-122"/>
              </a:rPr>
              <a:t>- </a:t>
            </a:r>
            <a:r>
              <a:rPr lang="el-GR" altLang="zh-CN" sz="2400" b="0" dirty="0" smtClean="0">
                <a:latin typeface="+mj-lt"/>
                <a:ea typeface="黑体" panose="02010609060101010101" pitchFamily="49" charset="-122"/>
              </a:rPr>
              <a:t>δ</a:t>
            </a:r>
            <a:r>
              <a:rPr lang="zh-CN" altLang="en-US" sz="2400" b="0" dirty="0" smtClean="0">
                <a:latin typeface="+mj-lt"/>
                <a:ea typeface="黑体" panose="02010609060101010101" pitchFamily="49" charset="-122"/>
              </a:rPr>
              <a:t>：  </a:t>
            </a:r>
            <a:r>
              <a:rPr lang="en-US" altLang="zh-CN" sz="2400" b="0" dirty="0" smtClean="0">
                <a:latin typeface="+mj-lt"/>
                <a:ea typeface="黑体" panose="02010609060101010101" pitchFamily="49" charset="-122"/>
              </a:rPr>
              <a:t>length</a:t>
            </a:r>
            <a:r>
              <a:rPr lang="en-US" altLang="zh-CN" sz="2000" b="0" dirty="0" smtClean="0">
                <a:latin typeface="黑体" panose="02010609060101010101" pitchFamily="49" charset="-122"/>
                <a:ea typeface="黑体" panose="02010609060101010101" pitchFamily="49" charset="-122"/>
              </a:rPr>
              <a:t>       </a:t>
            </a:r>
            <a:endParaRPr lang="en-US" altLang="zh-CN" sz="2000" b="0"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4"/>
          <a:stretch>
            <a:fillRect/>
          </a:stretch>
        </p:blipFill>
        <p:spPr>
          <a:xfrm>
            <a:off x="3005748" y="1611047"/>
            <a:ext cx="5579013" cy="2278575"/>
          </a:xfrm>
          <a:prstGeom prst="rect">
            <a:avLst/>
          </a:prstGeom>
        </p:spPr>
      </p:pic>
      <p:sp>
        <p:nvSpPr>
          <p:cNvPr id="9" name="矩形 8"/>
          <p:cNvSpPr/>
          <p:nvPr/>
        </p:nvSpPr>
        <p:spPr>
          <a:xfrm>
            <a:off x="4747466" y="2100617"/>
            <a:ext cx="368935" cy="384810"/>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Q</a:t>
            </a:r>
            <a:endParaRPr lang="zh-CN" altLang="en-US" dirty="0"/>
          </a:p>
        </p:txBody>
      </p:sp>
      <p:sp>
        <p:nvSpPr>
          <p:cNvPr id="12" name="矩形 11"/>
          <p:cNvSpPr/>
          <p:nvPr/>
        </p:nvSpPr>
        <p:spPr>
          <a:xfrm>
            <a:off x="5371973" y="2100369"/>
            <a:ext cx="327660" cy="384810"/>
          </a:xfrm>
          <a:prstGeom prst="rect">
            <a:avLst/>
          </a:prstGeom>
        </p:spPr>
        <p:txBody>
          <a:bodyPr wrap="none">
            <a:spAutoFit/>
          </a:bodyPr>
          <a:lstStyle/>
          <a:p>
            <a:r>
              <a:rPr lang="el-GR" altLang="zh-CN" dirty="0">
                <a:latin typeface="微软雅黑" panose="020B0503020204020204" pitchFamily="34" charset="-122"/>
                <a:ea typeface="微软雅黑" panose="020B0503020204020204" pitchFamily="34" charset="-122"/>
              </a:rPr>
              <a:t>δ</a:t>
            </a:r>
            <a:endParaRPr lang="zh-CN" altLang="en-US" dirty="0"/>
          </a:p>
        </p:txBody>
      </p:sp>
      <p:pic>
        <p:nvPicPr>
          <p:cNvPr id="3" name="图片 2"/>
          <p:cNvPicPr>
            <a:picLocks noChangeAspect="1"/>
          </p:cNvPicPr>
          <p:nvPr/>
        </p:nvPicPr>
        <p:blipFill>
          <a:blip r:embed="rId5"/>
          <a:stretch>
            <a:fillRect/>
          </a:stretch>
        </p:blipFill>
        <p:spPr>
          <a:xfrm>
            <a:off x="1090930" y="90805"/>
            <a:ext cx="544830" cy="544830"/>
          </a:xfrm>
          <a:prstGeom prst="rect">
            <a:avLst/>
          </a:prstGeom>
        </p:spPr>
      </p:pic>
      <p:sp>
        <p:nvSpPr>
          <p:cNvPr id="30" name="文本框 29"/>
          <p:cNvSpPr txBox="1"/>
          <p:nvPr/>
        </p:nvSpPr>
        <p:spPr>
          <a:xfrm>
            <a:off x="-7620" y="828040"/>
            <a:ext cx="4445635" cy="645160"/>
          </a:xfrm>
          <a:prstGeom prst="rect">
            <a:avLst/>
          </a:prstGeom>
          <a:solidFill>
            <a:srgbClr val="0F243E"/>
          </a:solidFill>
        </p:spPr>
        <p:txBody>
          <a:bodyPr wrap="square" rtlCol="0">
            <a:spAutoFit/>
          </a:bodyPr>
          <a:lstStyle/>
          <a:p>
            <a:pPr algn="l"/>
            <a:r>
              <a:rPr lang="en-US" altLang="zh-CN" sz="3600" b="1" dirty="0" smtClean="0">
                <a:solidFill>
                  <a:schemeClr val="bg1"/>
                </a:solidFill>
                <a:latin typeface="+mn-lt"/>
                <a:ea typeface="黑体" panose="02010609060101010101" pitchFamily="49" charset="-122"/>
                <a:sym typeface="+mn-ea"/>
              </a:rPr>
              <a:t>accuracy &amp; reliability:</a:t>
            </a:r>
          </a:p>
        </p:txBody>
      </p:sp>
      <p:sp>
        <p:nvSpPr>
          <p:cNvPr id="14" name="标题 11"/>
          <p:cNvSpPr>
            <a:spLocks noGrp="1"/>
          </p:cNvSpPr>
          <p:nvPr/>
        </p:nvSpPr>
        <p:spPr>
          <a:xfrm>
            <a:off x="-8255" y="78105"/>
            <a:ext cx="9028430" cy="422275"/>
          </a:xfrm>
          <a:prstGeom prst="rect">
            <a:avLst/>
          </a:prstGeom>
          <a:noFill/>
          <a:ln>
            <a:noFill/>
          </a:ln>
        </p:spPr>
        <p:txBody>
          <a:bodyPr anchor="b"/>
          <a:lstStyle>
            <a:lvl1pPr marL="914400" indent="-914400" algn="ctr" rtl="0" fontAlgn="base">
              <a:spcBef>
                <a:spcPct val="0"/>
              </a:spcBef>
              <a:spcAft>
                <a:spcPct val="0"/>
              </a:spcAft>
              <a:defRPr sz="45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ctr" eaLnBrk="1" hangingPunct="1"/>
            <a:r>
              <a:rPr lang="en-US" altLang="zh-CN" sz="2800" b="1" dirty="0">
                <a:solidFill>
                  <a:srgbClr val="17365D"/>
                </a:solidFill>
                <a:ea typeface="微软雅黑" panose="020B0503020204020204" pitchFamily="34" charset="-122"/>
                <a:sym typeface="微软雅黑" panose="020B0503020204020204" pitchFamily="34" charset="-122"/>
              </a:rPr>
              <a:t>Theory of its performance limit</a:t>
            </a:r>
            <a:r>
              <a:rPr lang="zh-CN" altLang="en-US" sz="2800" kern="1200" dirty="0">
                <a:latin typeface="+mj-lt"/>
                <a:ea typeface="+mj-ea"/>
                <a:cs typeface="+mj-cs"/>
                <a:sym typeface="Calibri" panose="020F0502020204030204" pitchFamily="34" charset="0"/>
              </a:rPr>
              <a:t> </a:t>
            </a:r>
            <a:endParaRPr lang="en-US" altLang="zh-CN" sz="2400" kern="1200" dirty="0">
              <a:latin typeface="+mj-lt"/>
              <a:ea typeface="+mj-ea"/>
              <a:cs typeface="+mj-cs"/>
              <a:sym typeface="Calibri" panose="020F0502020204030204" pitchFamily="34" charset="0"/>
            </a:endParaRPr>
          </a:p>
        </p:txBody>
      </p:sp>
      <p:sp>
        <p:nvSpPr>
          <p:cNvPr id="2" name="TextBox 11"/>
          <p:cNvSpPr txBox="1">
            <a:spLocks noChangeArrowheads="1"/>
          </p:cNvSpPr>
          <p:nvPr/>
        </p:nvSpPr>
        <p:spPr bwMode="auto">
          <a:xfrm>
            <a:off x="528320" y="4135120"/>
            <a:ext cx="8174355" cy="953135"/>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FontTx/>
              <a:buNone/>
            </a:pPr>
            <a:r>
              <a:rPr lang="en-US" altLang="zh-CN" sz="2800" b="1" kern="0" dirty="0" smtClean="0">
                <a:solidFill>
                  <a:srgbClr val="0033CC"/>
                </a:solidFill>
                <a:uFillTx/>
                <a:latin typeface="+mj-lt"/>
                <a:ea typeface="微软雅黑" panose="020B0503020204020204" pitchFamily="34" charset="-122"/>
                <a:sym typeface="+mn-ea"/>
              </a:rPr>
              <a:t>Q: What is the probability(</a:t>
            </a:r>
            <a:r>
              <a:rPr lang="en-US" altLang="zh-CN" sz="2800" b="1" kern="0" dirty="0" smtClean="0">
                <a:solidFill>
                  <a:srgbClr val="FF0000"/>
                </a:solidFill>
                <a:uFillTx/>
                <a:latin typeface="+mj-lt"/>
                <a:ea typeface="微软雅黑" panose="020B0503020204020204" pitchFamily="34" charset="-122"/>
                <a:sym typeface="+mn-ea"/>
              </a:rPr>
              <a:t>reliability</a:t>
            </a:r>
            <a:r>
              <a:rPr lang="en-US" altLang="zh-CN" sz="2800" b="1" kern="0" dirty="0" smtClean="0">
                <a:solidFill>
                  <a:srgbClr val="0033CC"/>
                </a:solidFill>
                <a:uFillTx/>
                <a:latin typeface="+mj-lt"/>
                <a:ea typeface="微软雅黑" panose="020B0503020204020204" pitchFamily="34" charset="-122"/>
                <a:sym typeface="+mn-ea"/>
              </a:rPr>
              <a:t>) that the user </a:t>
            </a:r>
          </a:p>
          <a:p>
            <a:pPr algn="ctr">
              <a:lnSpc>
                <a:spcPct val="100000"/>
              </a:lnSpc>
              <a:spcBef>
                <a:spcPct val="0"/>
              </a:spcBef>
              <a:buFontTx/>
              <a:buNone/>
            </a:pPr>
            <a:r>
              <a:rPr lang="en-US" altLang="zh-CN" sz="2800" b="1" kern="0" dirty="0" smtClean="0">
                <a:solidFill>
                  <a:srgbClr val="0033CC"/>
                </a:solidFill>
                <a:uFillTx/>
                <a:latin typeface="+mj-lt"/>
                <a:ea typeface="微软雅黑" panose="020B0503020204020204" pitchFamily="34" charset="-122"/>
                <a:sym typeface="+mn-ea"/>
              </a:rPr>
              <a:t>is located in the </a:t>
            </a:r>
            <a:r>
              <a:rPr lang="el-GR" altLang="zh-CN" sz="2800" b="1" kern="0" dirty="0" smtClean="0">
                <a:solidFill>
                  <a:srgbClr val="0033CC"/>
                </a:solidFill>
                <a:latin typeface="+mj-lt"/>
                <a:ea typeface="微软雅黑" panose="020B0503020204020204" pitchFamily="34" charset="-122"/>
                <a:sym typeface="+mn-ea"/>
              </a:rPr>
              <a:t>δ </a:t>
            </a:r>
            <a:r>
              <a:rPr lang="en-US" altLang="el-GR" sz="2800" b="1" kern="0" dirty="0" smtClean="0">
                <a:solidFill>
                  <a:srgbClr val="0033CC"/>
                </a:solidFill>
                <a:latin typeface="+mj-lt"/>
                <a:ea typeface="微软雅黑" panose="020B0503020204020204" pitchFamily="34" charset="-122"/>
                <a:sym typeface="+mn-ea"/>
              </a:rPr>
              <a:t>(</a:t>
            </a:r>
            <a:r>
              <a:rPr lang="en-US" altLang="el-GR" sz="2800" b="1" kern="0" dirty="0" smtClean="0">
                <a:solidFill>
                  <a:srgbClr val="FF0000"/>
                </a:solidFill>
                <a:latin typeface="+mj-lt"/>
                <a:ea typeface="微软雅黑" panose="020B0503020204020204" pitchFamily="34" charset="-122"/>
                <a:sym typeface="+mn-ea"/>
              </a:rPr>
              <a:t>accuracy</a:t>
            </a:r>
            <a:r>
              <a:rPr lang="en-US" altLang="el-GR" sz="2800" b="1" kern="0" dirty="0" smtClean="0">
                <a:solidFill>
                  <a:srgbClr val="0033CC"/>
                </a:solidFill>
                <a:latin typeface="+mj-lt"/>
                <a:ea typeface="微软雅黑" panose="020B0503020204020204" pitchFamily="34" charset="-122"/>
                <a:sym typeface="+mn-ea"/>
              </a:rPr>
              <a:t>)</a:t>
            </a:r>
            <a:r>
              <a:rPr lang="en-US" altLang="zh-CN" sz="2800" b="1" kern="0" dirty="0" smtClean="0">
                <a:solidFill>
                  <a:srgbClr val="0033CC"/>
                </a:solidFill>
                <a:latin typeface="+mj-lt"/>
                <a:ea typeface="微软雅黑" panose="020B0503020204020204" pitchFamily="34" charset="-122"/>
                <a:sym typeface="+mn-ea"/>
              </a:rPr>
              <a:t>neighborhood of </a:t>
            </a:r>
            <a:r>
              <a:rPr lang="en-US" altLang="zh-CN" sz="2800" b="1" kern="0" dirty="0" smtClean="0">
                <a:solidFill>
                  <a:srgbClr val="0033CC"/>
                </a:solidFill>
                <a:uFillTx/>
                <a:latin typeface="+mj-lt"/>
                <a:ea typeface="微软雅黑" panose="020B0503020204020204" pitchFamily="34" charset="-122"/>
                <a:sym typeface="+mn-ea"/>
              </a:rPr>
              <a:t>Q</a:t>
            </a:r>
            <a:r>
              <a:rPr lang="zh-CN" altLang="en-US" sz="2800" b="1" kern="0" dirty="0" smtClean="0">
                <a:solidFill>
                  <a:srgbClr val="0033CC"/>
                </a:solidFill>
                <a:uFillTx/>
                <a:latin typeface="+mj-lt"/>
                <a:ea typeface="微软雅黑" panose="020B0503020204020204" pitchFamily="34" charset="-122"/>
                <a:sym typeface="+mn-ea"/>
              </a:rPr>
              <a:t>？</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2114</Words>
  <Application>Microsoft Office PowerPoint</Application>
  <PresentationFormat>全屏显示(16:10)</PresentationFormat>
  <Paragraphs>224</Paragraphs>
  <Slides>30</Slides>
  <Notes>26</Notes>
  <HiddenSlides>0</HiddenSlides>
  <MMClips>0</MMClips>
  <ScaleCrop>false</ScaleCrop>
  <HeadingPairs>
    <vt:vector size="8" baseType="variant">
      <vt:variant>
        <vt:lpstr>已用的字体</vt:lpstr>
      </vt:variant>
      <vt:variant>
        <vt:i4>9</vt:i4>
      </vt:variant>
      <vt:variant>
        <vt:lpstr>主题</vt:lpstr>
      </vt:variant>
      <vt:variant>
        <vt:i4>5</vt:i4>
      </vt:variant>
      <vt:variant>
        <vt:lpstr>嵌入 OLE 服务器</vt:lpstr>
      </vt:variant>
      <vt:variant>
        <vt:i4>1</vt:i4>
      </vt:variant>
      <vt:variant>
        <vt:lpstr>幻灯片标题</vt:lpstr>
      </vt:variant>
      <vt:variant>
        <vt:i4>30</vt:i4>
      </vt:variant>
    </vt:vector>
  </HeadingPairs>
  <TitlesOfParts>
    <vt:vector size="45" baseType="lpstr">
      <vt:lpstr>BatangChe</vt:lpstr>
      <vt:lpstr>黑体</vt:lpstr>
      <vt:lpstr>宋体</vt:lpstr>
      <vt:lpstr>微软雅黑</vt:lpstr>
      <vt:lpstr>Arial</vt:lpstr>
      <vt:lpstr>Calibri</vt:lpstr>
      <vt:lpstr>Cambria</vt:lpstr>
      <vt:lpstr>Stencil</vt:lpstr>
      <vt:lpstr>Wingdings</vt:lpstr>
      <vt:lpstr>Office 主题​​</vt:lpstr>
      <vt:lpstr>1_Office 主题​​</vt:lpstr>
      <vt:lpstr>5_Office 主题​​</vt:lpstr>
      <vt:lpstr>2_Office 主题​​</vt:lpstr>
      <vt:lpstr>3_Office 主题​​</vt:lpstr>
      <vt:lpstr>Equation.KSEE3</vt:lpstr>
      <vt:lpstr>PowerPoint 演示文稿</vt:lpstr>
      <vt:lpstr>PowerPoint 演示文稿</vt:lpstr>
      <vt:lpstr>PowerPoint 演示文稿</vt:lpstr>
      <vt:lpstr>Why indoor lozalization? </vt:lpstr>
      <vt:lpstr>Challenges of indoor lozalization </vt:lpstr>
      <vt:lpstr>Why fingerprinting localization?  </vt:lpstr>
      <vt:lpstr>PowerPoint 演示文稿</vt:lpstr>
      <vt:lpstr>PowerPoint 演示文稿</vt:lpstr>
      <vt:lpstr>PowerPoint 演示文稿</vt:lpstr>
      <vt:lpstr>PowerPoint 演示文稿</vt:lpstr>
      <vt:lpstr>PowerPoint 演示文稿</vt:lpstr>
      <vt:lpstr>Theory of its performance limit</vt:lpstr>
      <vt:lpstr>Theory of its performance limit</vt:lpstr>
      <vt:lpstr>Theory of its performance limit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FengLyu</cp:lastModifiedBy>
  <cp:revision>127</cp:revision>
  <dcterms:created xsi:type="dcterms:W3CDTF">2014-05-25T02:24:00Z</dcterms:created>
  <dcterms:modified xsi:type="dcterms:W3CDTF">2018-06-12T09:07:58Z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