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7"/>
  </p:notesMasterIdLst>
  <p:handoutMasterIdLst>
    <p:handoutMasterId r:id="rId38"/>
  </p:handoutMasterIdLst>
  <p:sldIdLst>
    <p:sldId id="1060" r:id="rId2"/>
    <p:sldId id="1196" r:id="rId3"/>
    <p:sldId id="1087" r:id="rId4"/>
    <p:sldId id="1158" r:id="rId5"/>
    <p:sldId id="1161" r:id="rId6"/>
    <p:sldId id="1159" r:id="rId7"/>
    <p:sldId id="1160" r:id="rId8"/>
    <p:sldId id="1162" r:id="rId9"/>
    <p:sldId id="1165" r:id="rId10"/>
    <p:sldId id="1166" r:id="rId11"/>
    <p:sldId id="1167" r:id="rId12"/>
    <p:sldId id="1169" r:id="rId13"/>
    <p:sldId id="1177" r:id="rId14"/>
    <p:sldId id="1178" r:id="rId15"/>
    <p:sldId id="1179" r:id="rId16"/>
    <p:sldId id="1172" r:id="rId17"/>
    <p:sldId id="1174" r:id="rId18"/>
    <p:sldId id="1176" r:id="rId19"/>
    <p:sldId id="1193" r:id="rId20"/>
    <p:sldId id="1194" r:id="rId21"/>
    <p:sldId id="1180" r:id="rId22"/>
    <p:sldId id="1183" r:id="rId23"/>
    <p:sldId id="1118" r:id="rId24"/>
    <p:sldId id="1136" r:id="rId25"/>
    <p:sldId id="1151" r:id="rId26"/>
    <p:sldId id="1153" r:id="rId27"/>
    <p:sldId id="1184" r:id="rId28"/>
    <p:sldId id="1185" r:id="rId29"/>
    <p:sldId id="1186" r:id="rId30"/>
    <p:sldId id="1187" r:id="rId31"/>
    <p:sldId id="1188" r:id="rId32"/>
    <p:sldId id="1189" r:id="rId33"/>
    <p:sldId id="1190" r:id="rId34"/>
    <p:sldId id="1191" r:id="rId35"/>
    <p:sldId id="1010" r:id="rId36"/>
  </p:sldIdLst>
  <p:sldSz cx="12192000" cy="6858000"/>
  <p:notesSz cx="9926638" cy="67976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06D"/>
    <a:srgbClr val="233389"/>
    <a:srgbClr val="C0504D"/>
    <a:srgbClr val="D54F1E"/>
    <a:srgbClr val="FFFFFF"/>
    <a:srgbClr val="0070C0"/>
    <a:srgbClr val="376092"/>
    <a:srgbClr val="595959"/>
    <a:srgbClr val="558ED5"/>
    <a:srgbClr val="E6A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5260" autoAdjust="0"/>
  </p:normalViewPr>
  <p:slideViewPr>
    <p:cSldViewPr>
      <p:cViewPr varScale="1">
        <p:scale>
          <a:sx n="37" d="100"/>
          <a:sy n="37" d="100"/>
        </p:scale>
        <p:origin x="1752" y="36"/>
      </p:cViewPr>
      <p:guideLst>
        <p:guide orient="horz" pos="2160"/>
        <p:guide pos="3840"/>
      </p:guideLst>
    </p:cSldViewPr>
  </p:slideViewPr>
  <p:outlineViewPr>
    <p:cViewPr>
      <p:scale>
        <a:sx n="33" d="100"/>
        <a:sy n="33" d="100"/>
      </p:scale>
      <p:origin x="0" y="744"/>
    </p:cViewPr>
  </p:outlineViewPr>
  <p:notesTextViewPr>
    <p:cViewPr>
      <p:scale>
        <a:sx n="3" d="2"/>
        <a:sy n="3" d="2"/>
      </p:scale>
      <p:origin x="0" y="0"/>
    </p:cViewPr>
  </p:notesTextViewPr>
  <p:sorterViewPr>
    <p:cViewPr>
      <p:scale>
        <a:sx n="100" d="100"/>
        <a:sy n="100" d="100"/>
      </p:scale>
      <p:origin x="0" y="-3324"/>
    </p:cViewPr>
  </p:sorterViewPr>
  <p:notesViewPr>
    <p:cSldViewPr>
      <p:cViewPr varScale="1">
        <p:scale>
          <a:sx n="117" d="100"/>
          <a:sy n="117" d="100"/>
        </p:scale>
        <p:origin x="20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ngjin%20Yoon\Downloads\ns3-lte-bl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ngjin%20Yoon\Dropbox\15-RRC%20&#44284;&#51228;%20&#45236;&#48512;&#54924;&#51032;\170629\3gpp%20InH%20Pathlos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32215980110605"/>
          <c:y val="3.0074345668878729E-2"/>
          <c:w val="0.78711515652899333"/>
          <c:h val="0.64098946735386886"/>
        </c:manualLayout>
      </c:layout>
      <c:scatterChart>
        <c:scatterStyle val="smoothMarker"/>
        <c:varyColors val="0"/>
        <c:ser>
          <c:idx val="0"/>
          <c:order val="0"/>
          <c:tx>
            <c:strRef>
              <c:f>'ns-3.22'!$A$1</c:f>
              <c:strCache>
                <c:ptCount val="1"/>
                <c:pt idx="0">
                  <c:v>MCS 0</c:v>
                </c:pt>
              </c:strCache>
            </c:strRef>
          </c:tx>
          <c:spPr>
            <a:ln w="31750" cap="rnd">
              <a:solidFill>
                <a:schemeClr val="accent1"/>
              </a:solidFill>
              <a:round/>
            </a:ln>
            <a:effectLst/>
          </c:spPr>
          <c:marker>
            <c:symbol val="none"/>
          </c:marker>
          <c:xVal>
            <c:numRef>
              <c:f>'ns-3.22'!$A$2:$A$19</c:f>
              <c:numCache>
                <c:formatCode>General</c:formatCode>
                <c:ptCount val="18"/>
                <c:pt idx="0">
                  <c:v>-10</c:v>
                </c:pt>
                <c:pt idx="1">
                  <c:v>-9.75</c:v>
                </c:pt>
                <c:pt idx="2">
                  <c:v>-9.5</c:v>
                </c:pt>
                <c:pt idx="3">
                  <c:v>-9.25</c:v>
                </c:pt>
                <c:pt idx="4">
                  <c:v>-9</c:v>
                </c:pt>
                <c:pt idx="5">
                  <c:v>-8.75</c:v>
                </c:pt>
                <c:pt idx="6">
                  <c:v>-8.5</c:v>
                </c:pt>
                <c:pt idx="7">
                  <c:v>-8.25</c:v>
                </c:pt>
                <c:pt idx="8">
                  <c:v>-8</c:v>
                </c:pt>
                <c:pt idx="9">
                  <c:v>-7.75</c:v>
                </c:pt>
                <c:pt idx="10">
                  <c:v>-7.5</c:v>
                </c:pt>
                <c:pt idx="11">
                  <c:v>-7.25</c:v>
                </c:pt>
                <c:pt idx="12">
                  <c:v>-7</c:v>
                </c:pt>
                <c:pt idx="13">
                  <c:v>-6.75</c:v>
                </c:pt>
                <c:pt idx="14">
                  <c:v>-6.5</c:v>
                </c:pt>
                <c:pt idx="15">
                  <c:v>-6.25</c:v>
                </c:pt>
                <c:pt idx="16">
                  <c:v>-6</c:v>
                </c:pt>
                <c:pt idx="17">
                  <c:v>-5.75</c:v>
                </c:pt>
              </c:numCache>
            </c:numRef>
          </c:xVal>
          <c:yVal>
            <c:numRef>
              <c:f>'ns-3.22'!$B$2:$B$19</c:f>
              <c:numCache>
                <c:formatCode>General</c:formatCode>
                <c:ptCount val="18"/>
                <c:pt idx="0">
                  <c:v>1</c:v>
                </c:pt>
                <c:pt idx="1">
                  <c:v>1</c:v>
                </c:pt>
                <c:pt idx="2">
                  <c:v>1</c:v>
                </c:pt>
                <c:pt idx="3">
                  <c:v>1</c:v>
                </c:pt>
                <c:pt idx="4">
                  <c:v>1</c:v>
                </c:pt>
                <c:pt idx="5">
                  <c:v>0.99999899999999997</c:v>
                </c:pt>
                <c:pt idx="6">
                  <c:v>0.99997100000000005</c:v>
                </c:pt>
                <c:pt idx="7">
                  <c:v>0.99930699999999995</c:v>
                </c:pt>
                <c:pt idx="8">
                  <c:v>0.99142399999999997</c:v>
                </c:pt>
                <c:pt idx="9">
                  <c:v>0.942438</c:v>
                </c:pt>
                <c:pt idx="10">
                  <c:v>0.64613900000000002</c:v>
                </c:pt>
                <c:pt idx="11">
                  <c:v>0.33790199999999998</c:v>
                </c:pt>
                <c:pt idx="12">
                  <c:v>5.5090800000000002E-2</c:v>
                </c:pt>
                <c:pt idx="13">
                  <c:v>2.8540200000000001E-3</c:v>
                </c:pt>
                <c:pt idx="14" formatCode="0.00E+00">
                  <c:v>4.4546299999999997E-5</c:v>
                </c:pt>
                <c:pt idx="15" formatCode="0.00E+00">
                  <c:v>2.6713900000000001E-8</c:v>
                </c:pt>
                <c:pt idx="16" formatCode="0.00E+00">
                  <c:v>2.57176E-11</c:v>
                </c:pt>
                <c:pt idx="17" formatCode="0.00E+00">
                  <c:v>3.8857800000000001E-16</c:v>
                </c:pt>
              </c:numCache>
            </c:numRef>
          </c:yVal>
          <c:smooth val="1"/>
          <c:extLst>
            <c:ext xmlns:c16="http://schemas.microsoft.com/office/drawing/2014/chart" uri="{C3380CC4-5D6E-409C-BE32-E72D297353CC}">
              <c16:uniqueId val="{00000000-D26F-4E58-85AB-41908F226B23}"/>
            </c:ext>
          </c:extLst>
        </c:ser>
        <c:ser>
          <c:idx val="9"/>
          <c:order val="9"/>
          <c:tx>
            <c:strRef>
              <c:f>'ns-3.22'!$S$1</c:f>
              <c:strCache>
                <c:ptCount val="1"/>
                <c:pt idx="0">
                  <c:v>MCS 9</c:v>
                </c:pt>
              </c:strCache>
            </c:strRef>
          </c:tx>
          <c:spPr>
            <a:ln w="31750" cap="rnd">
              <a:solidFill>
                <a:schemeClr val="accent4">
                  <a:lumMod val="60000"/>
                </a:schemeClr>
              </a:solidFill>
              <a:round/>
            </a:ln>
            <a:effectLst/>
          </c:spPr>
          <c:marker>
            <c:symbol val="none"/>
          </c:marker>
          <c:xVal>
            <c:numRef>
              <c:f>'ns-3.22'!$S$2:$S$16</c:f>
              <c:numCache>
                <c:formatCode>General</c:formatCode>
                <c:ptCount val="15"/>
                <c:pt idx="0">
                  <c:v>-1</c:v>
                </c:pt>
                <c:pt idx="1">
                  <c:v>-0.75</c:v>
                </c:pt>
                <c:pt idx="2">
                  <c:v>-0.5</c:v>
                </c:pt>
                <c:pt idx="3">
                  <c:v>-0.25</c:v>
                </c:pt>
                <c:pt idx="4">
                  <c:v>0</c:v>
                </c:pt>
                <c:pt idx="5">
                  <c:v>0.25</c:v>
                </c:pt>
                <c:pt idx="6">
                  <c:v>0.5</c:v>
                </c:pt>
                <c:pt idx="7">
                  <c:v>0.75</c:v>
                </c:pt>
                <c:pt idx="8">
                  <c:v>1</c:v>
                </c:pt>
                <c:pt idx="9">
                  <c:v>1.25</c:v>
                </c:pt>
                <c:pt idx="10">
                  <c:v>1.5</c:v>
                </c:pt>
                <c:pt idx="11">
                  <c:v>1.75</c:v>
                </c:pt>
                <c:pt idx="12">
                  <c:v>2</c:v>
                </c:pt>
                <c:pt idx="13">
                  <c:v>2.25</c:v>
                </c:pt>
                <c:pt idx="14">
                  <c:v>2.5</c:v>
                </c:pt>
              </c:numCache>
            </c:numRef>
          </c:xVal>
          <c:yVal>
            <c:numRef>
              <c:f>'ns-3.22'!$T$2:$T$16</c:f>
              <c:numCache>
                <c:formatCode>General</c:formatCode>
                <c:ptCount val="15"/>
                <c:pt idx="0">
                  <c:v>1</c:v>
                </c:pt>
                <c:pt idx="1">
                  <c:v>1</c:v>
                </c:pt>
                <c:pt idx="2">
                  <c:v>1</c:v>
                </c:pt>
                <c:pt idx="3">
                  <c:v>1</c:v>
                </c:pt>
                <c:pt idx="4">
                  <c:v>1</c:v>
                </c:pt>
                <c:pt idx="5">
                  <c:v>1</c:v>
                </c:pt>
                <c:pt idx="6">
                  <c:v>1</c:v>
                </c:pt>
                <c:pt idx="7">
                  <c:v>1</c:v>
                </c:pt>
                <c:pt idx="8">
                  <c:v>0.99964299999999995</c:v>
                </c:pt>
                <c:pt idx="9">
                  <c:v>0.90992300000000004</c:v>
                </c:pt>
                <c:pt idx="10">
                  <c:v>0.31236199999999997</c:v>
                </c:pt>
                <c:pt idx="11">
                  <c:v>1.24919E-2</c:v>
                </c:pt>
                <c:pt idx="12" formatCode="0.00E+00">
                  <c:v>5.6647000000000002E-5</c:v>
                </c:pt>
                <c:pt idx="13" formatCode="0.00E+00">
                  <c:v>2.1783000000000001E-8</c:v>
                </c:pt>
                <c:pt idx="14" formatCode="0.00E+00">
                  <c:v>9.8632199999999992E-13</c:v>
                </c:pt>
              </c:numCache>
            </c:numRef>
          </c:yVal>
          <c:smooth val="1"/>
          <c:extLst>
            <c:ext xmlns:c16="http://schemas.microsoft.com/office/drawing/2014/chart" uri="{C3380CC4-5D6E-409C-BE32-E72D297353CC}">
              <c16:uniqueId val="{00000001-D26F-4E58-85AB-41908F226B23}"/>
            </c:ext>
          </c:extLst>
        </c:ser>
        <c:ser>
          <c:idx val="16"/>
          <c:order val="16"/>
          <c:tx>
            <c:strRef>
              <c:f>'ns-3.22'!$AG$1</c:f>
              <c:strCache>
                <c:ptCount val="1"/>
                <c:pt idx="0">
                  <c:v>MCS 16</c:v>
                </c:pt>
              </c:strCache>
            </c:strRef>
          </c:tx>
          <c:spPr>
            <a:ln w="31750" cap="rnd">
              <a:solidFill>
                <a:schemeClr val="accent5">
                  <a:lumMod val="80000"/>
                  <a:lumOff val="20000"/>
                </a:schemeClr>
              </a:solidFill>
              <a:round/>
            </a:ln>
            <a:effectLst/>
          </c:spPr>
          <c:marker>
            <c:symbol val="none"/>
          </c:marker>
          <c:xVal>
            <c:numRef>
              <c:f>'ns-3.22'!$AG$2:$AG$15</c:f>
              <c:numCache>
                <c:formatCode>General</c:formatCode>
                <c:ptCount val="14"/>
                <c:pt idx="0">
                  <c:v>6</c:v>
                </c:pt>
                <c:pt idx="1">
                  <c:v>6.25</c:v>
                </c:pt>
                <c:pt idx="2">
                  <c:v>6.5</c:v>
                </c:pt>
                <c:pt idx="3">
                  <c:v>6.75</c:v>
                </c:pt>
                <c:pt idx="4">
                  <c:v>7</c:v>
                </c:pt>
                <c:pt idx="5">
                  <c:v>7.25</c:v>
                </c:pt>
                <c:pt idx="6">
                  <c:v>7.5</c:v>
                </c:pt>
                <c:pt idx="7">
                  <c:v>7.75</c:v>
                </c:pt>
                <c:pt idx="8">
                  <c:v>8</c:v>
                </c:pt>
                <c:pt idx="9">
                  <c:v>8.25</c:v>
                </c:pt>
                <c:pt idx="10">
                  <c:v>8.5</c:v>
                </c:pt>
                <c:pt idx="11">
                  <c:v>8.75</c:v>
                </c:pt>
                <c:pt idx="12">
                  <c:v>9</c:v>
                </c:pt>
                <c:pt idx="13">
                  <c:v>9.25</c:v>
                </c:pt>
              </c:numCache>
            </c:numRef>
          </c:xVal>
          <c:yVal>
            <c:numRef>
              <c:f>'ns-3.22'!$AH$2:$AH$15</c:f>
              <c:numCache>
                <c:formatCode>General</c:formatCode>
                <c:ptCount val="14"/>
                <c:pt idx="0">
                  <c:v>1</c:v>
                </c:pt>
                <c:pt idx="1">
                  <c:v>1</c:v>
                </c:pt>
                <c:pt idx="2">
                  <c:v>1</c:v>
                </c:pt>
                <c:pt idx="3">
                  <c:v>1</c:v>
                </c:pt>
                <c:pt idx="4">
                  <c:v>1</c:v>
                </c:pt>
                <c:pt idx="5">
                  <c:v>1</c:v>
                </c:pt>
                <c:pt idx="6">
                  <c:v>1</c:v>
                </c:pt>
                <c:pt idx="7">
                  <c:v>1</c:v>
                </c:pt>
                <c:pt idx="8">
                  <c:v>0.99019100000000004</c:v>
                </c:pt>
                <c:pt idx="9">
                  <c:v>0.470746</c:v>
                </c:pt>
                <c:pt idx="10">
                  <c:v>1.90799E-2</c:v>
                </c:pt>
                <c:pt idx="11" formatCode="0.00E+00">
                  <c:v>5.4156800000000003E-5</c:v>
                </c:pt>
                <c:pt idx="12" formatCode="0.00E+00">
                  <c:v>1.06886E-8</c:v>
                </c:pt>
                <c:pt idx="13" formatCode="0.00E+00">
                  <c:v>1.8252100000000001E-13</c:v>
                </c:pt>
              </c:numCache>
            </c:numRef>
          </c:yVal>
          <c:smooth val="1"/>
          <c:extLst>
            <c:ext xmlns:c16="http://schemas.microsoft.com/office/drawing/2014/chart" uri="{C3380CC4-5D6E-409C-BE32-E72D297353CC}">
              <c16:uniqueId val="{00000002-D26F-4E58-85AB-41908F226B23}"/>
            </c:ext>
          </c:extLst>
        </c:ser>
        <c:ser>
          <c:idx val="23"/>
          <c:order val="23"/>
          <c:tx>
            <c:strRef>
              <c:f>'ns-3.22'!$AU$1</c:f>
              <c:strCache>
                <c:ptCount val="1"/>
                <c:pt idx="0">
                  <c:v>MCS 23</c:v>
                </c:pt>
              </c:strCache>
            </c:strRef>
          </c:tx>
          <c:spPr>
            <a:ln w="31750" cap="rnd">
              <a:solidFill>
                <a:schemeClr val="accent6">
                  <a:lumMod val="80000"/>
                </a:schemeClr>
              </a:solidFill>
              <a:round/>
            </a:ln>
            <a:effectLst/>
          </c:spPr>
          <c:marker>
            <c:symbol val="none"/>
          </c:marker>
          <c:xVal>
            <c:numRef>
              <c:f>'ns-3.22'!$AU$2:$AU$19</c:f>
              <c:numCache>
                <c:formatCode>General</c:formatCode>
                <c:ptCount val="18"/>
                <c:pt idx="0">
                  <c:v>12</c:v>
                </c:pt>
                <c:pt idx="1">
                  <c:v>12.25</c:v>
                </c:pt>
                <c:pt idx="2">
                  <c:v>12.5</c:v>
                </c:pt>
                <c:pt idx="3">
                  <c:v>12.75</c:v>
                </c:pt>
                <c:pt idx="4">
                  <c:v>13</c:v>
                </c:pt>
                <c:pt idx="5">
                  <c:v>13.25</c:v>
                </c:pt>
                <c:pt idx="6">
                  <c:v>13.5</c:v>
                </c:pt>
                <c:pt idx="7">
                  <c:v>13.75</c:v>
                </c:pt>
                <c:pt idx="8">
                  <c:v>14</c:v>
                </c:pt>
                <c:pt idx="9">
                  <c:v>14.25</c:v>
                </c:pt>
                <c:pt idx="10">
                  <c:v>14.5</c:v>
                </c:pt>
                <c:pt idx="11">
                  <c:v>14.75</c:v>
                </c:pt>
                <c:pt idx="12">
                  <c:v>15</c:v>
                </c:pt>
                <c:pt idx="13">
                  <c:v>15.25</c:v>
                </c:pt>
                <c:pt idx="14">
                  <c:v>15.5</c:v>
                </c:pt>
                <c:pt idx="15">
                  <c:v>15.75</c:v>
                </c:pt>
                <c:pt idx="16">
                  <c:v>16</c:v>
                </c:pt>
                <c:pt idx="17">
                  <c:v>16.25</c:v>
                </c:pt>
              </c:numCache>
            </c:numRef>
          </c:xVal>
          <c:yVal>
            <c:numRef>
              <c:f>'ns-3.22'!$AV$2:$AV$19</c:f>
              <c:numCache>
                <c:formatCode>General</c:formatCode>
                <c:ptCount val="18"/>
                <c:pt idx="0">
                  <c:v>1</c:v>
                </c:pt>
                <c:pt idx="1">
                  <c:v>1</c:v>
                </c:pt>
                <c:pt idx="2">
                  <c:v>1</c:v>
                </c:pt>
                <c:pt idx="3">
                  <c:v>1</c:v>
                </c:pt>
                <c:pt idx="4">
                  <c:v>1</c:v>
                </c:pt>
                <c:pt idx="5">
                  <c:v>1</c:v>
                </c:pt>
                <c:pt idx="6">
                  <c:v>1</c:v>
                </c:pt>
                <c:pt idx="7">
                  <c:v>1</c:v>
                </c:pt>
                <c:pt idx="8">
                  <c:v>1</c:v>
                </c:pt>
                <c:pt idx="9">
                  <c:v>1</c:v>
                </c:pt>
                <c:pt idx="10">
                  <c:v>0.99999899999999997</c:v>
                </c:pt>
                <c:pt idx="11">
                  <c:v>0.99299599999999999</c:v>
                </c:pt>
                <c:pt idx="12">
                  <c:v>0.53124099999999996</c:v>
                </c:pt>
                <c:pt idx="13">
                  <c:v>4.0561300000000002E-2</c:v>
                </c:pt>
                <c:pt idx="14">
                  <c:v>6.8784300000000005E-4</c:v>
                </c:pt>
                <c:pt idx="15" formatCode="0.00E+00">
                  <c:v>2.0780100000000001E-6</c:v>
                </c:pt>
                <c:pt idx="16" formatCode="0.00E+00">
                  <c:v>1.0261300000000001E-9</c:v>
                </c:pt>
                <c:pt idx="17" formatCode="0.00E+00">
                  <c:v>1.8762800000000001E-13</c:v>
                </c:pt>
              </c:numCache>
            </c:numRef>
          </c:yVal>
          <c:smooth val="1"/>
          <c:extLst>
            <c:ext xmlns:c16="http://schemas.microsoft.com/office/drawing/2014/chart" uri="{C3380CC4-5D6E-409C-BE32-E72D297353CC}">
              <c16:uniqueId val="{00000003-D26F-4E58-85AB-41908F226B23}"/>
            </c:ext>
          </c:extLst>
        </c:ser>
        <c:ser>
          <c:idx val="28"/>
          <c:order val="28"/>
          <c:tx>
            <c:strRef>
              <c:f>'ns-3.22'!$BE$1</c:f>
              <c:strCache>
                <c:ptCount val="1"/>
                <c:pt idx="0">
                  <c:v>MCS 28</c:v>
                </c:pt>
              </c:strCache>
            </c:strRef>
          </c:tx>
          <c:spPr>
            <a:ln w="31750" cap="rnd">
              <a:solidFill>
                <a:schemeClr val="accent5">
                  <a:lumMod val="60000"/>
                  <a:lumOff val="40000"/>
                </a:schemeClr>
              </a:solidFill>
              <a:round/>
            </a:ln>
            <a:effectLst/>
          </c:spPr>
          <c:marker>
            <c:symbol val="none"/>
          </c:marker>
          <c:xVal>
            <c:numRef>
              <c:f>'ns-3.22'!$BE$2:$BE$21</c:f>
              <c:numCache>
                <c:formatCode>General</c:formatCode>
                <c:ptCount val="20"/>
                <c:pt idx="0">
                  <c:v>17</c:v>
                </c:pt>
                <c:pt idx="1">
                  <c:v>17.25</c:v>
                </c:pt>
                <c:pt idx="2">
                  <c:v>17.5</c:v>
                </c:pt>
                <c:pt idx="3">
                  <c:v>17.75</c:v>
                </c:pt>
                <c:pt idx="4">
                  <c:v>18</c:v>
                </c:pt>
                <c:pt idx="5">
                  <c:v>18.25</c:v>
                </c:pt>
                <c:pt idx="6">
                  <c:v>18.5</c:v>
                </c:pt>
                <c:pt idx="7">
                  <c:v>18.75</c:v>
                </c:pt>
                <c:pt idx="8">
                  <c:v>19</c:v>
                </c:pt>
                <c:pt idx="9">
                  <c:v>19.25</c:v>
                </c:pt>
                <c:pt idx="10">
                  <c:v>19.5</c:v>
                </c:pt>
                <c:pt idx="11">
                  <c:v>19.75</c:v>
                </c:pt>
                <c:pt idx="12">
                  <c:v>20</c:v>
                </c:pt>
                <c:pt idx="13">
                  <c:v>20.25</c:v>
                </c:pt>
                <c:pt idx="14">
                  <c:v>20.5</c:v>
                </c:pt>
                <c:pt idx="15">
                  <c:v>20.75</c:v>
                </c:pt>
                <c:pt idx="16">
                  <c:v>21</c:v>
                </c:pt>
                <c:pt idx="17">
                  <c:v>21.25</c:v>
                </c:pt>
                <c:pt idx="18">
                  <c:v>21.5</c:v>
                </c:pt>
                <c:pt idx="19">
                  <c:v>21.75</c:v>
                </c:pt>
              </c:numCache>
            </c:numRef>
          </c:xVal>
          <c:yVal>
            <c:numRef>
              <c:f>'ns-3.22'!$BF$2:$BF$21</c:f>
              <c:numCache>
                <c:formatCode>General</c:formatCode>
                <c:ptCount val="20"/>
                <c:pt idx="0">
                  <c:v>1</c:v>
                </c:pt>
                <c:pt idx="1">
                  <c:v>1</c:v>
                </c:pt>
                <c:pt idx="2">
                  <c:v>1</c:v>
                </c:pt>
                <c:pt idx="3">
                  <c:v>1</c:v>
                </c:pt>
                <c:pt idx="4">
                  <c:v>1</c:v>
                </c:pt>
                <c:pt idx="5">
                  <c:v>1</c:v>
                </c:pt>
                <c:pt idx="6">
                  <c:v>1</c:v>
                </c:pt>
                <c:pt idx="7">
                  <c:v>1</c:v>
                </c:pt>
                <c:pt idx="8">
                  <c:v>0.99999800000000005</c:v>
                </c:pt>
                <c:pt idx="9">
                  <c:v>0.99322999999999995</c:v>
                </c:pt>
                <c:pt idx="10">
                  <c:v>0.73890299999999998</c:v>
                </c:pt>
                <c:pt idx="11">
                  <c:v>0.21345700000000001</c:v>
                </c:pt>
                <c:pt idx="12">
                  <c:v>2.5364399999999999E-2</c:v>
                </c:pt>
                <c:pt idx="13">
                  <c:v>1.90552E-3</c:v>
                </c:pt>
                <c:pt idx="14">
                  <c:v>1.01346E-4</c:v>
                </c:pt>
                <c:pt idx="15" formatCode="0.00E+00">
                  <c:v>4.80705E-6</c:v>
                </c:pt>
                <c:pt idx="16" formatCode="0.00E+00">
                  <c:v>1.8788799999999999E-7</c:v>
                </c:pt>
                <c:pt idx="17" formatCode="0.00E+00">
                  <c:v>8.09287E-9</c:v>
                </c:pt>
                <c:pt idx="18" formatCode="0.00E+00">
                  <c:v>3.4987399999999999E-10</c:v>
                </c:pt>
                <c:pt idx="19" formatCode="0.00E+00">
                  <c:v>1.7814400000000001E-11</c:v>
                </c:pt>
              </c:numCache>
            </c:numRef>
          </c:yVal>
          <c:smooth val="1"/>
          <c:extLst>
            <c:ext xmlns:c16="http://schemas.microsoft.com/office/drawing/2014/chart" uri="{C3380CC4-5D6E-409C-BE32-E72D297353CC}">
              <c16:uniqueId val="{00000004-D26F-4E58-85AB-41908F226B23}"/>
            </c:ext>
          </c:extLst>
        </c:ser>
        <c:dLbls>
          <c:showLegendKey val="0"/>
          <c:showVal val="0"/>
          <c:showCatName val="0"/>
          <c:showSerName val="0"/>
          <c:showPercent val="0"/>
          <c:showBubbleSize val="0"/>
        </c:dLbls>
        <c:axId val="275731072"/>
        <c:axId val="275731632"/>
        <c:extLst>
          <c:ext xmlns:c15="http://schemas.microsoft.com/office/drawing/2012/chart" uri="{02D57815-91ED-43cb-92C2-25804820EDAC}">
            <c15:filteredScatterSeries>
              <c15:ser>
                <c:idx val="1"/>
                <c:order val="1"/>
                <c:tx>
                  <c:strRef>
                    <c:extLst>
                      <c:ext uri="{02D57815-91ED-43cb-92C2-25804820EDAC}">
                        <c15:formulaRef>
                          <c15:sqref>'ns-3.22'!$C$1</c15:sqref>
                        </c15:formulaRef>
                      </c:ext>
                    </c:extLst>
                    <c:strCache>
                      <c:ptCount val="1"/>
                      <c:pt idx="0">
                        <c:v>MCS 1</c:v>
                      </c:pt>
                    </c:strCache>
                  </c:strRef>
                </c:tx>
                <c:spPr>
                  <a:ln w="19050" cap="rnd">
                    <a:solidFill>
                      <a:schemeClr val="accent2"/>
                    </a:solidFill>
                    <a:round/>
                  </a:ln>
                  <a:effectLst/>
                </c:spPr>
                <c:marker>
                  <c:symbol val="none"/>
                </c:marker>
                <c:xVal>
                  <c:numRef>
                    <c:extLst>
                      <c:ext uri="{02D57815-91ED-43cb-92C2-25804820EDAC}">
                        <c15:formulaRef>
                          <c15:sqref>'ns-3.22'!$C$2:$C$19</c15:sqref>
                        </c15:formulaRef>
                      </c:ext>
                    </c:extLst>
                    <c:numCache>
                      <c:formatCode>General</c:formatCode>
                      <c:ptCount val="18"/>
                      <c:pt idx="0">
                        <c:v>-9</c:v>
                      </c:pt>
                      <c:pt idx="1">
                        <c:v>-8.75</c:v>
                      </c:pt>
                      <c:pt idx="2">
                        <c:v>-8.5</c:v>
                      </c:pt>
                      <c:pt idx="3">
                        <c:v>-8.25</c:v>
                      </c:pt>
                      <c:pt idx="4">
                        <c:v>-8</c:v>
                      </c:pt>
                      <c:pt idx="5">
                        <c:v>-7.75</c:v>
                      </c:pt>
                      <c:pt idx="6">
                        <c:v>-7.5</c:v>
                      </c:pt>
                      <c:pt idx="7">
                        <c:v>-7.25</c:v>
                      </c:pt>
                      <c:pt idx="8">
                        <c:v>-7</c:v>
                      </c:pt>
                      <c:pt idx="9">
                        <c:v>-6.75</c:v>
                      </c:pt>
                      <c:pt idx="10">
                        <c:v>-6.5</c:v>
                      </c:pt>
                      <c:pt idx="11">
                        <c:v>-6.25</c:v>
                      </c:pt>
                      <c:pt idx="12">
                        <c:v>-6</c:v>
                      </c:pt>
                      <c:pt idx="13">
                        <c:v>-5.75</c:v>
                      </c:pt>
                      <c:pt idx="14">
                        <c:v>-5.5</c:v>
                      </c:pt>
                      <c:pt idx="15">
                        <c:v>-5.25</c:v>
                      </c:pt>
                      <c:pt idx="16">
                        <c:v>-5</c:v>
                      </c:pt>
                      <c:pt idx="17">
                        <c:v>-4.75</c:v>
                      </c:pt>
                    </c:numCache>
                  </c:numRef>
                </c:xVal>
                <c:yVal>
                  <c:numRef>
                    <c:extLst>
                      <c:ext uri="{02D57815-91ED-43cb-92C2-25804820EDAC}">
                        <c15:formulaRef>
                          <c15:sqref>'ns-3.22'!$D$2:$D$19</c15:sqref>
                        </c15:formulaRef>
                      </c:ext>
                    </c:extLst>
                    <c:numCache>
                      <c:formatCode>General</c:formatCode>
                      <c:ptCount val="18"/>
                      <c:pt idx="0">
                        <c:v>1</c:v>
                      </c:pt>
                      <c:pt idx="1">
                        <c:v>1</c:v>
                      </c:pt>
                      <c:pt idx="2">
                        <c:v>1</c:v>
                      </c:pt>
                      <c:pt idx="3">
                        <c:v>1</c:v>
                      </c:pt>
                      <c:pt idx="4">
                        <c:v>1</c:v>
                      </c:pt>
                      <c:pt idx="5">
                        <c:v>1</c:v>
                      </c:pt>
                      <c:pt idx="6">
                        <c:v>0.99996799999999997</c:v>
                      </c:pt>
                      <c:pt idx="7">
                        <c:v>0.99958800000000003</c:v>
                      </c:pt>
                      <c:pt idx="8">
                        <c:v>0.99116400000000004</c:v>
                      </c:pt>
                      <c:pt idx="9">
                        <c:v>0.92083000000000004</c:v>
                      </c:pt>
                      <c:pt idx="10">
                        <c:v>0.676902</c:v>
                      </c:pt>
                      <c:pt idx="11">
                        <c:v>0.21338499999999999</c:v>
                      </c:pt>
                      <c:pt idx="12">
                        <c:v>4.2361200000000002E-2</c:v>
                      </c:pt>
                      <c:pt idx="13">
                        <c:v>1.5965300000000001E-3</c:v>
                      </c:pt>
                      <c:pt idx="14" formatCode="0.00E+00">
                        <c:v>1.61303E-5</c:v>
                      </c:pt>
                      <c:pt idx="15" formatCode="0.00E+00">
                        <c:v>4.4042800000000002E-8</c:v>
                      </c:pt>
                      <c:pt idx="16" formatCode="0.00E+00">
                        <c:v>3.3483500000000001E-11</c:v>
                      </c:pt>
                      <c:pt idx="17" formatCode="0.00E+00">
                        <c:v>7.2164500000000001E-16</c:v>
                      </c:pt>
                    </c:numCache>
                  </c:numRef>
                </c:yVal>
                <c:smooth val="1"/>
                <c:extLst>
                  <c:ext xmlns:c16="http://schemas.microsoft.com/office/drawing/2014/chart" uri="{C3380CC4-5D6E-409C-BE32-E72D297353CC}">
                    <c16:uniqueId val="{00000005-D26F-4E58-85AB-41908F226B23}"/>
                  </c:ext>
                </c:extLst>
              </c15:ser>
            </c15:filteredScatterSeries>
            <c15:filteredScatterSeries>
              <c15:ser>
                <c:idx val="2"/>
                <c:order val="2"/>
                <c:tx>
                  <c:strRef>
                    <c:extLst xmlns:c15="http://schemas.microsoft.com/office/drawing/2012/chart">
                      <c:ext xmlns:c15="http://schemas.microsoft.com/office/drawing/2012/chart" uri="{02D57815-91ED-43cb-92C2-25804820EDAC}">
                        <c15:formulaRef>
                          <c15:sqref>'ns-3.22'!$E$1</c15:sqref>
                        </c15:formulaRef>
                      </c:ext>
                    </c:extLst>
                    <c:strCache>
                      <c:ptCount val="1"/>
                      <c:pt idx="0">
                        <c:v>MCS 2</c:v>
                      </c:pt>
                    </c:strCache>
                  </c:strRef>
                </c:tx>
                <c:spPr>
                  <a:ln w="19050" cap="rnd">
                    <a:solidFill>
                      <a:schemeClr val="accent3"/>
                    </a:solidFill>
                    <a:round/>
                  </a:ln>
                  <a:effectLst/>
                </c:spPr>
                <c:marker>
                  <c:symbol val="none"/>
                </c:marker>
                <c:xVal>
                  <c:numRef>
                    <c:extLst xmlns:c15="http://schemas.microsoft.com/office/drawing/2012/chart">
                      <c:ext xmlns:c15="http://schemas.microsoft.com/office/drawing/2012/chart" uri="{02D57815-91ED-43cb-92C2-25804820EDAC}">
                        <c15:formulaRef>
                          <c15:sqref>'ns-3.22'!$E$2:$E$16</c15:sqref>
                        </c15:formulaRef>
                      </c:ext>
                    </c:extLst>
                    <c:numCache>
                      <c:formatCode>General</c:formatCode>
                      <c:ptCount val="15"/>
                      <c:pt idx="0">
                        <c:v>-8</c:v>
                      </c:pt>
                      <c:pt idx="1">
                        <c:v>-7.75</c:v>
                      </c:pt>
                      <c:pt idx="2">
                        <c:v>-7.5</c:v>
                      </c:pt>
                      <c:pt idx="3">
                        <c:v>-7.25</c:v>
                      </c:pt>
                      <c:pt idx="4">
                        <c:v>-7</c:v>
                      </c:pt>
                      <c:pt idx="5">
                        <c:v>-6.75</c:v>
                      </c:pt>
                      <c:pt idx="6">
                        <c:v>-6.5</c:v>
                      </c:pt>
                      <c:pt idx="7">
                        <c:v>-6.25</c:v>
                      </c:pt>
                      <c:pt idx="8">
                        <c:v>-6</c:v>
                      </c:pt>
                      <c:pt idx="9">
                        <c:v>-5.75</c:v>
                      </c:pt>
                      <c:pt idx="10">
                        <c:v>-5.5</c:v>
                      </c:pt>
                      <c:pt idx="11">
                        <c:v>-5.25</c:v>
                      </c:pt>
                      <c:pt idx="12">
                        <c:v>-5</c:v>
                      </c:pt>
                      <c:pt idx="13">
                        <c:v>-4.75</c:v>
                      </c:pt>
                      <c:pt idx="14">
                        <c:v>-4.5</c:v>
                      </c:pt>
                    </c:numCache>
                  </c:numRef>
                </c:xVal>
                <c:yVal>
                  <c:numRef>
                    <c:extLst xmlns:c15="http://schemas.microsoft.com/office/drawing/2012/chart">
                      <c:ext xmlns:c15="http://schemas.microsoft.com/office/drawing/2012/chart" uri="{02D57815-91ED-43cb-92C2-25804820EDAC}">
                        <c15:formulaRef>
                          <c15:sqref>'ns-3.22'!$F$2:$F$16</c15:sqref>
                        </c15:formulaRef>
                      </c:ext>
                    </c:extLst>
                    <c:numCache>
                      <c:formatCode>General</c:formatCode>
                      <c:ptCount val="15"/>
                      <c:pt idx="0">
                        <c:v>1</c:v>
                      </c:pt>
                      <c:pt idx="1">
                        <c:v>1</c:v>
                      </c:pt>
                      <c:pt idx="2">
                        <c:v>1</c:v>
                      </c:pt>
                      <c:pt idx="3">
                        <c:v>1</c:v>
                      </c:pt>
                      <c:pt idx="4">
                        <c:v>0.99997499999999995</c:v>
                      </c:pt>
                      <c:pt idx="5">
                        <c:v>0.99917199999999995</c:v>
                      </c:pt>
                      <c:pt idx="6">
                        <c:v>0.98755800000000005</c:v>
                      </c:pt>
                      <c:pt idx="7">
                        <c:v>0.85399400000000003</c:v>
                      </c:pt>
                      <c:pt idx="8">
                        <c:v>0.56835199999999997</c:v>
                      </c:pt>
                      <c:pt idx="9">
                        <c:v>0.16118099999999999</c:v>
                      </c:pt>
                      <c:pt idx="10">
                        <c:v>1.6338700000000001E-2</c:v>
                      </c:pt>
                      <c:pt idx="11">
                        <c:v>5.42141E-4</c:v>
                      </c:pt>
                      <c:pt idx="12" formatCode="0.00E+00">
                        <c:v>5.8027100000000002E-6</c:v>
                      </c:pt>
                      <c:pt idx="13" formatCode="0.00E+00">
                        <c:v>4.1675300000000004E-9</c:v>
                      </c:pt>
                      <c:pt idx="14" formatCode="0.00E+00">
                        <c:v>5.5283600000000001E-13</c:v>
                      </c:pt>
                    </c:numCache>
                  </c:numRef>
                </c:yVal>
                <c:smooth val="1"/>
                <c:extLst xmlns:c15="http://schemas.microsoft.com/office/drawing/2012/chart">
                  <c:ext xmlns:c16="http://schemas.microsoft.com/office/drawing/2014/chart" uri="{C3380CC4-5D6E-409C-BE32-E72D297353CC}">
                    <c16:uniqueId val="{00000006-D26F-4E58-85AB-41908F226B23}"/>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'ns-3.22'!$G$1</c15:sqref>
                        </c15:formulaRef>
                      </c:ext>
                    </c:extLst>
                    <c:strCache>
                      <c:ptCount val="1"/>
                      <c:pt idx="0">
                        <c:v>MCS 3</c:v>
                      </c:pt>
                    </c:strCache>
                  </c:strRef>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'ns-3.22'!$G$2:$G$15</c15:sqref>
                        </c15:formulaRef>
                      </c:ext>
                    </c:extLst>
                    <c:numCache>
                      <c:formatCode>General</c:formatCode>
                      <c:ptCount val="14"/>
                      <c:pt idx="0">
                        <c:v>-7</c:v>
                      </c:pt>
                      <c:pt idx="1">
                        <c:v>-6.75</c:v>
                      </c:pt>
                      <c:pt idx="2">
                        <c:v>-6.5</c:v>
                      </c:pt>
                      <c:pt idx="3">
                        <c:v>-6.25</c:v>
                      </c:pt>
                      <c:pt idx="4">
                        <c:v>-6</c:v>
                      </c:pt>
                      <c:pt idx="5">
                        <c:v>-5.75</c:v>
                      </c:pt>
                      <c:pt idx="6">
                        <c:v>-5.5</c:v>
                      </c:pt>
                      <c:pt idx="7">
                        <c:v>-5.25</c:v>
                      </c:pt>
                      <c:pt idx="8">
                        <c:v>-5</c:v>
                      </c:pt>
                      <c:pt idx="9">
                        <c:v>-4.75</c:v>
                      </c:pt>
                      <c:pt idx="10">
                        <c:v>-4.5</c:v>
                      </c:pt>
                      <c:pt idx="11">
                        <c:v>-4.25</c:v>
                      </c:pt>
                      <c:pt idx="12">
                        <c:v>-4</c:v>
                      </c:pt>
                      <c:pt idx="13">
                        <c:v>-3.75</c:v>
                      </c:pt>
                    </c:numCache>
                  </c:numRef>
                </c:xVal>
                <c:yVal>
                  <c:numRef>
                    <c:extLst xmlns:c15="http://schemas.microsoft.com/office/drawing/2012/chart">
                      <c:ext xmlns:c15="http://schemas.microsoft.com/office/drawing/2012/chart" uri="{02D57815-91ED-43cb-92C2-25804820EDAC}">
                        <c15:formulaRef>
                          <c15:sqref>'ns-3.22'!$H$2:$H$15</c15:sqref>
                        </c15:formulaRef>
                      </c:ext>
                    </c:extLst>
                    <c:numCache>
                      <c:formatCode>General</c:formatCode>
                      <c:ptCount val="14"/>
                      <c:pt idx="0">
                        <c:v>1</c:v>
                      </c:pt>
                      <c:pt idx="1">
                        <c:v>1</c:v>
                      </c:pt>
                      <c:pt idx="2">
                        <c:v>1</c:v>
                      </c:pt>
                      <c:pt idx="3">
                        <c:v>1</c:v>
                      </c:pt>
                      <c:pt idx="4">
                        <c:v>1</c:v>
                      </c:pt>
                      <c:pt idx="5">
                        <c:v>1</c:v>
                      </c:pt>
                      <c:pt idx="6">
                        <c:v>1</c:v>
                      </c:pt>
                      <c:pt idx="7">
                        <c:v>0.999834</c:v>
                      </c:pt>
                      <c:pt idx="8">
                        <c:v>0.98630899999999999</c:v>
                      </c:pt>
                      <c:pt idx="9">
                        <c:v>0.692021</c:v>
                      </c:pt>
                      <c:pt idx="10">
                        <c:v>0.119759</c:v>
                      </c:pt>
                      <c:pt idx="11">
                        <c:v>2.3412900000000002E-3</c:v>
                      </c:pt>
                      <c:pt idx="12" formatCode="0.00E+00">
                        <c:v>8.8901700000000003E-7</c:v>
                      </c:pt>
                      <c:pt idx="13" formatCode="0.00E+00">
                        <c:v>1.1098200000000001E-11</c:v>
                      </c:pt>
                    </c:numCache>
                  </c:numRef>
                </c:yVal>
                <c:smooth val="1"/>
                <c:extLst xmlns:c15="http://schemas.microsoft.com/office/drawing/2012/chart">
                  <c:ext xmlns:c16="http://schemas.microsoft.com/office/drawing/2014/chart" uri="{C3380CC4-5D6E-409C-BE32-E72D297353CC}">
                    <c16:uniqueId val="{00000007-D26F-4E58-85AB-41908F226B23}"/>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'ns-3.22'!$I$1</c15:sqref>
                        </c15:formulaRef>
                      </c:ext>
                    </c:extLst>
                    <c:strCache>
                      <c:ptCount val="1"/>
                      <c:pt idx="0">
                        <c:v>MCS 4</c:v>
                      </c:pt>
                    </c:strCache>
                  </c:strRef>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'ns-3.22'!$I$2:$I$16</c15:sqref>
                        </c15:formulaRef>
                      </c:ext>
                    </c:extLst>
                    <c:numCache>
                      <c:formatCode>General</c:formatCode>
                      <c:ptCount val="15"/>
                      <c:pt idx="0">
                        <c:v>-6</c:v>
                      </c:pt>
                      <c:pt idx="1">
                        <c:v>-5.75</c:v>
                      </c:pt>
                      <c:pt idx="2">
                        <c:v>-5.5</c:v>
                      </c:pt>
                      <c:pt idx="3">
                        <c:v>-5.25</c:v>
                      </c:pt>
                      <c:pt idx="4">
                        <c:v>-5</c:v>
                      </c:pt>
                      <c:pt idx="5">
                        <c:v>-4.75</c:v>
                      </c:pt>
                      <c:pt idx="6">
                        <c:v>-4.5</c:v>
                      </c:pt>
                      <c:pt idx="7">
                        <c:v>-4.25</c:v>
                      </c:pt>
                      <c:pt idx="8">
                        <c:v>-4</c:v>
                      </c:pt>
                      <c:pt idx="9">
                        <c:v>-3.75</c:v>
                      </c:pt>
                      <c:pt idx="10">
                        <c:v>-3.5</c:v>
                      </c:pt>
                      <c:pt idx="11">
                        <c:v>-3.25</c:v>
                      </c:pt>
                      <c:pt idx="12">
                        <c:v>-3</c:v>
                      </c:pt>
                      <c:pt idx="13">
                        <c:v>-2.75</c:v>
                      </c:pt>
                      <c:pt idx="14">
                        <c:v>-2.5</c:v>
                      </c:pt>
                    </c:numCache>
                  </c:numRef>
                </c:xVal>
                <c:yVal>
                  <c:numRef>
                    <c:extLst xmlns:c15="http://schemas.microsoft.com/office/drawing/2012/chart">
                      <c:ext xmlns:c15="http://schemas.microsoft.com/office/drawing/2012/chart" uri="{02D57815-91ED-43cb-92C2-25804820EDAC}">
                        <c15:formulaRef>
                          <c15:sqref>'ns-3.22'!$J$2:$J$16</c15:sqref>
                        </c15:formulaRef>
                      </c:ext>
                    </c:extLst>
                    <c:numCache>
                      <c:formatCode>General</c:formatCode>
                      <c:ptCount val="15"/>
                      <c:pt idx="0">
                        <c:v>1</c:v>
                      </c:pt>
                      <c:pt idx="1">
                        <c:v>1</c:v>
                      </c:pt>
                      <c:pt idx="2">
                        <c:v>1</c:v>
                      </c:pt>
                      <c:pt idx="3">
                        <c:v>1</c:v>
                      </c:pt>
                      <c:pt idx="4">
                        <c:v>1</c:v>
                      </c:pt>
                      <c:pt idx="5">
                        <c:v>1</c:v>
                      </c:pt>
                      <c:pt idx="6">
                        <c:v>1</c:v>
                      </c:pt>
                      <c:pt idx="7">
                        <c:v>0.99996399999999996</c:v>
                      </c:pt>
                      <c:pt idx="8">
                        <c:v>0.99220200000000003</c:v>
                      </c:pt>
                      <c:pt idx="9">
                        <c:v>0.81384400000000001</c:v>
                      </c:pt>
                      <c:pt idx="10">
                        <c:v>0.27206399999999997</c:v>
                      </c:pt>
                      <c:pt idx="11">
                        <c:v>1.0136300000000001E-2</c:v>
                      </c:pt>
                      <c:pt idx="12" formatCode="0.00E+00">
                        <c:v>3.15866E-5</c:v>
                      </c:pt>
                      <c:pt idx="13" formatCode="0.00E+00">
                        <c:v>8.2257100000000005E-9</c:v>
                      </c:pt>
                      <c:pt idx="14" formatCode="0.00E+00">
                        <c:v>3.58602E-14</c:v>
                      </c:pt>
                    </c:numCache>
                  </c:numRef>
                </c:yVal>
                <c:smooth val="1"/>
                <c:extLst xmlns:c15="http://schemas.microsoft.com/office/drawing/2012/chart">
                  <c:ext xmlns:c16="http://schemas.microsoft.com/office/drawing/2014/chart" uri="{C3380CC4-5D6E-409C-BE32-E72D297353CC}">
                    <c16:uniqueId val="{00000008-D26F-4E58-85AB-41908F226B23}"/>
                  </c:ext>
                </c:extLst>
              </c15:ser>
            </c15:filteredScatterSeries>
            <c15:filteredScatterSeries>
              <c15:ser>
                <c:idx val="5"/>
                <c:order val="5"/>
                <c:tx>
                  <c:strRef>
                    <c:extLst xmlns:c15="http://schemas.microsoft.com/office/drawing/2012/chart">
                      <c:ext xmlns:c15="http://schemas.microsoft.com/office/drawing/2012/chart" uri="{02D57815-91ED-43cb-92C2-25804820EDAC}">
                        <c15:formulaRef>
                          <c15:sqref>'ns-3.22'!$K$1</c15:sqref>
                        </c15:formulaRef>
                      </c:ext>
                    </c:extLst>
                    <c:strCache>
                      <c:ptCount val="1"/>
                      <c:pt idx="0">
                        <c:v>MCS 5</c:v>
                      </c:pt>
                    </c:strCache>
                  </c:strRef>
                </c:tx>
                <c:spPr>
                  <a:ln w="19050" cap="rnd">
                    <a:solidFill>
                      <a:schemeClr val="accent6"/>
                    </a:solidFill>
                    <a:round/>
                  </a:ln>
                  <a:effectLst/>
                </c:spPr>
                <c:marker>
                  <c:symbol val="none"/>
                </c:marker>
                <c:xVal>
                  <c:numRef>
                    <c:extLst xmlns:c15="http://schemas.microsoft.com/office/drawing/2012/chart">
                      <c:ext xmlns:c15="http://schemas.microsoft.com/office/drawing/2012/chart" uri="{02D57815-91ED-43cb-92C2-25804820EDAC}">
                        <c15:formulaRef>
                          <c15:sqref>'ns-3.22'!$K$2:$K$15</c15:sqref>
                        </c15:formulaRef>
                      </c:ext>
                    </c:extLst>
                    <c:numCache>
                      <c:formatCode>General</c:formatCode>
                      <c:ptCount val="14"/>
                      <c:pt idx="0">
                        <c:v>-5</c:v>
                      </c:pt>
                      <c:pt idx="1">
                        <c:v>-4.75</c:v>
                      </c:pt>
                      <c:pt idx="2">
                        <c:v>-4.5</c:v>
                      </c:pt>
                      <c:pt idx="3">
                        <c:v>-4.25</c:v>
                      </c:pt>
                      <c:pt idx="4">
                        <c:v>-4</c:v>
                      </c:pt>
                      <c:pt idx="5">
                        <c:v>-3.75</c:v>
                      </c:pt>
                      <c:pt idx="6">
                        <c:v>-3.5</c:v>
                      </c:pt>
                      <c:pt idx="7">
                        <c:v>-3.25</c:v>
                      </c:pt>
                      <c:pt idx="8">
                        <c:v>-3</c:v>
                      </c:pt>
                      <c:pt idx="9">
                        <c:v>-2.75</c:v>
                      </c:pt>
                      <c:pt idx="10">
                        <c:v>-2.5</c:v>
                      </c:pt>
                      <c:pt idx="11">
                        <c:v>-2.25</c:v>
                      </c:pt>
                      <c:pt idx="12">
                        <c:v>-2</c:v>
                      </c:pt>
                      <c:pt idx="13">
                        <c:v>-1.75</c:v>
                      </c:pt>
                    </c:numCache>
                  </c:numRef>
                </c:xVal>
                <c:yVal>
                  <c:numRef>
                    <c:extLst xmlns:c15="http://schemas.microsoft.com/office/drawing/2012/chart">
                      <c:ext xmlns:c15="http://schemas.microsoft.com/office/drawing/2012/chart" uri="{02D57815-91ED-43cb-92C2-25804820EDAC}">
                        <c15:formulaRef>
                          <c15:sqref>'ns-3.22'!$L$2:$L$15</c15:sqref>
                        </c15:formulaRef>
                      </c:ext>
                    </c:extLst>
                    <c:numCache>
                      <c:formatCode>General</c:formatCode>
                      <c:ptCount val="14"/>
                      <c:pt idx="0">
                        <c:v>1</c:v>
                      </c:pt>
                      <c:pt idx="1">
                        <c:v>1</c:v>
                      </c:pt>
                      <c:pt idx="2">
                        <c:v>1</c:v>
                      </c:pt>
                      <c:pt idx="3">
                        <c:v>1</c:v>
                      </c:pt>
                      <c:pt idx="4">
                        <c:v>1</c:v>
                      </c:pt>
                      <c:pt idx="5">
                        <c:v>1</c:v>
                      </c:pt>
                      <c:pt idx="6">
                        <c:v>1</c:v>
                      </c:pt>
                      <c:pt idx="7">
                        <c:v>1</c:v>
                      </c:pt>
                      <c:pt idx="8">
                        <c:v>0.99914999999999998</c:v>
                      </c:pt>
                      <c:pt idx="9">
                        <c:v>0.90876599999999996</c:v>
                      </c:pt>
                      <c:pt idx="10">
                        <c:v>0.24680299999999999</c:v>
                      </c:pt>
                      <c:pt idx="11">
                        <c:v>3.9588899999999996E-3</c:v>
                      </c:pt>
                      <c:pt idx="12" formatCode="0.00E+00">
                        <c:v>7.2280500000000002E-7</c:v>
                      </c:pt>
                      <c:pt idx="13" formatCode="0.00E+00">
                        <c:v>2.1692099999999998E-12</c:v>
                      </c:pt>
                    </c:numCache>
                  </c:numRef>
                </c:yVal>
                <c:smooth val="1"/>
                <c:extLst xmlns:c15="http://schemas.microsoft.com/office/drawing/2012/chart">
                  <c:ext xmlns:c16="http://schemas.microsoft.com/office/drawing/2014/chart" uri="{C3380CC4-5D6E-409C-BE32-E72D297353CC}">
                    <c16:uniqueId val="{00000009-D26F-4E58-85AB-41908F226B23}"/>
                  </c:ext>
                </c:extLst>
              </c15:ser>
            </c15:filteredScatterSeries>
            <c15:filteredScatterSeries>
              <c15:ser>
                <c:idx val="6"/>
                <c:order val="6"/>
                <c:tx>
                  <c:strRef>
                    <c:extLst xmlns:c15="http://schemas.microsoft.com/office/drawing/2012/chart">
                      <c:ext xmlns:c15="http://schemas.microsoft.com/office/drawing/2012/chart" uri="{02D57815-91ED-43cb-92C2-25804820EDAC}">
                        <c15:formulaRef>
                          <c15:sqref>'ns-3.22'!$M$1</c15:sqref>
                        </c15:formulaRef>
                      </c:ext>
                    </c:extLst>
                    <c:strCache>
                      <c:ptCount val="1"/>
                      <c:pt idx="0">
                        <c:v>MCS 6</c:v>
                      </c:pt>
                    </c:strCache>
                  </c:strRef>
                </c:tx>
                <c:spPr>
                  <a:ln w="19050" cap="rnd">
                    <a:solidFill>
                      <a:schemeClr val="accent1">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'ns-3.22'!$M$2:$M$15</c15:sqref>
                        </c15:formulaRef>
                      </c:ext>
                    </c:extLst>
                    <c:numCache>
                      <c:formatCode>General</c:formatCode>
                      <c:ptCount val="14"/>
                      <c:pt idx="0">
                        <c:v>-4</c:v>
                      </c:pt>
                      <c:pt idx="1">
                        <c:v>-3.75</c:v>
                      </c:pt>
                      <c:pt idx="2">
                        <c:v>-3.5</c:v>
                      </c:pt>
                      <c:pt idx="3">
                        <c:v>-3.25</c:v>
                      </c:pt>
                      <c:pt idx="4">
                        <c:v>-3</c:v>
                      </c:pt>
                      <c:pt idx="5">
                        <c:v>-2.75</c:v>
                      </c:pt>
                      <c:pt idx="6">
                        <c:v>-2.5</c:v>
                      </c:pt>
                      <c:pt idx="7">
                        <c:v>-2.25</c:v>
                      </c:pt>
                      <c:pt idx="8">
                        <c:v>-2</c:v>
                      </c:pt>
                      <c:pt idx="9">
                        <c:v>-1.75</c:v>
                      </c:pt>
                      <c:pt idx="10">
                        <c:v>-1.5</c:v>
                      </c:pt>
                      <c:pt idx="11">
                        <c:v>-1.25</c:v>
                      </c:pt>
                      <c:pt idx="12">
                        <c:v>-1</c:v>
                      </c:pt>
                      <c:pt idx="13">
                        <c:v>-0.75</c:v>
                      </c:pt>
                    </c:numCache>
                  </c:numRef>
                </c:xVal>
                <c:yVal>
                  <c:numRef>
                    <c:extLst xmlns:c15="http://schemas.microsoft.com/office/drawing/2012/chart">
                      <c:ext xmlns:c15="http://schemas.microsoft.com/office/drawing/2012/chart" uri="{02D57815-91ED-43cb-92C2-25804820EDAC}">
                        <c15:formulaRef>
                          <c15:sqref>'ns-3.22'!$N$2:$N$15</c15:sqref>
                        </c15:formulaRef>
                      </c:ext>
                    </c:extLst>
                    <c:numCache>
                      <c:formatCode>General</c:formatCode>
                      <c:ptCount val="14"/>
                      <c:pt idx="0">
                        <c:v>1</c:v>
                      </c:pt>
                      <c:pt idx="1">
                        <c:v>1</c:v>
                      </c:pt>
                      <c:pt idx="2">
                        <c:v>1</c:v>
                      </c:pt>
                      <c:pt idx="3">
                        <c:v>1</c:v>
                      </c:pt>
                      <c:pt idx="4">
                        <c:v>1</c:v>
                      </c:pt>
                      <c:pt idx="5">
                        <c:v>1</c:v>
                      </c:pt>
                      <c:pt idx="6">
                        <c:v>1</c:v>
                      </c:pt>
                      <c:pt idx="7">
                        <c:v>0.99999899999999997</c:v>
                      </c:pt>
                      <c:pt idx="8">
                        <c:v>0.998054</c:v>
                      </c:pt>
                      <c:pt idx="9">
                        <c:v>0.83309200000000005</c:v>
                      </c:pt>
                      <c:pt idx="10">
                        <c:v>0.15359400000000001</c:v>
                      </c:pt>
                      <c:pt idx="11">
                        <c:v>6.3000299999999996E-4</c:v>
                      </c:pt>
                      <c:pt idx="12" formatCode="0.00E+00">
                        <c:v>4.2583999999999999E-8</c:v>
                      </c:pt>
                      <c:pt idx="13" formatCode="0.00E+00">
                        <c:v>1.4654900000000001E-14</c:v>
                      </c:pt>
                    </c:numCache>
                  </c:numRef>
                </c:yVal>
                <c:smooth val="1"/>
                <c:extLst xmlns:c15="http://schemas.microsoft.com/office/drawing/2012/chart">
                  <c:ext xmlns:c16="http://schemas.microsoft.com/office/drawing/2014/chart" uri="{C3380CC4-5D6E-409C-BE32-E72D297353CC}">
                    <c16:uniqueId val="{0000000A-D26F-4E58-85AB-41908F226B23}"/>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'ns-3.22'!$O$1</c15:sqref>
                        </c15:formulaRef>
                      </c:ext>
                    </c:extLst>
                    <c:strCache>
                      <c:ptCount val="1"/>
                      <c:pt idx="0">
                        <c:v>MCS 7</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'ns-3.22'!$O$2:$O$15</c15:sqref>
                        </c15:formulaRef>
                      </c:ext>
                    </c:extLst>
                    <c:numCache>
                      <c:formatCode>General</c:formatCode>
                      <c:ptCount val="14"/>
                      <c:pt idx="0">
                        <c:v>-3</c:v>
                      </c:pt>
                      <c:pt idx="1">
                        <c:v>-2.75</c:v>
                      </c:pt>
                      <c:pt idx="2">
                        <c:v>-2.5</c:v>
                      </c:pt>
                      <c:pt idx="3">
                        <c:v>-2.25</c:v>
                      </c:pt>
                      <c:pt idx="4">
                        <c:v>-2</c:v>
                      </c:pt>
                      <c:pt idx="5">
                        <c:v>-1.75</c:v>
                      </c:pt>
                      <c:pt idx="6">
                        <c:v>-1.5</c:v>
                      </c:pt>
                      <c:pt idx="7">
                        <c:v>-1.25</c:v>
                      </c:pt>
                      <c:pt idx="8">
                        <c:v>-1</c:v>
                      </c:pt>
                      <c:pt idx="9">
                        <c:v>-0.75</c:v>
                      </c:pt>
                      <c:pt idx="10">
                        <c:v>-0.5</c:v>
                      </c:pt>
                      <c:pt idx="11">
                        <c:v>-0.25</c:v>
                      </c:pt>
                      <c:pt idx="12">
                        <c:v>0</c:v>
                      </c:pt>
                      <c:pt idx="13">
                        <c:v>0.25</c:v>
                      </c:pt>
                    </c:numCache>
                  </c:numRef>
                </c:xVal>
                <c:yVal>
                  <c:numRef>
                    <c:extLst xmlns:c15="http://schemas.microsoft.com/office/drawing/2012/chart">
                      <c:ext xmlns:c15="http://schemas.microsoft.com/office/drawing/2012/chart" uri="{02D57815-91ED-43cb-92C2-25804820EDAC}">
                        <c15:formulaRef>
                          <c15:sqref>'ns-3.22'!$P$2:$P$15</c15:sqref>
                        </c15:formulaRef>
                      </c:ext>
                    </c:extLst>
                    <c:numCache>
                      <c:formatCode>General</c:formatCode>
                      <c:ptCount val="14"/>
                      <c:pt idx="0">
                        <c:v>1</c:v>
                      </c:pt>
                      <c:pt idx="1">
                        <c:v>1</c:v>
                      </c:pt>
                      <c:pt idx="2">
                        <c:v>1</c:v>
                      </c:pt>
                      <c:pt idx="3">
                        <c:v>1</c:v>
                      </c:pt>
                      <c:pt idx="4">
                        <c:v>1</c:v>
                      </c:pt>
                      <c:pt idx="5">
                        <c:v>1</c:v>
                      </c:pt>
                      <c:pt idx="6">
                        <c:v>1</c:v>
                      </c:pt>
                      <c:pt idx="7">
                        <c:v>1</c:v>
                      </c:pt>
                      <c:pt idx="8">
                        <c:v>0.99972099999999997</c:v>
                      </c:pt>
                      <c:pt idx="9">
                        <c:v>0.90972200000000003</c:v>
                      </c:pt>
                      <c:pt idx="10">
                        <c:v>0.24222399999999999</c:v>
                      </c:pt>
                      <c:pt idx="11">
                        <c:v>2.3430399999999998E-3</c:v>
                      </c:pt>
                      <c:pt idx="12" formatCode="0.00E+00">
                        <c:v>2.4176200000000002E-7</c:v>
                      </c:pt>
                      <c:pt idx="13" formatCode="0.00E+00">
                        <c:v>1.44662E-13</c:v>
                      </c:pt>
                    </c:numCache>
                  </c:numRef>
                </c:yVal>
                <c:smooth val="1"/>
                <c:extLst xmlns:c15="http://schemas.microsoft.com/office/drawing/2012/chart">
                  <c:ext xmlns:c16="http://schemas.microsoft.com/office/drawing/2014/chart" uri="{C3380CC4-5D6E-409C-BE32-E72D297353CC}">
                    <c16:uniqueId val="{0000000B-D26F-4E58-85AB-41908F226B23}"/>
                  </c:ext>
                </c:extLst>
              </c15:ser>
            </c15:filteredScatterSeries>
            <c15:filteredScatterSeries>
              <c15:ser>
                <c:idx val="8"/>
                <c:order val="8"/>
                <c:tx>
                  <c:strRef>
                    <c:extLst xmlns:c15="http://schemas.microsoft.com/office/drawing/2012/chart">
                      <c:ext xmlns:c15="http://schemas.microsoft.com/office/drawing/2012/chart" uri="{02D57815-91ED-43cb-92C2-25804820EDAC}">
                        <c15:formulaRef>
                          <c15:sqref>'ns-3.22'!$Q$1</c15:sqref>
                        </c15:formulaRef>
                      </c:ext>
                    </c:extLst>
                    <c:strCache>
                      <c:ptCount val="1"/>
                      <c:pt idx="0">
                        <c:v>MCS 8</c:v>
                      </c:pt>
                    </c:strCache>
                  </c:strRef>
                </c:tx>
                <c:spPr>
                  <a:ln w="19050" cap="rnd">
                    <a:solidFill>
                      <a:schemeClr val="accent3">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'ns-3.22'!$Q$2:$Q$16</c15:sqref>
                        </c15:formulaRef>
                      </c:ext>
                    </c:extLst>
                    <c:numCache>
                      <c:formatCode>General</c:formatCode>
                      <c:ptCount val="15"/>
                      <c:pt idx="0">
                        <c:v>-2</c:v>
                      </c:pt>
                      <c:pt idx="1">
                        <c:v>-1.75</c:v>
                      </c:pt>
                      <c:pt idx="2">
                        <c:v>-1.5</c:v>
                      </c:pt>
                      <c:pt idx="3">
                        <c:v>-1.25</c:v>
                      </c:pt>
                      <c:pt idx="4">
                        <c:v>-1</c:v>
                      </c:pt>
                      <c:pt idx="5">
                        <c:v>-0.75</c:v>
                      </c:pt>
                      <c:pt idx="6">
                        <c:v>-0.5</c:v>
                      </c:pt>
                      <c:pt idx="7">
                        <c:v>-0.25</c:v>
                      </c:pt>
                      <c:pt idx="8">
                        <c:v>0</c:v>
                      </c:pt>
                      <c:pt idx="9">
                        <c:v>0.25</c:v>
                      </c:pt>
                      <c:pt idx="10">
                        <c:v>0.5</c:v>
                      </c:pt>
                      <c:pt idx="11">
                        <c:v>0.75</c:v>
                      </c:pt>
                      <c:pt idx="12">
                        <c:v>1</c:v>
                      </c:pt>
                      <c:pt idx="13">
                        <c:v>1.25</c:v>
                      </c:pt>
                      <c:pt idx="14">
                        <c:v>1.5</c:v>
                      </c:pt>
                    </c:numCache>
                  </c:numRef>
                </c:xVal>
                <c:yVal>
                  <c:numRef>
                    <c:extLst xmlns:c15="http://schemas.microsoft.com/office/drawing/2012/chart">
                      <c:ext xmlns:c15="http://schemas.microsoft.com/office/drawing/2012/chart" uri="{02D57815-91ED-43cb-92C2-25804820EDAC}">
                        <c15:formulaRef>
                          <c15:sqref>'ns-3.22'!$R$2:$R$16</c15:sqref>
                        </c15:formulaRef>
                      </c:ext>
                    </c:extLst>
                    <c:numCache>
                      <c:formatCode>General</c:formatCode>
                      <c:ptCount val="15"/>
                      <c:pt idx="0">
                        <c:v>1</c:v>
                      </c:pt>
                      <c:pt idx="1">
                        <c:v>1</c:v>
                      </c:pt>
                      <c:pt idx="2">
                        <c:v>1</c:v>
                      </c:pt>
                      <c:pt idx="3">
                        <c:v>1</c:v>
                      </c:pt>
                      <c:pt idx="4">
                        <c:v>1</c:v>
                      </c:pt>
                      <c:pt idx="5">
                        <c:v>1</c:v>
                      </c:pt>
                      <c:pt idx="6">
                        <c:v>1</c:v>
                      </c:pt>
                      <c:pt idx="7">
                        <c:v>1</c:v>
                      </c:pt>
                      <c:pt idx="8">
                        <c:v>0.99999199999999999</c:v>
                      </c:pt>
                      <c:pt idx="9">
                        <c:v>0.98789899999999997</c:v>
                      </c:pt>
                      <c:pt idx="10">
                        <c:v>0.592503</c:v>
                      </c:pt>
                      <c:pt idx="11">
                        <c:v>6.1121000000000002E-2</c:v>
                      </c:pt>
                      <c:pt idx="12">
                        <c:v>4.8576100000000003E-4</c:v>
                      </c:pt>
                      <c:pt idx="13" formatCode="0.00E+00">
                        <c:v>3.1031300000000001E-7</c:v>
                      </c:pt>
                      <c:pt idx="14" formatCode="0.00E+00">
                        <c:v>2.66061E-11</c:v>
                      </c:pt>
                    </c:numCache>
                  </c:numRef>
                </c:yVal>
                <c:smooth val="1"/>
                <c:extLst xmlns:c15="http://schemas.microsoft.com/office/drawing/2012/chart">
                  <c:ext xmlns:c16="http://schemas.microsoft.com/office/drawing/2014/chart" uri="{C3380CC4-5D6E-409C-BE32-E72D297353CC}">
                    <c16:uniqueId val="{0000000C-D26F-4E58-85AB-41908F226B23}"/>
                  </c:ext>
                </c:extLst>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'ns-3.22'!$U$1</c15:sqref>
                        </c15:formulaRef>
                      </c:ext>
                    </c:extLst>
                    <c:strCache>
                      <c:ptCount val="1"/>
                      <c:pt idx="0">
                        <c:v>MCS 10</c:v>
                      </c:pt>
                    </c:strCache>
                  </c:strRef>
                </c:tx>
                <c:spPr>
                  <a:ln w="19050" cap="rnd">
                    <a:solidFill>
                      <a:schemeClr val="accent5">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'ns-3.22'!$U$2:$U$19</c15:sqref>
                        </c15:formulaRef>
                      </c:ext>
                    </c:extLst>
                    <c:numCache>
                      <c:formatCode>General</c:formatCode>
                      <c:ptCount val="18"/>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numCache>
                  </c:numRef>
                </c:xVal>
                <c:yVal>
                  <c:numRef>
                    <c:extLst xmlns:c15="http://schemas.microsoft.com/office/drawing/2012/chart">
                      <c:ext xmlns:c15="http://schemas.microsoft.com/office/drawing/2012/chart" uri="{02D57815-91ED-43cb-92C2-25804820EDAC}">
                        <c15:formulaRef>
                          <c15:sqref>'ns-3.22'!$V$2:$V$19</c15:sqref>
                        </c15:formulaRef>
                      </c:ext>
                    </c:extLst>
                    <c:numCache>
                      <c:formatCode>General</c:formatCode>
                      <c:ptCount val="18"/>
                      <c:pt idx="0">
                        <c:v>1</c:v>
                      </c:pt>
                      <c:pt idx="1">
                        <c:v>1</c:v>
                      </c:pt>
                      <c:pt idx="2">
                        <c:v>1</c:v>
                      </c:pt>
                      <c:pt idx="3">
                        <c:v>1</c:v>
                      </c:pt>
                      <c:pt idx="4">
                        <c:v>1</c:v>
                      </c:pt>
                      <c:pt idx="5">
                        <c:v>1</c:v>
                      </c:pt>
                      <c:pt idx="6">
                        <c:v>1</c:v>
                      </c:pt>
                      <c:pt idx="7">
                        <c:v>1</c:v>
                      </c:pt>
                      <c:pt idx="8">
                        <c:v>1</c:v>
                      </c:pt>
                      <c:pt idx="9">
                        <c:v>1</c:v>
                      </c:pt>
                      <c:pt idx="10">
                        <c:v>1</c:v>
                      </c:pt>
                      <c:pt idx="11">
                        <c:v>0.99999300000000002</c:v>
                      </c:pt>
                      <c:pt idx="12">
                        <c:v>0.99022699999999997</c:v>
                      </c:pt>
                      <c:pt idx="13">
                        <c:v>0.62972300000000003</c:v>
                      </c:pt>
                      <c:pt idx="14">
                        <c:v>7.4295200000000006E-2</c:v>
                      </c:pt>
                      <c:pt idx="15">
                        <c:v>8.4967699999999996E-4</c:v>
                      </c:pt>
                      <c:pt idx="16" formatCode="0.00E+00">
                        <c:v>7.5979200000000001E-7</c:v>
                      </c:pt>
                      <c:pt idx="17" formatCode="0.00E+00">
                        <c:v>4.2612099999999999E-11</c:v>
                      </c:pt>
                    </c:numCache>
                  </c:numRef>
                </c:yVal>
                <c:smooth val="1"/>
                <c:extLst xmlns:c15="http://schemas.microsoft.com/office/drawing/2012/chart">
                  <c:ext xmlns:c16="http://schemas.microsoft.com/office/drawing/2014/chart" uri="{C3380CC4-5D6E-409C-BE32-E72D297353CC}">
                    <c16:uniqueId val="{0000000D-D26F-4E58-85AB-41908F226B23}"/>
                  </c:ext>
                </c:extLst>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'ns-3.22'!$W$1</c15:sqref>
                        </c15:formulaRef>
                      </c:ext>
                    </c:extLst>
                    <c:strCache>
                      <c:ptCount val="1"/>
                      <c:pt idx="0">
                        <c:v>MCS 11</c:v>
                      </c:pt>
                    </c:strCache>
                  </c:strRef>
                </c:tx>
                <c:spPr>
                  <a:ln w="19050" cap="rnd">
                    <a:solidFill>
                      <a:schemeClr val="accent6">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'ns-3.22'!$W$2:$W$16</c15:sqref>
                        </c15:formulaRef>
                      </c:ext>
                    </c:extLst>
                    <c:numCache>
                      <c:formatCode>General</c:formatCode>
                      <c:ptCount val="15"/>
                      <c:pt idx="0">
                        <c:v>1</c:v>
                      </c:pt>
                      <c:pt idx="1">
                        <c:v>1.25</c:v>
                      </c:pt>
                      <c:pt idx="2">
                        <c:v>1.5</c:v>
                      </c:pt>
                      <c:pt idx="3">
                        <c:v>1.75</c:v>
                      </c:pt>
                      <c:pt idx="4">
                        <c:v>2</c:v>
                      </c:pt>
                      <c:pt idx="5">
                        <c:v>2.25</c:v>
                      </c:pt>
                      <c:pt idx="6">
                        <c:v>2.5</c:v>
                      </c:pt>
                      <c:pt idx="7">
                        <c:v>2.75</c:v>
                      </c:pt>
                      <c:pt idx="8">
                        <c:v>3</c:v>
                      </c:pt>
                      <c:pt idx="9">
                        <c:v>3.25</c:v>
                      </c:pt>
                      <c:pt idx="10">
                        <c:v>3.5</c:v>
                      </c:pt>
                      <c:pt idx="11">
                        <c:v>3.75</c:v>
                      </c:pt>
                      <c:pt idx="12">
                        <c:v>4</c:v>
                      </c:pt>
                      <c:pt idx="13">
                        <c:v>4.25</c:v>
                      </c:pt>
                      <c:pt idx="14">
                        <c:v>4.5</c:v>
                      </c:pt>
                    </c:numCache>
                  </c:numRef>
                </c:xVal>
                <c:yVal>
                  <c:numRef>
                    <c:extLst xmlns:c15="http://schemas.microsoft.com/office/drawing/2012/chart">
                      <c:ext xmlns:c15="http://schemas.microsoft.com/office/drawing/2012/chart" uri="{02D57815-91ED-43cb-92C2-25804820EDAC}">
                        <c15:formulaRef>
                          <c15:sqref>'ns-3.22'!$X$2:$X$16</c15:sqref>
                        </c15:formulaRef>
                      </c:ext>
                    </c:extLst>
                    <c:numCache>
                      <c:formatCode>General</c:formatCode>
                      <c:ptCount val="15"/>
                      <c:pt idx="0">
                        <c:v>1</c:v>
                      </c:pt>
                      <c:pt idx="1">
                        <c:v>1</c:v>
                      </c:pt>
                      <c:pt idx="2">
                        <c:v>1</c:v>
                      </c:pt>
                      <c:pt idx="3">
                        <c:v>1</c:v>
                      </c:pt>
                      <c:pt idx="4">
                        <c:v>1</c:v>
                      </c:pt>
                      <c:pt idx="5">
                        <c:v>1</c:v>
                      </c:pt>
                      <c:pt idx="6">
                        <c:v>1</c:v>
                      </c:pt>
                      <c:pt idx="7">
                        <c:v>1</c:v>
                      </c:pt>
                      <c:pt idx="8">
                        <c:v>1</c:v>
                      </c:pt>
                      <c:pt idx="9">
                        <c:v>0.99987599999999999</c:v>
                      </c:pt>
                      <c:pt idx="10">
                        <c:v>0.92525299999999999</c:v>
                      </c:pt>
                      <c:pt idx="11">
                        <c:v>0.23552500000000001</c:v>
                      </c:pt>
                      <c:pt idx="12">
                        <c:v>3.1516999999999999E-3</c:v>
                      </c:pt>
                      <c:pt idx="13" formatCode="0.00E+00">
                        <c:v>1.56961E-6</c:v>
                      </c:pt>
                      <c:pt idx="14" formatCode="0.00E+00">
                        <c:v>2.2732899999999999E-11</c:v>
                      </c:pt>
                    </c:numCache>
                  </c:numRef>
                </c:yVal>
                <c:smooth val="1"/>
                <c:extLst xmlns:c15="http://schemas.microsoft.com/office/drawing/2012/chart">
                  <c:ext xmlns:c16="http://schemas.microsoft.com/office/drawing/2014/chart" uri="{C3380CC4-5D6E-409C-BE32-E72D297353CC}">
                    <c16:uniqueId val="{0000000E-D26F-4E58-85AB-41908F226B23}"/>
                  </c:ext>
                </c:extLst>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'ns-3.22'!$Y$1</c15:sqref>
                        </c15:formulaRef>
                      </c:ext>
                    </c:extLst>
                    <c:strCache>
                      <c:ptCount val="1"/>
                      <c:pt idx="0">
                        <c:v>MCS 12</c:v>
                      </c:pt>
                    </c:strCache>
                  </c:strRef>
                </c:tx>
                <c:spPr>
                  <a:ln w="19050" cap="rnd">
                    <a:solidFill>
                      <a:schemeClr val="accent1">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'ns-3.22'!$Y$2:$Y$16</c15:sqref>
                        </c15:formulaRef>
                      </c:ext>
                    </c:extLst>
                    <c:numCache>
                      <c:formatCode>General</c:formatCode>
                      <c:ptCount val="15"/>
                      <c:pt idx="0">
                        <c:v>2</c:v>
                      </c:pt>
                      <c:pt idx="1">
                        <c:v>2.25</c:v>
                      </c:pt>
                      <c:pt idx="2">
                        <c:v>2.5</c:v>
                      </c:pt>
                      <c:pt idx="3">
                        <c:v>2.75</c:v>
                      </c:pt>
                      <c:pt idx="4">
                        <c:v>3</c:v>
                      </c:pt>
                      <c:pt idx="5">
                        <c:v>3.25</c:v>
                      </c:pt>
                      <c:pt idx="6">
                        <c:v>3.5</c:v>
                      </c:pt>
                      <c:pt idx="7">
                        <c:v>3.75</c:v>
                      </c:pt>
                      <c:pt idx="8">
                        <c:v>4</c:v>
                      </c:pt>
                      <c:pt idx="9">
                        <c:v>4.25</c:v>
                      </c:pt>
                      <c:pt idx="10">
                        <c:v>4.5</c:v>
                      </c:pt>
                      <c:pt idx="11">
                        <c:v>4.75</c:v>
                      </c:pt>
                      <c:pt idx="12">
                        <c:v>5</c:v>
                      </c:pt>
                      <c:pt idx="13">
                        <c:v>5.25</c:v>
                      </c:pt>
                      <c:pt idx="14">
                        <c:v>5.5</c:v>
                      </c:pt>
                    </c:numCache>
                  </c:numRef>
                </c:xVal>
                <c:yVal>
                  <c:numRef>
                    <c:extLst xmlns:c15="http://schemas.microsoft.com/office/drawing/2012/chart">
                      <c:ext xmlns:c15="http://schemas.microsoft.com/office/drawing/2012/chart" uri="{02D57815-91ED-43cb-92C2-25804820EDAC}">
                        <c15:formulaRef>
                          <c15:sqref>'ns-3.22'!$Z$2:$Z$16</c15:sqref>
                        </c15:formulaRef>
                      </c:ext>
                    </c:extLst>
                    <c:numCache>
                      <c:formatCode>General</c:formatCode>
                      <c:ptCount val="15"/>
                      <c:pt idx="0">
                        <c:v>1</c:v>
                      </c:pt>
                      <c:pt idx="1">
                        <c:v>1</c:v>
                      </c:pt>
                      <c:pt idx="2">
                        <c:v>1</c:v>
                      </c:pt>
                      <c:pt idx="3">
                        <c:v>1</c:v>
                      </c:pt>
                      <c:pt idx="4">
                        <c:v>1</c:v>
                      </c:pt>
                      <c:pt idx="5">
                        <c:v>1</c:v>
                      </c:pt>
                      <c:pt idx="6">
                        <c:v>1</c:v>
                      </c:pt>
                      <c:pt idx="7">
                        <c:v>1</c:v>
                      </c:pt>
                      <c:pt idx="8">
                        <c:v>0.99997000000000003</c:v>
                      </c:pt>
                      <c:pt idx="9">
                        <c:v>0.95390900000000001</c:v>
                      </c:pt>
                      <c:pt idx="10">
                        <c:v>0.29287000000000002</c:v>
                      </c:pt>
                      <c:pt idx="11">
                        <c:v>5.2638600000000004E-3</c:v>
                      </c:pt>
                      <c:pt idx="12" formatCode="0.00E+00">
                        <c:v>6.1952000000000004E-6</c:v>
                      </c:pt>
                      <c:pt idx="13" formatCode="0.00E+00">
                        <c:v>1.9775200000000001E-10</c:v>
                      </c:pt>
                      <c:pt idx="14" formatCode="0.00E+00">
                        <c:v>2.2204499999999999E-16</c:v>
                      </c:pt>
                    </c:numCache>
                  </c:numRef>
                </c:yVal>
                <c:smooth val="1"/>
                <c:extLst xmlns:c15="http://schemas.microsoft.com/office/drawing/2012/chart">
                  <c:ext xmlns:c16="http://schemas.microsoft.com/office/drawing/2014/chart" uri="{C3380CC4-5D6E-409C-BE32-E72D297353CC}">
                    <c16:uniqueId val="{0000000F-D26F-4E58-85AB-41908F226B23}"/>
                  </c:ext>
                </c:extLst>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'ns-3.22'!$AA$1</c15:sqref>
                        </c15:formulaRef>
                      </c:ext>
                    </c:extLst>
                    <c:strCache>
                      <c:ptCount val="1"/>
                      <c:pt idx="0">
                        <c:v>MCS 13</c:v>
                      </c:pt>
                    </c:strCache>
                  </c:strRef>
                </c:tx>
                <c:spPr>
                  <a:ln w="19050" cap="rnd">
                    <a:solidFill>
                      <a:schemeClr val="accent2">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'ns-3.22'!$AA$2:$AA$16</c15:sqref>
                        </c15:formulaRef>
                      </c:ext>
                    </c:extLst>
                    <c:numCache>
                      <c:formatCode>General</c:formatCode>
                      <c:ptCount val="15"/>
                      <c:pt idx="0">
                        <c:v>3</c:v>
                      </c:pt>
                      <c:pt idx="1">
                        <c:v>3.25</c:v>
                      </c:pt>
                      <c:pt idx="2">
                        <c:v>3.5</c:v>
                      </c:pt>
                      <c:pt idx="3">
                        <c:v>3.75</c:v>
                      </c:pt>
                      <c:pt idx="4">
                        <c:v>4</c:v>
                      </c:pt>
                      <c:pt idx="5">
                        <c:v>4.25</c:v>
                      </c:pt>
                      <c:pt idx="6">
                        <c:v>4.5</c:v>
                      </c:pt>
                      <c:pt idx="7">
                        <c:v>4.75</c:v>
                      </c:pt>
                      <c:pt idx="8">
                        <c:v>5</c:v>
                      </c:pt>
                      <c:pt idx="9">
                        <c:v>5.25</c:v>
                      </c:pt>
                      <c:pt idx="10">
                        <c:v>5.5</c:v>
                      </c:pt>
                      <c:pt idx="11">
                        <c:v>5.75</c:v>
                      </c:pt>
                      <c:pt idx="12">
                        <c:v>6</c:v>
                      </c:pt>
                      <c:pt idx="13">
                        <c:v>6.25</c:v>
                      </c:pt>
                      <c:pt idx="14">
                        <c:v>6.5</c:v>
                      </c:pt>
                    </c:numCache>
                  </c:numRef>
                </c:xVal>
                <c:yVal>
                  <c:numRef>
                    <c:extLst xmlns:c15="http://schemas.microsoft.com/office/drawing/2012/chart">
                      <c:ext xmlns:c15="http://schemas.microsoft.com/office/drawing/2012/chart" uri="{02D57815-91ED-43cb-92C2-25804820EDAC}">
                        <c15:formulaRef>
                          <c15:sqref>'ns-3.22'!$AB$2:$AB$16</c15:sqref>
                        </c15:formulaRef>
                      </c:ext>
                    </c:extLst>
                    <c:numCache>
                      <c:formatCode>General</c:formatCode>
                      <c:ptCount val="15"/>
                      <c:pt idx="0">
                        <c:v>1</c:v>
                      </c:pt>
                      <c:pt idx="1">
                        <c:v>1</c:v>
                      </c:pt>
                      <c:pt idx="2">
                        <c:v>1</c:v>
                      </c:pt>
                      <c:pt idx="3">
                        <c:v>1</c:v>
                      </c:pt>
                      <c:pt idx="4">
                        <c:v>1</c:v>
                      </c:pt>
                      <c:pt idx="5">
                        <c:v>1</c:v>
                      </c:pt>
                      <c:pt idx="6">
                        <c:v>1</c:v>
                      </c:pt>
                      <c:pt idx="7">
                        <c:v>1</c:v>
                      </c:pt>
                      <c:pt idx="8">
                        <c:v>0.99949500000000002</c:v>
                      </c:pt>
                      <c:pt idx="9">
                        <c:v>0.88317299999999999</c:v>
                      </c:pt>
                      <c:pt idx="10">
                        <c:v>0.21912000000000001</c:v>
                      </c:pt>
                      <c:pt idx="11">
                        <c:v>5.2010600000000004E-3</c:v>
                      </c:pt>
                      <c:pt idx="12" formatCode="0.00E+00">
                        <c:v>1.1346600000000001E-5</c:v>
                      </c:pt>
                      <c:pt idx="13" formatCode="0.00E+00">
                        <c:v>1.8679899999999999E-9</c:v>
                      </c:pt>
                      <c:pt idx="14" formatCode="0.00E+00">
                        <c:v>2.0872199999999999E-14</c:v>
                      </c:pt>
                    </c:numCache>
                  </c:numRef>
                </c:yVal>
                <c:smooth val="1"/>
                <c:extLst xmlns:c15="http://schemas.microsoft.com/office/drawing/2012/chart">
                  <c:ext xmlns:c16="http://schemas.microsoft.com/office/drawing/2014/chart" uri="{C3380CC4-5D6E-409C-BE32-E72D297353CC}">
                    <c16:uniqueId val="{00000010-D26F-4E58-85AB-41908F226B23}"/>
                  </c:ext>
                </c:extLst>
              </c15:ser>
            </c15:filteredScatterSeries>
            <c15:filteredScatterSeries>
              <c15:ser>
                <c:idx val="14"/>
                <c:order val="14"/>
                <c:tx>
                  <c:strRef>
                    <c:extLst xmlns:c15="http://schemas.microsoft.com/office/drawing/2012/chart">
                      <c:ext xmlns:c15="http://schemas.microsoft.com/office/drawing/2012/chart" uri="{02D57815-91ED-43cb-92C2-25804820EDAC}">
                        <c15:formulaRef>
                          <c15:sqref>'ns-3.22'!$AC$1</c15:sqref>
                        </c15:formulaRef>
                      </c:ext>
                    </c:extLst>
                    <c:strCache>
                      <c:ptCount val="1"/>
                      <c:pt idx="0">
                        <c:v>MCS 14</c:v>
                      </c:pt>
                    </c:strCache>
                  </c:strRef>
                </c:tx>
                <c:spPr>
                  <a:ln w="19050" cap="rnd">
                    <a:solidFill>
                      <a:schemeClr val="accent3">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'ns-3.22'!$AC$2:$AC$14</c15:sqref>
                        </c15:formulaRef>
                      </c:ext>
                    </c:extLst>
                    <c:numCache>
                      <c:formatCode>General</c:formatCode>
                      <c:ptCount val="13"/>
                      <c:pt idx="0">
                        <c:v>4</c:v>
                      </c:pt>
                      <c:pt idx="1">
                        <c:v>4.25</c:v>
                      </c:pt>
                      <c:pt idx="2">
                        <c:v>4.5</c:v>
                      </c:pt>
                      <c:pt idx="3">
                        <c:v>4.75</c:v>
                      </c:pt>
                      <c:pt idx="4">
                        <c:v>5</c:v>
                      </c:pt>
                      <c:pt idx="5">
                        <c:v>5.25</c:v>
                      </c:pt>
                      <c:pt idx="6">
                        <c:v>5.5</c:v>
                      </c:pt>
                      <c:pt idx="7">
                        <c:v>5.75</c:v>
                      </c:pt>
                      <c:pt idx="8">
                        <c:v>6</c:v>
                      </c:pt>
                      <c:pt idx="9">
                        <c:v>6.25</c:v>
                      </c:pt>
                      <c:pt idx="10">
                        <c:v>6.5</c:v>
                      </c:pt>
                      <c:pt idx="11">
                        <c:v>6.75</c:v>
                      </c:pt>
                      <c:pt idx="12">
                        <c:v>7</c:v>
                      </c:pt>
                    </c:numCache>
                  </c:numRef>
                </c:xVal>
                <c:yVal>
                  <c:numRef>
                    <c:extLst xmlns:c15="http://schemas.microsoft.com/office/drawing/2012/chart">
                      <c:ext xmlns:c15="http://schemas.microsoft.com/office/drawing/2012/chart" uri="{02D57815-91ED-43cb-92C2-25804820EDAC}">
                        <c15:formulaRef>
                          <c15:sqref>'ns-3.22'!$AD$2:$AD$14</c15:sqref>
                        </c15:formulaRef>
                      </c:ext>
                    </c:extLst>
                    <c:numCache>
                      <c:formatCode>General</c:formatCode>
                      <c:ptCount val="13"/>
                      <c:pt idx="0">
                        <c:v>1</c:v>
                      </c:pt>
                      <c:pt idx="1">
                        <c:v>1</c:v>
                      </c:pt>
                      <c:pt idx="2">
                        <c:v>1</c:v>
                      </c:pt>
                      <c:pt idx="3">
                        <c:v>1</c:v>
                      </c:pt>
                      <c:pt idx="4">
                        <c:v>1</c:v>
                      </c:pt>
                      <c:pt idx="5">
                        <c:v>1</c:v>
                      </c:pt>
                      <c:pt idx="6">
                        <c:v>1</c:v>
                      </c:pt>
                      <c:pt idx="7">
                        <c:v>1</c:v>
                      </c:pt>
                      <c:pt idx="8">
                        <c:v>0.99963500000000005</c:v>
                      </c:pt>
                      <c:pt idx="9">
                        <c:v>0.72107100000000002</c:v>
                      </c:pt>
                      <c:pt idx="10">
                        <c:v>2.5246299999999999E-2</c:v>
                      </c:pt>
                      <c:pt idx="11" formatCode="0.00E+00">
                        <c:v>1.2291400000000001E-5</c:v>
                      </c:pt>
                      <c:pt idx="12" formatCode="0.00E+00">
                        <c:v>5.50961E-11</c:v>
                      </c:pt>
                    </c:numCache>
                  </c:numRef>
                </c:yVal>
                <c:smooth val="1"/>
                <c:extLst xmlns:c15="http://schemas.microsoft.com/office/drawing/2012/chart">
                  <c:ext xmlns:c16="http://schemas.microsoft.com/office/drawing/2014/chart" uri="{C3380CC4-5D6E-409C-BE32-E72D297353CC}">
                    <c16:uniqueId val="{00000011-D26F-4E58-85AB-41908F226B23}"/>
                  </c:ext>
                </c:extLst>
              </c15:ser>
            </c15:filteredScatterSeries>
            <c15:filteredScatterSeries>
              <c15:ser>
                <c:idx val="15"/>
                <c:order val="15"/>
                <c:tx>
                  <c:strRef>
                    <c:extLst xmlns:c15="http://schemas.microsoft.com/office/drawing/2012/chart">
                      <c:ext xmlns:c15="http://schemas.microsoft.com/office/drawing/2012/chart" uri="{02D57815-91ED-43cb-92C2-25804820EDAC}">
                        <c15:formulaRef>
                          <c15:sqref>'ns-3.22'!$AE$1</c15:sqref>
                        </c15:formulaRef>
                      </c:ext>
                    </c:extLst>
                    <c:strCache>
                      <c:ptCount val="1"/>
                      <c:pt idx="0">
                        <c:v>MCS 15</c:v>
                      </c:pt>
                    </c:strCache>
                  </c:strRef>
                </c:tx>
                <c:spPr>
                  <a:ln w="19050" cap="rnd">
                    <a:solidFill>
                      <a:schemeClr val="accent4">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'ns-3.22'!$AE$2:$AE$15</c15:sqref>
                        </c15:formulaRef>
                      </c:ext>
                    </c:extLst>
                    <c:numCache>
                      <c:formatCode>General</c:formatCode>
                      <c:ptCount val="14"/>
                      <c:pt idx="0">
                        <c:v>5</c:v>
                      </c:pt>
                      <c:pt idx="1">
                        <c:v>5.25</c:v>
                      </c:pt>
                      <c:pt idx="2">
                        <c:v>5.5</c:v>
                      </c:pt>
                      <c:pt idx="3">
                        <c:v>5.75</c:v>
                      </c:pt>
                      <c:pt idx="4">
                        <c:v>6</c:v>
                      </c:pt>
                      <c:pt idx="5">
                        <c:v>6.25</c:v>
                      </c:pt>
                      <c:pt idx="6">
                        <c:v>6.5</c:v>
                      </c:pt>
                      <c:pt idx="7">
                        <c:v>6.75</c:v>
                      </c:pt>
                      <c:pt idx="8">
                        <c:v>7</c:v>
                      </c:pt>
                      <c:pt idx="9">
                        <c:v>7.25</c:v>
                      </c:pt>
                      <c:pt idx="10">
                        <c:v>7.5</c:v>
                      </c:pt>
                      <c:pt idx="11">
                        <c:v>7.75</c:v>
                      </c:pt>
                      <c:pt idx="12">
                        <c:v>8</c:v>
                      </c:pt>
                      <c:pt idx="13">
                        <c:v>8.25</c:v>
                      </c:pt>
                    </c:numCache>
                  </c:numRef>
                </c:xVal>
                <c:yVal>
                  <c:numRef>
                    <c:extLst xmlns:c15="http://schemas.microsoft.com/office/drawing/2012/chart">
                      <c:ext xmlns:c15="http://schemas.microsoft.com/office/drawing/2012/chart" uri="{02D57815-91ED-43cb-92C2-25804820EDAC}">
                        <c15:formulaRef>
                          <c15:sqref>'ns-3.22'!$AF$2:$AF$15</c15:sqref>
                        </c15:formulaRef>
                      </c:ext>
                    </c:extLst>
                    <c:numCache>
                      <c:formatCode>General</c:formatCode>
                      <c:ptCount val="14"/>
                      <c:pt idx="0">
                        <c:v>1</c:v>
                      </c:pt>
                      <c:pt idx="1">
                        <c:v>1</c:v>
                      </c:pt>
                      <c:pt idx="2">
                        <c:v>1</c:v>
                      </c:pt>
                      <c:pt idx="3">
                        <c:v>1</c:v>
                      </c:pt>
                      <c:pt idx="4">
                        <c:v>1</c:v>
                      </c:pt>
                      <c:pt idx="5">
                        <c:v>1</c:v>
                      </c:pt>
                      <c:pt idx="6">
                        <c:v>1</c:v>
                      </c:pt>
                      <c:pt idx="7">
                        <c:v>1</c:v>
                      </c:pt>
                      <c:pt idx="8">
                        <c:v>0.99561200000000005</c:v>
                      </c:pt>
                      <c:pt idx="9">
                        <c:v>0.55618500000000004</c:v>
                      </c:pt>
                      <c:pt idx="10">
                        <c:v>2.2672000000000001E-2</c:v>
                      </c:pt>
                      <c:pt idx="11" formatCode="0.00E+00">
                        <c:v>6.2484700000000002E-5</c:v>
                      </c:pt>
                      <c:pt idx="12" formatCode="0.00E+00">
                        <c:v>1.14471E-8</c:v>
                      </c:pt>
                      <c:pt idx="13" formatCode="0.00E+00">
                        <c:v>9.6589400000000002E-14</c:v>
                      </c:pt>
                    </c:numCache>
                  </c:numRef>
                </c:yVal>
                <c:smooth val="1"/>
                <c:extLst xmlns:c15="http://schemas.microsoft.com/office/drawing/2012/chart">
                  <c:ext xmlns:c16="http://schemas.microsoft.com/office/drawing/2014/chart" uri="{C3380CC4-5D6E-409C-BE32-E72D297353CC}">
                    <c16:uniqueId val="{00000012-D26F-4E58-85AB-41908F226B23}"/>
                  </c:ext>
                </c:extLst>
              </c15:ser>
            </c15:filteredScatterSeries>
            <c15:filteredScatterSeries>
              <c15:ser>
                <c:idx val="17"/>
                <c:order val="17"/>
                <c:tx>
                  <c:strRef>
                    <c:extLst xmlns:c15="http://schemas.microsoft.com/office/drawing/2012/chart">
                      <c:ext xmlns:c15="http://schemas.microsoft.com/office/drawing/2012/chart" uri="{02D57815-91ED-43cb-92C2-25804820EDAC}">
                        <c15:formulaRef>
                          <c15:sqref>'ns-3.22'!$AI$1</c15:sqref>
                        </c15:formulaRef>
                      </c:ext>
                    </c:extLst>
                    <c:strCache>
                      <c:ptCount val="1"/>
                      <c:pt idx="0">
                        <c:v>MCS 17</c:v>
                      </c:pt>
                    </c:strCache>
                  </c:strRef>
                </c:tx>
                <c:spPr>
                  <a:ln w="19050" cap="rnd">
                    <a:solidFill>
                      <a:schemeClr val="accent6">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'ns-3.22'!$AI$2:$AI$18</c15:sqref>
                        </c15:formulaRef>
                      </c:ext>
                    </c:extLst>
                    <c:numCache>
                      <c:formatCode>General</c:formatCode>
                      <c:ptCount val="17"/>
                      <c:pt idx="0">
                        <c:v>7</c:v>
                      </c:pt>
                      <c:pt idx="1">
                        <c:v>7.25</c:v>
                      </c:pt>
                      <c:pt idx="2">
                        <c:v>7.5</c:v>
                      </c:pt>
                      <c:pt idx="3">
                        <c:v>7.75</c:v>
                      </c:pt>
                      <c:pt idx="4">
                        <c:v>8</c:v>
                      </c:pt>
                      <c:pt idx="5">
                        <c:v>8.25</c:v>
                      </c:pt>
                      <c:pt idx="6">
                        <c:v>8.5</c:v>
                      </c:pt>
                      <c:pt idx="7">
                        <c:v>8.75</c:v>
                      </c:pt>
                      <c:pt idx="8">
                        <c:v>9</c:v>
                      </c:pt>
                      <c:pt idx="9">
                        <c:v>9.25</c:v>
                      </c:pt>
                      <c:pt idx="10">
                        <c:v>9.5</c:v>
                      </c:pt>
                      <c:pt idx="11">
                        <c:v>9.75</c:v>
                      </c:pt>
                      <c:pt idx="12">
                        <c:v>10</c:v>
                      </c:pt>
                      <c:pt idx="13">
                        <c:v>10.25</c:v>
                      </c:pt>
                      <c:pt idx="14">
                        <c:v>10.5</c:v>
                      </c:pt>
                      <c:pt idx="15">
                        <c:v>10.75</c:v>
                      </c:pt>
                      <c:pt idx="16">
                        <c:v>11</c:v>
                      </c:pt>
                    </c:numCache>
                  </c:numRef>
                </c:xVal>
                <c:yVal>
                  <c:numRef>
                    <c:extLst xmlns:c15="http://schemas.microsoft.com/office/drawing/2012/chart">
                      <c:ext xmlns:c15="http://schemas.microsoft.com/office/drawing/2012/chart" uri="{02D57815-91ED-43cb-92C2-25804820EDAC}">
                        <c15:formulaRef>
                          <c15:sqref>'ns-3.22'!$AJ$2:$AJ$18</c15:sqref>
                        </c15:formulaRef>
                      </c:ext>
                    </c:extLst>
                    <c:numCache>
                      <c:formatCode>General</c:formatCode>
                      <c:ptCount val="17"/>
                      <c:pt idx="0">
                        <c:v>1</c:v>
                      </c:pt>
                      <c:pt idx="1">
                        <c:v>1</c:v>
                      </c:pt>
                      <c:pt idx="2">
                        <c:v>1</c:v>
                      </c:pt>
                      <c:pt idx="3">
                        <c:v>1</c:v>
                      </c:pt>
                      <c:pt idx="4">
                        <c:v>1</c:v>
                      </c:pt>
                      <c:pt idx="5">
                        <c:v>1</c:v>
                      </c:pt>
                      <c:pt idx="6">
                        <c:v>1</c:v>
                      </c:pt>
                      <c:pt idx="7">
                        <c:v>1</c:v>
                      </c:pt>
                      <c:pt idx="8">
                        <c:v>1</c:v>
                      </c:pt>
                      <c:pt idx="9">
                        <c:v>1</c:v>
                      </c:pt>
                      <c:pt idx="10">
                        <c:v>0.99256900000000003</c:v>
                      </c:pt>
                      <c:pt idx="11">
                        <c:v>0.78818200000000005</c:v>
                      </c:pt>
                      <c:pt idx="12">
                        <c:v>0.107983</c:v>
                      </c:pt>
                      <c:pt idx="13">
                        <c:v>1.6956E-3</c:v>
                      </c:pt>
                      <c:pt idx="14" formatCode="0.00E+00">
                        <c:v>4.9926999999999996E-6</c:v>
                      </c:pt>
                      <c:pt idx="15" formatCode="0.00E+00">
                        <c:v>3.4922E-9</c:v>
                      </c:pt>
                      <c:pt idx="16" formatCode="0.00E+00">
                        <c:v>6.9844099999999997E-13</c:v>
                      </c:pt>
                    </c:numCache>
                  </c:numRef>
                </c:yVal>
                <c:smooth val="1"/>
                <c:extLst xmlns:c15="http://schemas.microsoft.com/office/drawing/2012/chart">
                  <c:ext xmlns:c16="http://schemas.microsoft.com/office/drawing/2014/chart" uri="{C3380CC4-5D6E-409C-BE32-E72D297353CC}">
                    <c16:uniqueId val="{00000013-D26F-4E58-85AB-41908F226B23}"/>
                  </c:ext>
                </c:extLst>
              </c15:ser>
            </c15:filteredScatterSeries>
            <c15:filteredScatterSeries>
              <c15:ser>
                <c:idx val="18"/>
                <c:order val="18"/>
                <c:tx>
                  <c:strRef>
                    <c:extLst xmlns:c15="http://schemas.microsoft.com/office/drawing/2012/chart">
                      <c:ext xmlns:c15="http://schemas.microsoft.com/office/drawing/2012/chart" uri="{02D57815-91ED-43cb-92C2-25804820EDAC}">
                        <c15:formulaRef>
                          <c15:sqref>'ns-3.22'!$AK$1</c15:sqref>
                        </c15:formulaRef>
                      </c:ext>
                    </c:extLst>
                    <c:strCache>
                      <c:ptCount val="1"/>
                      <c:pt idx="0">
                        <c:v>MCS 18</c:v>
                      </c:pt>
                    </c:strCache>
                  </c:strRef>
                </c:tx>
                <c:spPr>
                  <a:ln w="19050" cap="rnd">
                    <a:solidFill>
                      <a:schemeClr val="accent1">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'ns-3.22'!$AK$2:$AK$15</c15:sqref>
                        </c15:formulaRef>
                      </c:ext>
                    </c:extLst>
                    <c:numCache>
                      <c:formatCode>General</c:formatCode>
                      <c:ptCount val="14"/>
                      <c:pt idx="0">
                        <c:v>8</c:v>
                      </c:pt>
                      <c:pt idx="1">
                        <c:v>8.25</c:v>
                      </c:pt>
                      <c:pt idx="2">
                        <c:v>8.5</c:v>
                      </c:pt>
                      <c:pt idx="3">
                        <c:v>8.75</c:v>
                      </c:pt>
                      <c:pt idx="4">
                        <c:v>9</c:v>
                      </c:pt>
                      <c:pt idx="5">
                        <c:v>9.25</c:v>
                      </c:pt>
                      <c:pt idx="6">
                        <c:v>9.5</c:v>
                      </c:pt>
                      <c:pt idx="7">
                        <c:v>9.75</c:v>
                      </c:pt>
                      <c:pt idx="8">
                        <c:v>10</c:v>
                      </c:pt>
                      <c:pt idx="9">
                        <c:v>10.25</c:v>
                      </c:pt>
                      <c:pt idx="10">
                        <c:v>10.5</c:v>
                      </c:pt>
                      <c:pt idx="11">
                        <c:v>10.75</c:v>
                      </c:pt>
                      <c:pt idx="12">
                        <c:v>11</c:v>
                      </c:pt>
                      <c:pt idx="13">
                        <c:v>11.25</c:v>
                      </c:pt>
                    </c:numCache>
                  </c:numRef>
                </c:xVal>
                <c:yVal>
                  <c:numRef>
                    <c:extLst xmlns:c15="http://schemas.microsoft.com/office/drawing/2012/chart">
                      <c:ext xmlns:c15="http://schemas.microsoft.com/office/drawing/2012/chart" uri="{02D57815-91ED-43cb-92C2-25804820EDAC}">
                        <c15:formulaRef>
                          <c15:sqref>'ns-3.22'!$AL$2:$AL$15</c15:sqref>
                        </c15:formulaRef>
                      </c:ext>
                    </c:extLst>
                    <c:numCache>
                      <c:formatCode>General</c:formatCode>
                      <c:ptCount val="14"/>
                      <c:pt idx="0">
                        <c:v>1</c:v>
                      </c:pt>
                      <c:pt idx="1">
                        <c:v>1</c:v>
                      </c:pt>
                      <c:pt idx="2">
                        <c:v>1</c:v>
                      </c:pt>
                      <c:pt idx="3">
                        <c:v>1</c:v>
                      </c:pt>
                      <c:pt idx="4">
                        <c:v>1</c:v>
                      </c:pt>
                      <c:pt idx="5">
                        <c:v>1</c:v>
                      </c:pt>
                      <c:pt idx="6">
                        <c:v>1</c:v>
                      </c:pt>
                      <c:pt idx="7">
                        <c:v>0.99991300000000005</c:v>
                      </c:pt>
                      <c:pt idx="8">
                        <c:v>0.92000199999999999</c:v>
                      </c:pt>
                      <c:pt idx="9">
                        <c:v>0.26725199999999999</c:v>
                      </c:pt>
                      <c:pt idx="10">
                        <c:v>1.1155099999999999E-2</c:v>
                      </c:pt>
                      <c:pt idx="11" formatCode="0.00E+00">
                        <c:v>9.8793800000000003E-5</c:v>
                      </c:pt>
                      <c:pt idx="12" formatCode="0.00E+00">
                        <c:v>2.34742E-7</c:v>
                      </c:pt>
                      <c:pt idx="13" formatCode="0.00E+00">
                        <c:v>1.2484299999999999E-11</c:v>
                      </c:pt>
                    </c:numCache>
                  </c:numRef>
                </c:yVal>
                <c:smooth val="1"/>
                <c:extLst xmlns:c15="http://schemas.microsoft.com/office/drawing/2012/chart">
                  <c:ext xmlns:c16="http://schemas.microsoft.com/office/drawing/2014/chart" uri="{C3380CC4-5D6E-409C-BE32-E72D297353CC}">
                    <c16:uniqueId val="{00000014-D26F-4E58-85AB-41908F226B23}"/>
                  </c:ext>
                </c:extLst>
              </c15:ser>
            </c15:filteredScatterSeries>
            <c15:filteredScatterSeries>
              <c15:ser>
                <c:idx val="19"/>
                <c:order val="19"/>
                <c:tx>
                  <c:strRef>
                    <c:extLst xmlns:c15="http://schemas.microsoft.com/office/drawing/2012/chart">
                      <c:ext xmlns:c15="http://schemas.microsoft.com/office/drawing/2012/chart" uri="{02D57815-91ED-43cb-92C2-25804820EDAC}">
                        <c15:formulaRef>
                          <c15:sqref>'ns-3.22'!$AM$1</c15:sqref>
                        </c15:formulaRef>
                      </c:ext>
                    </c:extLst>
                    <c:strCache>
                      <c:ptCount val="1"/>
                      <c:pt idx="0">
                        <c:v>MCS 19</c:v>
                      </c:pt>
                    </c:strCache>
                  </c:strRef>
                </c:tx>
                <c:spPr>
                  <a:ln w="19050" cap="rnd">
                    <a:solidFill>
                      <a:schemeClr val="accent2">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'ns-3.22'!$AM$2:$AM$11</c15:sqref>
                        </c15:formulaRef>
                      </c:ext>
                    </c:extLst>
                    <c:numCache>
                      <c:formatCode>General</c:formatCode>
                      <c:ptCount val="10"/>
                      <c:pt idx="0">
                        <c:v>10</c:v>
                      </c:pt>
                      <c:pt idx="1">
                        <c:v>10.25</c:v>
                      </c:pt>
                      <c:pt idx="2">
                        <c:v>10.5</c:v>
                      </c:pt>
                      <c:pt idx="3">
                        <c:v>10.75</c:v>
                      </c:pt>
                      <c:pt idx="4">
                        <c:v>11</c:v>
                      </c:pt>
                      <c:pt idx="5">
                        <c:v>11.25</c:v>
                      </c:pt>
                      <c:pt idx="6">
                        <c:v>11.5</c:v>
                      </c:pt>
                      <c:pt idx="7">
                        <c:v>11.75</c:v>
                      </c:pt>
                      <c:pt idx="8">
                        <c:v>12</c:v>
                      </c:pt>
                      <c:pt idx="9">
                        <c:v>12.25</c:v>
                      </c:pt>
                    </c:numCache>
                  </c:numRef>
                </c:xVal>
                <c:yVal>
                  <c:numRef>
                    <c:extLst xmlns:c15="http://schemas.microsoft.com/office/drawing/2012/chart">
                      <c:ext xmlns:c15="http://schemas.microsoft.com/office/drawing/2012/chart" uri="{02D57815-91ED-43cb-92C2-25804820EDAC}">
                        <c15:formulaRef>
                          <c15:sqref>'ns-3.22'!$AN$2:$AN$11</c15:sqref>
                        </c15:formulaRef>
                      </c:ext>
                    </c:extLst>
                    <c:numCache>
                      <c:formatCode>General</c:formatCode>
                      <c:ptCount val="10"/>
                      <c:pt idx="0">
                        <c:v>1</c:v>
                      </c:pt>
                      <c:pt idx="1">
                        <c:v>1</c:v>
                      </c:pt>
                      <c:pt idx="2">
                        <c:v>0.99999899999999997</c:v>
                      </c:pt>
                      <c:pt idx="3">
                        <c:v>0.99693200000000004</c:v>
                      </c:pt>
                      <c:pt idx="4">
                        <c:v>0.80671499999999996</c:v>
                      </c:pt>
                      <c:pt idx="5">
                        <c:v>0.107223</c:v>
                      </c:pt>
                      <c:pt idx="6">
                        <c:v>1.5033900000000001E-3</c:v>
                      </c:pt>
                      <c:pt idx="7" formatCode="0.00E+00">
                        <c:v>3.5246399999999999E-6</c:v>
                      </c:pt>
                      <c:pt idx="8" formatCode="0.00E+00">
                        <c:v>1.7270400000000001E-9</c:v>
                      </c:pt>
                      <c:pt idx="9" formatCode="0.00E+00">
                        <c:v>2.1249699999999999E-13</c:v>
                      </c:pt>
                    </c:numCache>
                  </c:numRef>
                </c:yVal>
                <c:smooth val="1"/>
                <c:extLst xmlns:c15="http://schemas.microsoft.com/office/drawing/2012/chart">
                  <c:ext xmlns:c16="http://schemas.microsoft.com/office/drawing/2014/chart" uri="{C3380CC4-5D6E-409C-BE32-E72D297353CC}">
                    <c16:uniqueId val="{00000015-D26F-4E58-85AB-41908F226B23}"/>
                  </c:ext>
                </c:extLst>
              </c15:ser>
            </c15:filteredScatterSeries>
            <c15:filteredScatterSeries>
              <c15:ser>
                <c:idx val="20"/>
                <c:order val="20"/>
                <c:tx>
                  <c:strRef>
                    <c:extLst xmlns:c15="http://schemas.microsoft.com/office/drawing/2012/chart">
                      <c:ext xmlns:c15="http://schemas.microsoft.com/office/drawing/2012/chart" uri="{02D57815-91ED-43cb-92C2-25804820EDAC}">
                        <c15:formulaRef>
                          <c15:sqref>'ns-3.22'!$AO$1</c15:sqref>
                        </c15:formulaRef>
                      </c:ext>
                    </c:extLst>
                    <c:strCache>
                      <c:ptCount val="1"/>
                      <c:pt idx="0">
                        <c:v>MCS 20</c:v>
                      </c:pt>
                    </c:strCache>
                  </c:strRef>
                </c:tx>
                <c:spPr>
                  <a:ln w="19050" cap="rnd">
                    <a:solidFill>
                      <a:schemeClr val="accent3">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'ns-3.22'!$AO$2:$AO$15</c15:sqref>
                        </c15:formulaRef>
                      </c:ext>
                    </c:extLst>
                    <c:numCache>
                      <c:formatCode>General</c:formatCode>
                      <c:ptCount val="14"/>
                      <c:pt idx="0">
                        <c:v>10</c:v>
                      </c:pt>
                      <c:pt idx="1">
                        <c:v>10.25</c:v>
                      </c:pt>
                      <c:pt idx="2">
                        <c:v>10.5</c:v>
                      </c:pt>
                      <c:pt idx="3">
                        <c:v>10.75</c:v>
                      </c:pt>
                      <c:pt idx="4">
                        <c:v>11</c:v>
                      </c:pt>
                      <c:pt idx="5">
                        <c:v>11.25</c:v>
                      </c:pt>
                      <c:pt idx="6">
                        <c:v>11.5</c:v>
                      </c:pt>
                      <c:pt idx="7">
                        <c:v>11.75</c:v>
                      </c:pt>
                      <c:pt idx="8">
                        <c:v>12</c:v>
                      </c:pt>
                      <c:pt idx="9">
                        <c:v>12.25</c:v>
                      </c:pt>
                      <c:pt idx="10">
                        <c:v>12.5</c:v>
                      </c:pt>
                      <c:pt idx="11">
                        <c:v>12.75</c:v>
                      </c:pt>
                      <c:pt idx="12">
                        <c:v>13</c:v>
                      </c:pt>
                      <c:pt idx="13">
                        <c:v>13.25</c:v>
                      </c:pt>
                    </c:numCache>
                  </c:numRef>
                </c:xVal>
                <c:yVal>
                  <c:numRef>
                    <c:extLst xmlns:c15="http://schemas.microsoft.com/office/drawing/2012/chart">
                      <c:ext xmlns:c15="http://schemas.microsoft.com/office/drawing/2012/chart" uri="{02D57815-91ED-43cb-92C2-25804820EDAC}">
                        <c15:formulaRef>
                          <c15:sqref>'ns-3.22'!$AP$2:$AP$15</c15:sqref>
                        </c15:formulaRef>
                      </c:ext>
                    </c:extLst>
                    <c:numCache>
                      <c:formatCode>General</c:formatCode>
                      <c:ptCount val="14"/>
                      <c:pt idx="0">
                        <c:v>1</c:v>
                      </c:pt>
                      <c:pt idx="1">
                        <c:v>1</c:v>
                      </c:pt>
                      <c:pt idx="2">
                        <c:v>1</c:v>
                      </c:pt>
                      <c:pt idx="3">
                        <c:v>1</c:v>
                      </c:pt>
                      <c:pt idx="4">
                        <c:v>1</c:v>
                      </c:pt>
                      <c:pt idx="5">
                        <c:v>1</c:v>
                      </c:pt>
                      <c:pt idx="6">
                        <c:v>1</c:v>
                      </c:pt>
                      <c:pt idx="7">
                        <c:v>0.99691399999999997</c:v>
                      </c:pt>
                      <c:pt idx="8">
                        <c:v>0.70763299999999996</c:v>
                      </c:pt>
                      <c:pt idx="9">
                        <c:v>0.105083</c:v>
                      </c:pt>
                      <c:pt idx="10">
                        <c:v>1.0666300000000001E-3</c:v>
                      </c:pt>
                      <c:pt idx="11" formatCode="0.00E+00">
                        <c:v>1.6188099999999999E-6</c:v>
                      </c:pt>
                      <c:pt idx="12" formatCode="0.00E+00">
                        <c:v>5.5629299999999997E-10</c:v>
                      </c:pt>
                      <c:pt idx="13" formatCode="0.00E+00">
                        <c:v>4.88498E-15</c:v>
                      </c:pt>
                    </c:numCache>
                  </c:numRef>
                </c:yVal>
                <c:smooth val="1"/>
                <c:extLst xmlns:c15="http://schemas.microsoft.com/office/drawing/2012/chart">
                  <c:ext xmlns:c16="http://schemas.microsoft.com/office/drawing/2014/chart" uri="{C3380CC4-5D6E-409C-BE32-E72D297353CC}">
                    <c16:uniqueId val="{00000016-D26F-4E58-85AB-41908F226B23}"/>
                  </c:ext>
                </c:extLst>
              </c15:ser>
            </c15:filteredScatterSeries>
            <c15:filteredScatterSeries>
              <c15:ser>
                <c:idx val="21"/>
                <c:order val="21"/>
                <c:tx>
                  <c:strRef>
                    <c:extLst xmlns:c15="http://schemas.microsoft.com/office/drawing/2012/chart">
                      <c:ext xmlns:c15="http://schemas.microsoft.com/office/drawing/2012/chart" uri="{02D57815-91ED-43cb-92C2-25804820EDAC}">
                        <c15:formulaRef>
                          <c15:sqref>'ns-3.22'!$AQ$1</c15:sqref>
                        </c15:formulaRef>
                      </c:ext>
                    </c:extLst>
                    <c:strCache>
                      <c:ptCount val="1"/>
                      <c:pt idx="0">
                        <c:v>MCS 21</c:v>
                      </c:pt>
                    </c:strCache>
                  </c:strRef>
                </c:tx>
                <c:spPr>
                  <a:ln w="19050" cap="rnd">
                    <a:solidFill>
                      <a:schemeClr val="accent4">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'ns-3.22'!$AQ$2:$AQ$15</c15:sqref>
                        </c15:formulaRef>
                      </c:ext>
                    </c:extLst>
                    <c:numCache>
                      <c:formatCode>General</c:formatCode>
                      <c:ptCount val="14"/>
                      <c:pt idx="0">
                        <c:v>11</c:v>
                      </c:pt>
                      <c:pt idx="1">
                        <c:v>11.25</c:v>
                      </c:pt>
                      <c:pt idx="2">
                        <c:v>11.5</c:v>
                      </c:pt>
                      <c:pt idx="3">
                        <c:v>11.75</c:v>
                      </c:pt>
                      <c:pt idx="4">
                        <c:v>12</c:v>
                      </c:pt>
                      <c:pt idx="5">
                        <c:v>12.25</c:v>
                      </c:pt>
                      <c:pt idx="6">
                        <c:v>12.5</c:v>
                      </c:pt>
                      <c:pt idx="7">
                        <c:v>12.75</c:v>
                      </c:pt>
                      <c:pt idx="8">
                        <c:v>13</c:v>
                      </c:pt>
                      <c:pt idx="9">
                        <c:v>13.25</c:v>
                      </c:pt>
                      <c:pt idx="10">
                        <c:v>13.5</c:v>
                      </c:pt>
                      <c:pt idx="11">
                        <c:v>13.75</c:v>
                      </c:pt>
                      <c:pt idx="12">
                        <c:v>14</c:v>
                      </c:pt>
                      <c:pt idx="13">
                        <c:v>14.25</c:v>
                      </c:pt>
                    </c:numCache>
                  </c:numRef>
                </c:xVal>
                <c:yVal>
                  <c:numRef>
                    <c:extLst xmlns:c15="http://schemas.microsoft.com/office/drawing/2012/chart">
                      <c:ext xmlns:c15="http://schemas.microsoft.com/office/drawing/2012/chart" uri="{02D57815-91ED-43cb-92C2-25804820EDAC}">
                        <c15:formulaRef>
                          <c15:sqref>'ns-3.22'!$AR$2:$AR$15</c15:sqref>
                        </c15:formulaRef>
                      </c:ext>
                    </c:extLst>
                    <c:numCache>
                      <c:formatCode>General</c:formatCode>
                      <c:ptCount val="14"/>
                      <c:pt idx="0">
                        <c:v>1</c:v>
                      </c:pt>
                      <c:pt idx="1">
                        <c:v>1</c:v>
                      </c:pt>
                      <c:pt idx="2">
                        <c:v>1</c:v>
                      </c:pt>
                      <c:pt idx="3">
                        <c:v>1</c:v>
                      </c:pt>
                      <c:pt idx="4">
                        <c:v>1</c:v>
                      </c:pt>
                      <c:pt idx="5">
                        <c:v>1</c:v>
                      </c:pt>
                      <c:pt idx="6">
                        <c:v>1</c:v>
                      </c:pt>
                      <c:pt idx="7">
                        <c:v>0.999139</c:v>
                      </c:pt>
                      <c:pt idx="8">
                        <c:v>0.85759200000000002</c:v>
                      </c:pt>
                      <c:pt idx="9">
                        <c:v>0.15576999999999999</c:v>
                      </c:pt>
                      <c:pt idx="10">
                        <c:v>3.79445E-3</c:v>
                      </c:pt>
                      <c:pt idx="11" formatCode="0.00E+00">
                        <c:v>2.0610399999999998E-5</c:v>
                      </c:pt>
                      <c:pt idx="12" formatCode="0.00E+00">
                        <c:v>9.4513099999999993E-9</c:v>
                      </c:pt>
                      <c:pt idx="13" formatCode="0.00E+00">
                        <c:v>9.9387200000000003E-13</c:v>
                      </c:pt>
                    </c:numCache>
                  </c:numRef>
                </c:yVal>
                <c:smooth val="1"/>
                <c:extLst xmlns:c15="http://schemas.microsoft.com/office/drawing/2012/chart">
                  <c:ext xmlns:c16="http://schemas.microsoft.com/office/drawing/2014/chart" uri="{C3380CC4-5D6E-409C-BE32-E72D297353CC}">
                    <c16:uniqueId val="{00000017-D26F-4E58-85AB-41908F226B23}"/>
                  </c:ext>
                </c:extLst>
              </c15:ser>
            </c15:filteredScatterSeries>
            <c15:filteredScatterSeries>
              <c15:ser>
                <c:idx val="22"/>
                <c:order val="22"/>
                <c:tx>
                  <c:strRef>
                    <c:extLst xmlns:c15="http://schemas.microsoft.com/office/drawing/2012/chart">
                      <c:ext xmlns:c15="http://schemas.microsoft.com/office/drawing/2012/chart" uri="{02D57815-91ED-43cb-92C2-25804820EDAC}">
                        <c15:formulaRef>
                          <c15:sqref>'ns-3.22'!$AS$1</c15:sqref>
                        </c15:formulaRef>
                      </c:ext>
                    </c:extLst>
                    <c:strCache>
                      <c:ptCount val="1"/>
                      <c:pt idx="0">
                        <c:v>MCS 22</c:v>
                      </c:pt>
                    </c:strCache>
                  </c:strRef>
                </c:tx>
                <c:spPr>
                  <a:ln w="19050" cap="rnd">
                    <a:solidFill>
                      <a:schemeClr val="accent5">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'ns-3.22'!$AS$2:$AS$15</c15:sqref>
                        </c15:formulaRef>
                      </c:ext>
                    </c:extLst>
                    <c:numCache>
                      <c:formatCode>General</c:formatCode>
                      <c:ptCount val="14"/>
                      <c:pt idx="0">
                        <c:v>12</c:v>
                      </c:pt>
                      <c:pt idx="1">
                        <c:v>12.25</c:v>
                      </c:pt>
                      <c:pt idx="2">
                        <c:v>12.5</c:v>
                      </c:pt>
                      <c:pt idx="3">
                        <c:v>12.75</c:v>
                      </c:pt>
                      <c:pt idx="4">
                        <c:v>13</c:v>
                      </c:pt>
                      <c:pt idx="5">
                        <c:v>13.25</c:v>
                      </c:pt>
                      <c:pt idx="6">
                        <c:v>13.5</c:v>
                      </c:pt>
                      <c:pt idx="7">
                        <c:v>13.75</c:v>
                      </c:pt>
                      <c:pt idx="8">
                        <c:v>14</c:v>
                      </c:pt>
                      <c:pt idx="9">
                        <c:v>14.25</c:v>
                      </c:pt>
                      <c:pt idx="10">
                        <c:v>14.5</c:v>
                      </c:pt>
                      <c:pt idx="11">
                        <c:v>14.75</c:v>
                      </c:pt>
                      <c:pt idx="12">
                        <c:v>15</c:v>
                      </c:pt>
                      <c:pt idx="13">
                        <c:v>15.25</c:v>
                      </c:pt>
                    </c:numCache>
                  </c:numRef>
                </c:xVal>
                <c:yVal>
                  <c:numRef>
                    <c:extLst xmlns:c15="http://schemas.microsoft.com/office/drawing/2012/chart">
                      <c:ext xmlns:c15="http://schemas.microsoft.com/office/drawing/2012/chart" uri="{02D57815-91ED-43cb-92C2-25804820EDAC}">
                        <c15:formulaRef>
                          <c15:sqref>'ns-3.22'!$AT$2:$AT$15</c15:sqref>
                        </c15:formulaRef>
                      </c:ext>
                    </c:extLst>
                    <c:numCache>
                      <c:formatCode>General</c:formatCode>
                      <c:ptCount val="14"/>
                      <c:pt idx="0">
                        <c:v>1</c:v>
                      </c:pt>
                      <c:pt idx="1">
                        <c:v>1</c:v>
                      </c:pt>
                      <c:pt idx="2">
                        <c:v>1</c:v>
                      </c:pt>
                      <c:pt idx="3">
                        <c:v>1</c:v>
                      </c:pt>
                      <c:pt idx="4">
                        <c:v>1</c:v>
                      </c:pt>
                      <c:pt idx="5">
                        <c:v>1</c:v>
                      </c:pt>
                      <c:pt idx="6">
                        <c:v>1</c:v>
                      </c:pt>
                      <c:pt idx="7">
                        <c:v>0.997892</c:v>
                      </c:pt>
                      <c:pt idx="8">
                        <c:v>0.70275500000000002</c:v>
                      </c:pt>
                      <c:pt idx="9">
                        <c:v>8.9391100000000001E-2</c:v>
                      </c:pt>
                      <c:pt idx="10">
                        <c:v>1.0972200000000001E-3</c:v>
                      </c:pt>
                      <c:pt idx="11" formatCode="0.00E+00">
                        <c:v>6.1246800000000003E-6</c:v>
                      </c:pt>
                      <c:pt idx="12" formatCode="0.00E+00">
                        <c:v>1.69321E-9</c:v>
                      </c:pt>
                      <c:pt idx="13" formatCode="0.00E+00">
                        <c:v>1.1457499999999999E-13</c:v>
                      </c:pt>
                    </c:numCache>
                  </c:numRef>
                </c:yVal>
                <c:smooth val="1"/>
                <c:extLst xmlns:c15="http://schemas.microsoft.com/office/drawing/2012/chart">
                  <c:ext xmlns:c16="http://schemas.microsoft.com/office/drawing/2014/chart" uri="{C3380CC4-5D6E-409C-BE32-E72D297353CC}">
                    <c16:uniqueId val="{00000018-D26F-4E58-85AB-41908F226B23}"/>
                  </c:ext>
                </c:extLst>
              </c15:ser>
            </c15:filteredScatterSeries>
            <c15:filteredScatterSeries>
              <c15:ser>
                <c:idx val="24"/>
                <c:order val="24"/>
                <c:tx>
                  <c:strRef>
                    <c:extLst xmlns:c15="http://schemas.microsoft.com/office/drawing/2012/chart">
                      <c:ext xmlns:c15="http://schemas.microsoft.com/office/drawing/2012/chart" uri="{02D57815-91ED-43cb-92C2-25804820EDAC}">
                        <c15:formulaRef>
                          <c15:sqref>'ns-3.22'!$AW$1</c15:sqref>
                        </c15:formulaRef>
                      </c:ext>
                    </c:extLst>
                    <c:strCache>
                      <c:ptCount val="1"/>
                      <c:pt idx="0">
                        <c:v>MCS 24</c:v>
                      </c:pt>
                    </c:strCache>
                  </c:strRef>
                </c:tx>
                <c:spPr>
                  <a:ln w="19050" cap="rnd">
                    <a:solidFill>
                      <a:schemeClr val="accent1">
                        <a:lumMod val="60000"/>
                        <a:lumOff val="4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'ns-3.22'!$AW$2:$AW$19</c15:sqref>
                        </c15:formulaRef>
                      </c:ext>
                    </c:extLst>
                    <c:numCache>
                      <c:formatCode>General</c:formatCode>
                      <c:ptCount val="18"/>
                      <c:pt idx="0">
                        <c:v>13</c:v>
                      </c:pt>
                      <c:pt idx="1">
                        <c:v>13.25</c:v>
                      </c:pt>
                      <c:pt idx="2">
                        <c:v>13.5</c:v>
                      </c:pt>
                      <c:pt idx="3">
                        <c:v>13.75</c:v>
                      </c:pt>
                      <c:pt idx="4">
                        <c:v>14</c:v>
                      </c:pt>
                      <c:pt idx="5">
                        <c:v>14.25</c:v>
                      </c:pt>
                      <c:pt idx="6">
                        <c:v>14.5</c:v>
                      </c:pt>
                      <c:pt idx="7">
                        <c:v>14.75</c:v>
                      </c:pt>
                      <c:pt idx="8">
                        <c:v>15</c:v>
                      </c:pt>
                      <c:pt idx="9">
                        <c:v>15.25</c:v>
                      </c:pt>
                      <c:pt idx="10">
                        <c:v>15.5</c:v>
                      </c:pt>
                      <c:pt idx="11">
                        <c:v>15.75</c:v>
                      </c:pt>
                      <c:pt idx="12">
                        <c:v>16</c:v>
                      </c:pt>
                      <c:pt idx="13">
                        <c:v>16.25</c:v>
                      </c:pt>
                      <c:pt idx="14">
                        <c:v>16.5</c:v>
                      </c:pt>
                      <c:pt idx="15">
                        <c:v>16.75</c:v>
                      </c:pt>
                      <c:pt idx="16">
                        <c:v>17</c:v>
                      </c:pt>
                      <c:pt idx="17">
                        <c:v>17.25</c:v>
                      </c:pt>
                    </c:numCache>
                  </c:numRef>
                </c:xVal>
                <c:yVal>
                  <c:numRef>
                    <c:extLst xmlns:c15="http://schemas.microsoft.com/office/drawing/2012/chart">
                      <c:ext xmlns:c15="http://schemas.microsoft.com/office/drawing/2012/chart" uri="{02D57815-91ED-43cb-92C2-25804820EDAC}">
                        <c15:formulaRef>
                          <c15:sqref>'ns-3.22'!$AX$2:$AX$19</c15:sqref>
                        </c15:formulaRef>
                      </c:ext>
                    </c:extLst>
                    <c:numCache>
                      <c:formatCode>General</c:formatCode>
                      <c:ptCount val="18"/>
                      <c:pt idx="0">
                        <c:v>1</c:v>
                      </c:pt>
                      <c:pt idx="1">
                        <c:v>1</c:v>
                      </c:pt>
                      <c:pt idx="2">
                        <c:v>1</c:v>
                      </c:pt>
                      <c:pt idx="3">
                        <c:v>1</c:v>
                      </c:pt>
                      <c:pt idx="4">
                        <c:v>1</c:v>
                      </c:pt>
                      <c:pt idx="5">
                        <c:v>1</c:v>
                      </c:pt>
                      <c:pt idx="6">
                        <c:v>1</c:v>
                      </c:pt>
                      <c:pt idx="7">
                        <c:v>1</c:v>
                      </c:pt>
                      <c:pt idx="8">
                        <c:v>1</c:v>
                      </c:pt>
                      <c:pt idx="9">
                        <c:v>1</c:v>
                      </c:pt>
                      <c:pt idx="10">
                        <c:v>0.99984499999999998</c:v>
                      </c:pt>
                      <c:pt idx="11">
                        <c:v>0.89984900000000001</c:v>
                      </c:pt>
                      <c:pt idx="12">
                        <c:v>0.22690199999999999</c:v>
                      </c:pt>
                      <c:pt idx="13">
                        <c:v>1.05773E-2</c:v>
                      </c:pt>
                      <c:pt idx="14">
                        <c:v>1.0822700000000001E-4</c:v>
                      </c:pt>
                      <c:pt idx="15" formatCode="0.00E+00">
                        <c:v>2.61655E-7</c:v>
                      </c:pt>
                      <c:pt idx="16" formatCode="0.00E+00">
                        <c:v>2.7904900000000003E-10</c:v>
                      </c:pt>
                      <c:pt idx="17" formatCode="0.00E+00">
                        <c:v>9.2703599999999994E-14</c:v>
                      </c:pt>
                    </c:numCache>
                  </c:numRef>
                </c:yVal>
                <c:smooth val="1"/>
                <c:extLst xmlns:c15="http://schemas.microsoft.com/office/drawing/2012/chart">
                  <c:ext xmlns:c16="http://schemas.microsoft.com/office/drawing/2014/chart" uri="{C3380CC4-5D6E-409C-BE32-E72D297353CC}">
                    <c16:uniqueId val="{00000019-D26F-4E58-85AB-41908F226B23}"/>
                  </c:ext>
                </c:extLst>
              </c15:ser>
            </c15:filteredScatterSeries>
            <c15:filteredScatterSeries>
              <c15:ser>
                <c:idx val="25"/>
                <c:order val="25"/>
                <c:tx>
                  <c:strRef>
                    <c:extLst xmlns:c15="http://schemas.microsoft.com/office/drawing/2012/chart">
                      <c:ext xmlns:c15="http://schemas.microsoft.com/office/drawing/2012/chart" uri="{02D57815-91ED-43cb-92C2-25804820EDAC}">
                        <c15:formulaRef>
                          <c15:sqref>'ns-3.22'!$AY$1</c15:sqref>
                        </c15:formulaRef>
                      </c:ext>
                    </c:extLst>
                    <c:strCache>
                      <c:ptCount val="1"/>
                      <c:pt idx="0">
                        <c:v>MCS 25</c:v>
                      </c:pt>
                    </c:strCache>
                  </c:strRef>
                </c:tx>
                <c:spPr>
                  <a:ln w="19050" cap="rnd">
                    <a:solidFill>
                      <a:schemeClr val="accent2">
                        <a:lumMod val="60000"/>
                        <a:lumOff val="4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'ns-3.22'!$AY$2:$AY$19</c15:sqref>
                        </c15:formulaRef>
                      </c:ext>
                    </c:extLst>
                    <c:numCache>
                      <c:formatCode>General</c:formatCode>
                      <c:ptCount val="18"/>
                      <c:pt idx="0">
                        <c:v>14</c:v>
                      </c:pt>
                      <c:pt idx="1">
                        <c:v>14.25</c:v>
                      </c:pt>
                      <c:pt idx="2">
                        <c:v>14.5</c:v>
                      </c:pt>
                      <c:pt idx="3">
                        <c:v>14.75</c:v>
                      </c:pt>
                      <c:pt idx="4">
                        <c:v>15</c:v>
                      </c:pt>
                      <c:pt idx="5">
                        <c:v>15.25</c:v>
                      </c:pt>
                      <c:pt idx="6">
                        <c:v>15.5</c:v>
                      </c:pt>
                      <c:pt idx="7">
                        <c:v>15.75</c:v>
                      </c:pt>
                      <c:pt idx="8">
                        <c:v>16</c:v>
                      </c:pt>
                      <c:pt idx="9">
                        <c:v>16.25</c:v>
                      </c:pt>
                      <c:pt idx="10">
                        <c:v>16.5</c:v>
                      </c:pt>
                      <c:pt idx="11">
                        <c:v>16.75</c:v>
                      </c:pt>
                      <c:pt idx="12">
                        <c:v>17</c:v>
                      </c:pt>
                      <c:pt idx="13">
                        <c:v>17.25</c:v>
                      </c:pt>
                      <c:pt idx="14">
                        <c:v>17.5</c:v>
                      </c:pt>
                      <c:pt idx="15">
                        <c:v>17.75</c:v>
                      </c:pt>
                      <c:pt idx="16">
                        <c:v>18</c:v>
                      </c:pt>
                      <c:pt idx="17">
                        <c:v>18.25</c:v>
                      </c:pt>
                    </c:numCache>
                  </c:numRef>
                </c:xVal>
                <c:yVal>
                  <c:numRef>
                    <c:extLst xmlns:c15="http://schemas.microsoft.com/office/drawing/2012/chart">
                      <c:ext xmlns:c15="http://schemas.microsoft.com/office/drawing/2012/chart" uri="{02D57815-91ED-43cb-92C2-25804820EDAC}">
                        <c15:formulaRef>
                          <c15:sqref>'ns-3.22'!$AZ$2:$AZ$19</c15:sqref>
                        </c15:formulaRef>
                      </c:ext>
                    </c:extLst>
                    <c:numCache>
                      <c:formatCode>General</c:formatCode>
                      <c:ptCount val="18"/>
                      <c:pt idx="0">
                        <c:v>1</c:v>
                      </c:pt>
                      <c:pt idx="1">
                        <c:v>1</c:v>
                      </c:pt>
                      <c:pt idx="2">
                        <c:v>1</c:v>
                      </c:pt>
                      <c:pt idx="3">
                        <c:v>1</c:v>
                      </c:pt>
                      <c:pt idx="4">
                        <c:v>1</c:v>
                      </c:pt>
                      <c:pt idx="5">
                        <c:v>1</c:v>
                      </c:pt>
                      <c:pt idx="6">
                        <c:v>1</c:v>
                      </c:pt>
                      <c:pt idx="7">
                        <c:v>1</c:v>
                      </c:pt>
                      <c:pt idx="8">
                        <c:v>1</c:v>
                      </c:pt>
                      <c:pt idx="9">
                        <c:v>1</c:v>
                      </c:pt>
                      <c:pt idx="10">
                        <c:v>0.99451299999999998</c:v>
                      </c:pt>
                      <c:pt idx="11">
                        <c:v>0.65102499999999996</c:v>
                      </c:pt>
                      <c:pt idx="12">
                        <c:v>0.10048700000000001</c:v>
                      </c:pt>
                      <c:pt idx="13">
                        <c:v>3.6940200000000001E-3</c:v>
                      </c:pt>
                      <c:pt idx="14" formatCode="0.00E+00">
                        <c:v>4.2719300000000003E-5</c:v>
                      </c:pt>
                      <c:pt idx="15" formatCode="0.00E+00">
                        <c:v>1.77085E-7</c:v>
                      </c:pt>
                      <c:pt idx="16" formatCode="0.00E+00">
                        <c:v>3.0226399999999998E-10</c:v>
                      </c:pt>
                      <c:pt idx="17" formatCode="0.00E+00">
                        <c:v>2.4980000000000001E-13</c:v>
                      </c:pt>
                    </c:numCache>
                  </c:numRef>
                </c:yVal>
                <c:smooth val="1"/>
                <c:extLst xmlns:c15="http://schemas.microsoft.com/office/drawing/2012/chart">
                  <c:ext xmlns:c16="http://schemas.microsoft.com/office/drawing/2014/chart" uri="{C3380CC4-5D6E-409C-BE32-E72D297353CC}">
                    <c16:uniqueId val="{0000001A-D26F-4E58-85AB-41908F226B23}"/>
                  </c:ext>
                </c:extLst>
              </c15:ser>
            </c15:filteredScatterSeries>
            <c15:filteredScatterSeries>
              <c15:ser>
                <c:idx val="26"/>
                <c:order val="26"/>
                <c:tx>
                  <c:strRef>
                    <c:extLst xmlns:c15="http://schemas.microsoft.com/office/drawing/2012/chart">
                      <c:ext xmlns:c15="http://schemas.microsoft.com/office/drawing/2012/chart" uri="{02D57815-91ED-43cb-92C2-25804820EDAC}">
                        <c15:formulaRef>
                          <c15:sqref>'ns-3.22'!$BA$1</c15:sqref>
                        </c15:formulaRef>
                      </c:ext>
                    </c:extLst>
                    <c:strCache>
                      <c:ptCount val="1"/>
                      <c:pt idx="0">
                        <c:v>MCS 26</c:v>
                      </c:pt>
                    </c:strCache>
                  </c:strRef>
                </c:tx>
                <c:spPr>
                  <a:ln w="19050" cap="rnd">
                    <a:solidFill>
                      <a:schemeClr val="accent3">
                        <a:lumMod val="60000"/>
                        <a:lumOff val="4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'ns-3.22'!$BA$2:$BA$20</c15:sqref>
                        </c15:formulaRef>
                      </c:ext>
                    </c:extLst>
                    <c:numCache>
                      <c:formatCode>General</c:formatCode>
                      <c:ptCount val="19"/>
                      <c:pt idx="0">
                        <c:v>15</c:v>
                      </c:pt>
                      <c:pt idx="1">
                        <c:v>15.25</c:v>
                      </c:pt>
                      <c:pt idx="2">
                        <c:v>15.5</c:v>
                      </c:pt>
                      <c:pt idx="3">
                        <c:v>15.75</c:v>
                      </c:pt>
                      <c:pt idx="4">
                        <c:v>16</c:v>
                      </c:pt>
                      <c:pt idx="5">
                        <c:v>16.25</c:v>
                      </c:pt>
                      <c:pt idx="6">
                        <c:v>16.5</c:v>
                      </c:pt>
                      <c:pt idx="7">
                        <c:v>16.75</c:v>
                      </c:pt>
                      <c:pt idx="8">
                        <c:v>17</c:v>
                      </c:pt>
                      <c:pt idx="9">
                        <c:v>17.25</c:v>
                      </c:pt>
                      <c:pt idx="10">
                        <c:v>17.5</c:v>
                      </c:pt>
                      <c:pt idx="11">
                        <c:v>17.75</c:v>
                      </c:pt>
                      <c:pt idx="12">
                        <c:v>18</c:v>
                      </c:pt>
                      <c:pt idx="13">
                        <c:v>18.25</c:v>
                      </c:pt>
                      <c:pt idx="14">
                        <c:v>18.5</c:v>
                      </c:pt>
                      <c:pt idx="15">
                        <c:v>18.75</c:v>
                      </c:pt>
                      <c:pt idx="16">
                        <c:v>19</c:v>
                      </c:pt>
                      <c:pt idx="17">
                        <c:v>19.25</c:v>
                      </c:pt>
                      <c:pt idx="18">
                        <c:v>19.5</c:v>
                      </c:pt>
                    </c:numCache>
                  </c:numRef>
                </c:xVal>
                <c:yVal>
                  <c:numRef>
                    <c:extLst xmlns:c15="http://schemas.microsoft.com/office/drawing/2012/chart">
                      <c:ext xmlns:c15="http://schemas.microsoft.com/office/drawing/2012/chart" uri="{02D57815-91ED-43cb-92C2-25804820EDAC}">
                        <c15:formulaRef>
                          <c15:sqref>'ns-3.22'!$BB$2:$BB$20</c15:sqref>
                        </c15:formulaRef>
                      </c:ext>
                    </c:extLst>
                    <c:numCache>
                      <c:formatCode>General</c:formatCode>
                      <c:ptCount val="19"/>
                      <c:pt idx="0">
                        <c:v>1</c:v>
                      </c:pt>
                      <c:pt idx="1">
                        <c:v>1</c:v>
                      </c:pt>
                      <c:pt idx="2">
                        <c:v>1</c:v>
                      </c:pt>
                      <c:pt idx="3">
                        <c:v>1</c:v>
                      </c:pt>
                      <c:pt idx="4">
                        <c:v>1</c:v>
                      </c:pt>
                      <c:pt idx="5">
                        <c:v>1</c:v>
                      </c:pt>
                      <c:pt idx="6">
                        <c:v>1</c:v>
                      </c:pt>
                      <c:pt idx="7">
                        <c:v>1</c:v>
                      </c:pt>
                      <c:pt idx="8">
                        <c:v>1</c:v>
                      </c:pt>
                      <c:pt idx="9">
                        <c:v>0.99997800000000003</c:v>
                      </c:pt>
                      <c:pt idx="10">
                        <c:v>0.96384499999999995</c:v>
                      </c:pt>
                      <c:pt idx="11">
                        <c:v>0.44098700000000002</c:v>
                      </c:pt>
                      <c:pt idx="12">
                        <c:v>4.31893E-2</c:v>
                      </c:pt>
                      <c:pt idx="13">
                        <c:v>1.29766E-3</c:v>
                      </c:pt>
                      <c:pt idx="14" formatCode="0.00E+00">
                        <c:v>2.0556499999999999E-5</c:v>
                      </c:pt>
                      <c:pt idx="15" formatCode="0.00E+00">
                        <c:v>1.2841800000000001E-7</c:v>
                      </c:pt>
                      <c:pt idx="16" formatCode="0.00E+00">
                        <c:v>3.5556799999999998E-10</c:v>
                      </c:pt>
                      <c:pt idx="17" formatCode="0.00E+00">
                        <c:v>8.8706800000000003E-13</c:v>
                      </c:pt>
                      <c:pt idx="18" formatCode="0.00E+00">
                        <c:v>1.1102199999999999E-15</c:v>
                      </c:pt>
                    </c:numCache>
                  </c:numRef>
                </c:yVal>
                <c:smooth val="1"/>
                <c:extLst xmlns:c15="http://schemas.microsoft.com/office/drawing/2012/chart">
                  <c:ext xmlns:c16="http://schemas.microsoft.com/office/drawing/2014/chart" uri="{C3380CC4-5D6E-409C-BE32-E72D297353CC}">
                    <c16:uniqueId val="{0000001B-D26F-4E58-85AB-41908F226B23}"/>
                  </c:ext>
                </c:extLst>
              </c15:ser>
            </c15:filteredScatterSeries>
            <c15:filteredScatterSeries>
              <c15:ser>
                <c:idx val="27"/>
                <c:order val="27"/>
                <c:tx>
                  <c:strRef>
                    <c:extLst xmlns:c15="http://schemas.microsoft.com/office/drawing/2012/chart">
                      <c:ext xmlns:c15="http://schemas.microsoft.com/office/drawing/2012/chart" uri="{02D57815-91ED-43cb-92C2-25804820EDAC}">
                        <c15:formulaRef>
                          <c15:sqref>'ns-3.22'!$BC$1</c15:sqref>
                        </c15:formulaRef>
                      </c:ext>
                    </c:extLst>
                    <c:strCache>
                      <c:ptCount val="1"/>
                      <c:pt idx="0">
                        <c:v>MCS 27</c:v>
                      </c:pt>
                    </c:strCache>
                  </c:strRef>
                </c:tx>
                <c:spPr>
                  <a:ln w="19050" cap="rnd">
                    <a:solidFill>
                      <a:schemeClr val="accent4">
                        <a:lumMod val="60000"/>
                        <a:lumOff val="4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'ns-3.22'!$BC$2:$BC$19</c15:sqref>
                        </c15:formulaRef>
                      </c:ext>
                    </c:extLst>
                    <c:numCache>
                      <c:formatCode>General</c:formatCode>
                      <c:ptCount val="18"/>
                      <c:pt idx="0">
                        <c:v>16</c:v>
                      </c:pt>
                      <c:pt idx="1">
                        <c:v>16.25</c:v>
                      </c:pt>
                      <c:pt idx="2">
                        <c:v>16.5</c:v>
                      </c:pt>
                      <c:pt idx="3">
                        <c:v>16.75</c:v>
                      </c:pt>
                      <c:pt idx="4">
                        <c:v>17</c:v>
                      </c:pt>
                      <c:pt idx="5">
                        <c:v>17.25</c:v>
                      </c:pt>
                      <c:pt idx="6">
                        <c:v>17.5</c:v>
                      </c:pt>
                      <c:pt idx="7">
                        <c:v>17.75</c:v>
                      </c:pt>
                      <c:pt idx="8">
                        <c:v>18</c:v>
                      </c:pt>
                      <c:pt idx="9">
                        <c:v>18.25</c:v>
                      </c:pt>
                      <c:pt idx="10">
                        <c:v>18.5</c:v>
                      </c:pt>
                      <c:pt idx="11">
                        <c:v>18.75</c:v>
                      </c:pt>
                      <c:pt idx="12">
                        <c:v>19</c:v>
                      </c:pt>
                      <c:pt idx="13">
                        <c:v>19.25</c:v>
                      </c:pt>
                      <c:pt idx="14">
                        <c:v>19.5</c:v>
                      </c:pt>
                      <c:pt idx="15">
                        <c:v>19.75</c:v>
                      </c:pt>
                      <c:pt idx="16">
                        <c:v>20</c:v>
                      </c:pt>
                      <c:pt idx="17">
                        <c:v>20.25</c:v>
                      </c:pt>
                    </c:numCache>
                  </c:numRef>
                </c:xVal>
                <c:yVal>
                  <c:numRef>
                    <c:extLst xmlns:c15="http://schemas.microsoft.com/office/drawing/2012/chart">
                      <c:ext xmlns:c15="http://schemas.microsoft.com/office/drawing/2012/chart" uri="{02D57815-91ED-43cb-92C2-25804820EDAC}">
                        <c15:formulaRef>
                          <c15:sqref>'ns-3.22'!$BD$2:$BD$19</c15:sqref>
                        </c15:formulaRef>
                      </c:ext>
                    </c:extLst>
                    <c:numCache>
                      <c:formatCode>General</c:formatCode>
                      <c:ptCount val="18"/>
                      <c:pt idx="0">
                        <c:v>1</c:v>
                      </c:pt>
                      <c:pt idx="1">
                        <c:v>1</c:v>
                      </c:pt>
                      <c:pt idx="2">
                        <c:v>1</c:v>
                      </c:pt>
                      <c:pt idx="3">
                        <c:v>1</c:v>
                      </c:pt>
                      <c:pt idx="4">
                        <c:v>1</c:v>
                      </c:pt>
                      <c:pt idx="5">
                        <c:v>1</c:v>
                      </c:pt>
                      <c:pt idx="6">
                        <c:v>1</c:v>
                      </c:pt>
                      <c:pt idx="7">
                        <c:v>1</c:v>
                      </c:pt>
                      <c:pt idx="8">
                        <c:v>1</c:v>
                      </c:pt>
                      <c:pt idx="9">
                        <c:v>0.99974099999999999</c:v>
                      </c:pt>
                      <c:pt idx="10">
                        <c:v>0.87329999999999997</c:v>
                      </c:pt>
                      <c:pt idx="11">
                        <c:v>0.20264699999999999</c:v>
                      </c:pt>
                      <c:pt idx="12">
                        <c:v>7.5925000000000003E-3</c:v>
                      </c:pt>
                      <c:pt idx="13">
                        <c:v>1.11926E-4</c:v>
                      </c:pt>
                      <c:pt idx="14" formatCode="0.00E+00">
                        <c:v>6.1438399999999998E-7</c:v>
                      </c:pt>
                      <c:pt idx="15" formatCode="0.00E+00">
                        <c:v>1.9296900000000002E-9</c:v>
                      </c:pt>
                      <c:pt idx="16" formatCode="0.00E+00">
                        <c:v>3.4383599999999999E-12</c:v>
                      </c:pt>
                      <c:pt idx="17" formatCode="0.00E+00">
                        <c:v>5.5511200000000002E-15</c:v>
                      </c:pt>
                    </c:numCache>
                  </c:numRef>
                </c:yVal>
                <c:smooth val="1"/>
                <c:extLst xmlns:c15="http://schemas.microsoft.com/office/drawing/2012/chart">
                  <c:ext xmlns:c16="http://schemas.microsoft.com/office/drawing/2014/chart" uri="{C3380CC4-5D6E-409C-BE32-E72D297353CC}">
                    <c16:uniqueId val="{0000001C-D26F-4E58-85AB-41908F226B23}"/>
                  </c:ext>
                </c:extLst>
              </c15:ser>
            </c15:filteredScatterSeries>
          </c:ext>
        </c:extLst>
      </c:scatterChart>
      <c:valAx>
        <c:axId val="275731072"/>
        <c:scaling>
          <c:orientation val="minMax"/>
          <c:max val="22"/>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SINR (dB)</a:t>
                </a:r>
                <a:endParaRPr lang="ko-K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275731632"/>
        <c:crosses val="autoZero"/>
        <c:crossBetween val="midCat"/>
        <c:majorUnit val="5"/>
      </c:valAx>
      <c:valAx>
        <c:axId val="275731632"/>
        <c:scaling>
          <c:logBase val="10"/>
          <c:orientation val="minMax"/>
          <c:max val="1"/>
          <c:min val="1.0000000000000002E-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BLER</a:t>
                </a:r>
                <a:endParaRPr lang="ko-KR" dirty="0"/>
              </a:p>
            </c:rich>
          </c:tx>
          <c:layout>
            <c:manualLayout>
              <c:xMode val="edge"/>
              <c:yMode val="edge"/>
              <c:x val="4.7735145865638344E-3"/>
              <c:y val="0.3706005936447312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0"/>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2757310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sz="1400"/>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Sheet2!$D$12</c:f>
              <c:strCache>
                <c:ptCount val="1"/>
                <c:pt idx="0">
                  <c:v>LAA (CW_max = 64)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Sheet2!$E$11:$L$11</c:f>
              <c:numCache>
                <c:formatCode>General</c:formatCode>
                <c:ptCount val="8"/>
                <c:pt idx="0">
                  <c:v>1</c:v>
                </c:pt>
                <c:pt idx="1">
                  <c:v>2</c:v>
                </c:pt>
                <c:pt idx="2">
                  <c:v>3</c:v>
                </c:pt>
                <c:pt idx="3">
                  <c:v>4</c:v>
                </c:pt>
                <c:pt idx="4">
                  <c:v>5</c:v>
                </c:pt>
                <c:pt idx="5">
                  <c:v>6</c:v>
                </c:pt>
                <c:pt idx="6">
                  <c:v>7</c:v>
                </c:pt>
                <c:pt idx="7">
                  <c:v>8</c:v>
                </c:pt>
              </c:numCache>
            </c:numRef>
          </c:cat>
          <c:val>
            <c:numRef>
              <c:f>Sheet2!$E$12:$L$12</c:f>
              <c:numCache>
                <c:formatCode>General</c:formatCode>
                <c:ptCount val="8"/>
                <c:pt idx="0">
                  <c:v>0</c:v>
                </c:pt>
                <c:pt idx="1">
                  <c:v>0.111372</c:v>
                </c:pt>
                <c:pt idx="2">
                  <c:v>0.18798999999999999</c:v>
                </c:pt>
                <c:pt idx="3">
                  <c:v>0.24457499999999999</c:v>
                </c:pt>
                <c:pt idx="4">
                  <c:v>0.28730899999999998</c:v>
                </c:pt>
                <c:pt idx="5">
                  <c:v>0.32675500000000002</c:v>
                </c:pt>
                <c:pt idx="6">
                  <c:v>0.36231099999999999</c:v>
                </c:pt>
                <c:pt idx="7">
                  <c:v>0.392094</c:v>
                </c:pt>
              </c:numCache>
            </c:numRef>
          </c:val>
          <c:smooth val="0"/>
          <c:extLst>
            <c:ext xmlns:c16="http://schemas.microsoft.com/office/drawing/2014/chart" uri="{C3380CC4-5D6E-409C-BE32-E72D297353CC}">
              <c16:uniqueId val="{00000000-F94B-47BE-96BE-A984A14C9FED}"/>
            </c:ext>
          </c:extLst>
        </c:ser>
        <c:ser>
          <c:idx val="1"/>
          <c:order val="1"/>
          <c:tx>
            <c:strRef>
              <c:f>Sheet2!$D$13</c:f>
              <c:strCache>
                <c:ptCount val="1"/>
                <c:pt idx="0">
                  <c:v>WiFi (CW_max = 1024)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Sheet2!$E$11:$L$11</c:f>
              <c:numCache>
                <c:formatCode>General</c:formatCode>
                <c:ptCount val="8"/>
                <c:pt idx="0">
                  <c:v>1</c:v>
                </c:pt>
                <c:pt idx="1">
                  <c:v>2</c:v>
                </c:pt>
                <c:pt idx="2">
                  <c:v>3</c:v>
                </c:pt>
                <c:pt idx="3">
                  <c:v>4</c:v>
                </c:pt>
                <c:pt idx="4">
                  <c:v>5</c:v>
                </c:pt>
                <c:pt idx="5">
                  <c:v>6</c:v>
                </c:pt>
                <c:pt idx="6">
                  <c:v>7</c:v>
                </c:pt>
                <c:pt idx="7">
                  <c:v>8</c:v>
                </c:pt>
              </c:numCache>
            </c:numRef>
          </c:cat>
          <c:val>
            <c:numRef>
              <c:f>Sheet2!$E$13:$L$13</c:f>
              <c:numCache>
                <c:formatCode>General</c:formatCode>
                <c:ptCount val="8"/>
                <c:pt idx="0">
                  <c:v>0</c:v>
                </c:pt>
                <c:pt idx="1">
                  <c:v>0.110106</c:v>
                </c:pt>
                <c:pt idx="2">
                  <c:v>0.17926400000000001</c:v>
                </c:pt>
                <c:pt idx="3">
                  <c:v>0.22713900000000001</c:v>
                </c:pt>
                <c:pt idx="4">
                  <c:v>0.26501000000000002</c:v>
                </c:pt>
                <c:pt idx="5">
                  <c:v>0.29371999999999998</c:v>
                </c:pt>
                <c:pt idx="6">
                  <c:v>0.31696099999999999</c:v>
                </c:pt>
                <c:pt idx="7">
                  <c:v>0.33801700000000001</c:v>
                </c:pt>
              </c:numCache>
            </c:numRef>
          </c:val>
          <c:smooth val="0"/>
          <c:extLst>
            <c:ext xmlns:c16="http://schemas.microsoft.com/office/drawing/2014/chart" uri="{C3380CC4-5D6E-409C-BE32-E72D297353CC}">
              <c16:uniqueId val="{00000001-F94B-47BE-96BE-A984A14C9FED}"/>
            </c:ext>
          </c:extLst>
        </c:ser>
        <c:dLbls>
          <c:showLegendKey val="0"/>
          <c:showVal val="0"/>
          <c:showCatName val="0"/>
          <c:showSerName val="0"/>
          <c:showPercent val="0"/>
          <c:showBubbleSize val="0"/>
        </c:dLbls>
        <c:marker val="1"/>
        <c:smooth val="0"/>
        <c:axId val="395324536"/>
        <c:axId val="395325520"/>
      </c:lineChart>
      <c:catAx>
        <c:axId val="39532453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Number of TX nodes</a:t>
                </a:r>
                <a:endParaRPr lang="ko-K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crossAx val="395325520"/>
        <c:crosses val="autoZero"/>
        <c:auto val="1"/>
        <c:lblAlgn val="ctr"/>
        <c:lblOffset val="100"/>
        <c:noMultiLvlLbl val="0"/>
      </c:catAx>
      <c:valAx>
        <c:axId val="395325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Collision probability</a:t>
                </a:r>
                <a:endParaRPr lang="ko-K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crossAx val="395324536"/>
        <c:crosses val="autoZero"/>
        <c:crossBetween val="between"/>
      </c:valAx>
      <c:spPr>
        <a:noFill/>
        <a:ln>
          <a:noFill/>
        </a:ln>
        <a:effectLst/>
      </c:spPr>
    </c:plotArea>
    <c:legend>
      <c:legendPos val="tr"/>
      <c:layout>
        <c:manualLayout>
          <c:xMode val="edge"/>
          <c:yMode val="edge"/>
          <c:x val="0.4356382327209099"/>
          <c:y val="0.55189814814814819"/>
          <c:w val="0.50572375328083985"/>
          <c:h val="0.18988043161271509"/>
        </c:manualLayout>
      </c:layout>
      <c:overlay val="1"/>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sz="1200"/>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1737B7DA-2E00-4CE0-9605-F1BED15F1D03}" type="datetimeFigureOut">
              <a:rPr lang="ko-KR" altLang="en-US" smtClean="0"/>
              <a:pPr/>
              <a:t>2018-06-11</a:t>
            </a:fld>
            <a:endParaRPr lang="ko-KR" altLang="en-US" dirty="0"/>
          </a:p>
        </p:txBody>
      </p:sp>
      <p:sp>
        <p:nvSpPr>
          <p:cNvPr id="4" name="바닥글 개체 틀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ko-KR" altLang="en-US" dirty="0"/>
          </a:p>
        </p:txBody>
      </p:sp>
      <p:sp>
        <p:nvSpPr>
          <p:cNvPr id="5" name="슬라이드 번호 개체 틀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542D2FEA-401F-4FAD-9A5C-7E5C14CA5C63}" type="slidenum">
              <a:rPr lang="ko-KR" altLang="en-US" smtClean="0"/>
              <a:pPr/>
              <a:t>‹#›</a:t>
            </a:fld>
            <a:endParaRPr lang="ko-KR" altLang="en-US" dirty="0"/>
          </a:p>
        </p:txBody>
      </p:sp>
    </p:spTree>
    <p:extLst>
      <p:ext uri="{BB962C8B-B14F-4D97-AF65-F5344CB8AC3E}">
        <p14:creationId xmlns:p14="http://schemas.microsoft.com/office/powerpoint/2010/main" val="343883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ko-KR" altLang="en-US" dirty="0"/>
          </a:p>
        </p:txBody>
      </p:sp>
      <p:sp>
        <p:nvSpPr>
          <p:cNvPr id="3" name="날짜 개체 틀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4AA0BE1A-F727-4EFD-BDBC-F9F9FDD1129A}" type="datetimeFigureOut">
              <a:rPr lang="ko-KR" altLang="en-US" smtClean="0"/>
              <a:pPr/>
              <a:t>2018-06-11</a:t>
            </a:fld>
            <a:endParaRPr lang="ko-KR" altLang="en-US" dirty="0"/>
          </a:p>
        </p:txBody>
      </p:sp>
      <p:sp>
        <p:nvSpPr>
          <p:cNvPr id="4" name="슬라이드 이미지 개체 틀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ko-KR" altLang="en-US" dirty="0"/>
          </a:p>
        </p:txBody>
      </p:sp>
      <p:sp>
        <p:nvSpPr>
          <p:cNvPr id="5" name="슬라이드 노트 개체 틀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ko-KR" altLang="en-US" dirty="0"/>
          </a:p>
        </p:txBody>
      </p:sp>
      <p:sp>
        <p:nvSpPr>
          <p:cNvPr id="7" name="슬라이드 번호 개체 틀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710883E0-20D5-47C4-8710-16DB1F1BCEB5}" type="slidenum">
              <a:rPr lang="ko-KR" altLang="en-US" smtClean="0"/>
              <a:pPr/>
              <a:t>‹#›</a:t>
            </a:fld>
            <a:endParaRPr lang="ko-KR" altLang="en-US" dirty="0"/>
          </a:p>
        </p:txBody>
      </p:sp>
    </p:spTree>
    <p:extLst>
      <p:ext uri="{BB962C8B-B14F-4D97-AF65-F5344CB8AC3E}">
        <p14:creationId xmlns:p14="http://schemas.microsoft.com/office/powerpoint/2010/main" val="22177987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97163" y="509588"/>
            <a:ext cx="4532312" cy="2549525"/>
          </a:xfrm>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Hello, my name is Kangjin Yoon, a Ph.D. student from Seoul National University.</a:t>
            </a:r>
          </a:p>
          <a:p>
            <a:r>
              <a:rPr lang="en-US" altLang="ko-KR" sz="1200" kern="1200" dirty="0">
                <a:solidFill>
                  <a:schemeClr val="tx1"/>
                </a:solidFill>
                <a:effectLst/>
                <a:latin typeface="+mn-lt"/>
                <a:ea typeface="+mn-ea"/>
                <a:cs typeface="+mn-cs"/>
              </a:rPr>
              <a:t>Today, I will talk about my recent research Collision-aware link adaptation for LTE in unlicensed band.</a:t>
            </a:r>
          </a:p>
          <a:p>
            <a:endParaRPr lang="en-US" altLang="ko-KR" baseline="0"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a:t>
            </a:fld>
            <a:endParaRPr lang="ko-KR" altLang="en-US" dirty="0"/>
          </a:p>
        </p:txBody>
      </p:sp>
    </p:spTree>
    <p:extLst>
      <p:ext uri="{BB962C8B-B14F-4D97-AF65-F5344CB8AC3E}">
        <p14:creationId xmlns:p14="http://schemas.microsoft.com/office/powerpoint/2010/main" val="1069174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Here is a flow chart of COALA.</a:t>
            </a:r>
          </a:p>
          <a:p>
            <a:r>
              <a:rPr lang="en-US" altLang="ko-KR" sz="1200" kern="1200" dirty="0">
                <a:solidFill>
                  <a:schemeClr val="tx1"/>
                </a:solidFill>
                <a:effectLst/>
                <a:latin typeface="+mn-lt"/>
                <a:ea typeface="+mn-ea"/>
                <a:cs typeface="+mn-cs"/>
              </a:rPr>
              <a:t>Upon receiving a new CQI value, COALA clusters CQI reports and calculate the collision probability.</a:t>
            </a:r>
          </a:p>
          <a:p>
            <a:r>
              <a:rPr lang="en-US" altLang="ko-KR" sz="1200" b="1" kern="1200" dirty="0">
                <a:solidFill>
                  <a:schemeClr val="tx1"/>
                </a:solidFill>
                <a:effectLst/>
                <a:latin typeface="+mn-lt"/>
                <a:ea typeface="+mn-ea"/>
                <a:cs typeface="+mn-cs"/>
              </a:rPr>
              <a:t>The collision probability can be calculated by dividing the number of CQI reports in collision clusters by the total number of CQI reports.</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10</a:t>
            </a:fld>
            <a:endParaRPr lang="ko-KR" altLang="en-US" dirty="0"/>
          </a:p>
        </p:txBody>
      </p:sp>
    </p:spTree>
    <p:extLst>
      <p:ext uri="{BB962C8B-B14F-4D97-AF65-F5344CB8AC3E}">
        <p14:creationId xmlns:p14="http://schemas.microsoft.com/office/powerpoint/2010/main" val="4163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Effective spectral efficiency can be calculated by spectral efficiency times success probability.</a:t>
            </a:r>
          </a:p>
          <a:p>
            <a:r>
              <a:rPr lang="en-US" altLang="ko-KR" sz="1200" kern="1200" dirty="0">
                <a:solidFill>
                  <a:schemeClr val="tx1"/>
                </a:solidFill>
                <a:effectLst/>
                <a:latin typeface="+mn-lt"/>
                <a:ea typeface="+mn-ea"/>
                <a:cs typeface="+mn-cs"/>
              </a:rPr>
              <a:t>Success probability of MCS which corresponds to CQI q is the ratio of CQI reports whose value is over q to total CQI reports.</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11</a:t>
            </a:fld>
            <a:endParaRPr lang="ko-KR" altLang="en-US" dirty="0"/>
          </a:p>
        </p:txBody>
      </p:sp>
    </p:spTree>
    <p:extLst>
      <p:ext uri="{BB962C8B-B14F-4D97-AF65-F5344CB8AC3E}">
        <p14:creationId xmlns:p14="http://schemas.microsoft.com/office/powerpoint/2010/main" val="279635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sz="1200" kern="1200" dirty="0" err="1">
                <a:solidFill>
                  <a:schemeClr val="tx1"/>
                </a:solidFill>
                <a:effectLst/>
                <a:latin typeface="+mn-lt"/>
                <a:ea typeface="+mn-ea"/>
                <a:cs typeface="+mn-cs"/>
              </a:rPr>
              <a:t>We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have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implemented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CQI </a:t>
            </a:r>
            <a:r>
              <a:rPr lang="ko-KR" altLang="ko-KR" sz="1200" kern="1200" dirty="0" err="1">
                <a:solidFill>
                  <a:schemeClr val="tx1"/>
                </a:solidFill>
                <a:effectLst/>
                <a:latin typeface="+mn-lt"/>
                <a:ea typeface="+mn-ea"/>
                <a:cs typeface="+mn-cs"/>
              </a:rPr>
              <a:t>clustering</a:t>
            </a:r>
            <a:r>
              <a:rPr lang="ko-KR" altLang="ko-KR" sz="1200" kern="1200" dirty="0">
                <a:solidFill>
                  <a:schemeClr val="tx1"/>
                </a:solidFill>
                <a:effectLst/>
                <a:latin typeface="+mn-lt"/>
                <a:ea typeface="+mn-ea"/>
                <a:cs typeface="+mn-cs"/>
              </a:rPr>
              <a:t> and </a:t>
            </a:r>
            <a:r>
              <a:rPr lang="ko-KR" altLang="ko-KR" sz="1200" kern="1200" dirty="0" err="1">
                <a:solidFill>
                  <a:schemeClr val="tx1"/>
                </a:solidFill>
                <a:effectLst/>
                <a:latin typeface="+mn-lt"/>
                <a:ea typeface="+mn-ea"/>
                <a:cs typeface="+mn-cs"/>
              </a:rPr>
              <a:t>collision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algorithm</a:t>
            </a:r>
            <a:r>
              <a:rPr lang="ko-KR" altLang="ko-KR" sz="1200" kern="1200" dirty="0">
                <a:solidFill>
                  <a:schemeClr val="tx1"/>
                </a:solidFill>
                <a:effectLst/>
                <a:latin typeface="+mn-lt"/>
                <a:ea typeface="+mn-ea"/>
                <a:cs typeface="+mn-cs"/>
              </a:rPr>
              <a:t> of COALA </a:t>
            </a:r>
            <a:r>
              <a:rPr lang="ko-KR" altLang="ko-KR" sz="1200" kern="1200" dirty="0" err="1">
                <a:solidFill>
                  <a:schemeClr val="tx1"/>
                </a:solidFill>
                <a:effectLst/>
                <a:latin typeface="+mn-lt"/>
                <a:ea typeface="+mn-ea"/>
                <a:cs typeface="+mn-cs"/>
              </a:rPr>
              <a:t>in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a:t>
            </a:r>
            <a:r>
              <a:rPr lang="en-US" altLang="ko-KR" sz="1200" kern="1200" dirty="0">
                <a:solidFill>
                  <a:schemeClr val="tx1"/>
                </a:solidFill>
                <a:effectLst/>
                <a:latin typeface="+mn-lt"/>
                <a:ea typeface="+mn-ea"/>
                <a:cs typeface="+mn-cs"/>
              </a:rPr>
              <a:t>A</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testbed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for</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feasibility</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study</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We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used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an</a:t>
            </a:r>
            <a:r>
              <a:rPr lang="ko-KR" altLang="ko-KR" sz="1200" kern="1200" dirty="0">
                <a:solidFill>
                  <a:schemeClr val="tx1"/>
                </a:solidFill>
                <a:effectLst/>
                <a:latin typeface="+mn-lt"/>
                <a:ea typeface="+mn-ea"/>
                <a:cs typeface="+mn-cs"/>
              </a:rPr>
              <a:t> NI USRP </a:t>
            </a:r>
            <a:r>
              <a:rPr lang="ko-KR" altLang="ko-KR" sz="1200" kern="1200" dirty="0" err="1">
                <a:solidFill>
                  <a:schemeClr val="tx1"/>
                </a:solidFill>
                <a:effectLst/>
                <a:latin typeface="+mn-lt"/>
                <a:ea typeface="+mn-ea"/>
                <a:cs typeface="+mn-cs"/>
              </a:rPr>
              <a:t>for</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a:t>
            </a:r>
            <a:r>
              <a:rPr lang="en-US" altLang="ko-KR" sz="1200" kern="1200" dirty="0">
                <a:solidFill>
                  <a:schemeClr val="tx1"/>
                </a:solidFill>
                <a:effectLst/>
                <a:latin typeface="+mn-lt"/>
                <a:ea typeface="+mn-ea"/>
                <a:cs typeface="+mn-cs"/>
              </a:rPr>
              <a:t>A</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testbed</a:t>
            </a:r>
            <a:r>
              <a:rPr lang="ko-KR" altLang="ko-KR" sz="1200" kern="1200" dirty="0">
                <a:solidFill>
                  <a:schemeClr val="tx1"/>
                </a:solidFill>
                <a:effectLst/>
                <a:latin typeface="+mn-lt"/>
                <a:ea typeface="+mn-ea"/>
                <a:cs typeface="+mn-cs"/>
              </a:rPr>
              <a:t> and </a:t>
            </a:r>
            <a:r>
              <a:rPr lang="ko-KR" altLang="ko-KR" sz="1200" kern="1200" dirty="0" err="1">
                <a:solidFill>
                  <a:schemeClr val="tx1"/>
                </a:solidFill>
                <a:effectLst/>
                <a:latin typeface="+mn-lt"/>
                <a:ea typeface="+mn-ea"/>
                <a:cs typeface="+mn-cs"/>
              </a:rPr>
              <a:t>Buffalo</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commercial</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off-the-shelf</a:t>
            </a:r>
            <a:r>
              <a:rPr lang="ko-KR" altLang="ko-KR" sz="1200" kern="1200" dirty="0">
                <a:solidFill>
                  <a:schemeClr val="tx1"/>
                </a:solidFill>
                <a:effectLst/>
                <a:latin typeface="+mn-lt"/>
                <a:ea typeface="+mn-ea"/>
                <a:cs typeface="+mn-cs"/>
              </a:rPr>
              <a:t> 11n </a:t>
            </a:r>
            <a:r>
              <a:rPr lang="ko-KR" altLang="ko-KR" sz="1200" kern="1200" dirty="0" err="1">
                <a:solidFill>
                  <a:schemeClr val="tx1"/>
                </a:solidFill>
                <a:effectLst/>
                <a:latin typeface="+mn-lt"/>
                <a:ea typeface="+mn-ea"/>
                <a:cs typeface="+mn-cs"/>
              </a:rPr>
              <a:t>APs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for</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Wi-Fi</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networks</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Both</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a:t>
            </a:r>
            <a:r>
              <a:rPr lang="en-US" altLang="ko-KR" sz="1200" kern="1200" dirty="0">
                <a:solidFill>
                  <a:schemeClr val="tx1"/>
                </a:solidFill>
                <a:effectLst/>
                <a:latin typeface="+mn-lt"/>
                <a:ea typeface="+mn-ea"/>
                <a:cs typeface="+mn-cs"/>
              </a:rPr>
              <a:t>A</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and </a:t>
            </a:r>
            <a:r>
              <a:rPr lang="ko-KR" altLang="ko-KR" sz="1200" kern="1200" dirty="0" err="1">
                <a:solidFill>
                  <a:schemeClr val="tx1"/>
                </a:solidFill>
                <a:effectLst/>
                <a:latin typeface="+mn-lt"/>
                <a:ea typeface="+mn-ea"/>
                <a:cs typeface="+mn-cs"/>
              </a:rPr>
              <a:t>Wi-Fi</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systems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utilized</a:t>
            </a:r>
            <a:r>
              <a:rPr lang="ko-KR" altLang="ko-KR" sz="1200" kern="1200" dirty="0">
                <a:solidFill>
                  <a:schemeClr val="tx1"/>
                </a:solidFill>
                <a:effectLst/>
                <a:latin typeface="+mn-lt"/>
                <a:ea typeface="+mn-ea"/>
                <a:cs typeface="+mn-cs"/>
              </a:rPr>
              <a:t> 20 </a:t>
            </a:r>
            <a:r>
              <a:rPr lang="ko-KR" altLang="ko-KR" sz="1200" kern="1200" dirty="0" err="1">
                <a:solidFill>
                  <a:schemeClr val="tx1"/>
                </a:solidFill>
                <a:effectLst/>
                <a:latin typeface="+mn-lt"/>
                <a:ea typeface="+mn-ea"/>
                <a:cs typeface="+mn-cs"/>
              </a:rPr>
              <a:t>MHz</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operating</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channel</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bandwidth</a:t>
            </a:r>
            <a:r>
              <a:rPr lang="ko-KR" altLang="ko-KR" sz="1200" kern="1200" dirty="0">
                <a:solidFill>
                  <a:schemeClr val="tx1"/>
                </a:solidFill>
                <a:effectLst/>
                <a:latin typeface="+mn-lt"/>
                <a:ea typeface="+mn-ea"/>
                <a:cs typeface="+mn-cs"/>
              </a:rPr>
              <a:t>.</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12</a:t>
            </a:fld>
            <a:endParaRPr lang="ko-KR" altLang="en-US" dirty="0"/>
          </a:p>
        </p:txBody>
      </p:sp>
    </p:spTree>
    <p:extLst>
      <p:ext uri="{BB962C8B-B14F-4D97-AF65-F5344CB8AC3E}">
        <p14:creationId xmlns:p14="http://schemas.microsoft.com/office/powerpoint/2010/main" val="2085120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sz="1200" kern="1200" dirty="0" err="1">
                <a:solidFill>
                  <a:schemeClr val="tx1"/>
                </a:solidFill>
                <a:effectLst/>
                <a:latin typeface="+mn-lt"/>
                <a:ea typeface="+mn-ea"/>
                <a:cs typeface="+mn-cs"/>
              </a:rPr>
              <a:t>This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figure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shows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COALA's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collision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performance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with</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varying</a:t>
            </a:r>
            <a:r>
              <a:rPr lang="ko-KR" altLang="ko-KR" sz="1200" kern="1200" dirty="0">
                <a:solidFill>
                  <a:schemeClr val="tx1"/>
                </a:solidFill>
                <a:effectLst/>
                <a:latin typeface="+mn-lt"/>
                <a:ea typeface="+mn-ea"/>
                <a:cs typeface="+mn-cs"/>
              </a:rPr>
              <a:t> CQI </a:t>
            </a:r>
            <a:r>
              <a:rPr lang="ko-KR" altLang="ko-KR" sz="1200" kern="1200" dirty="0" err="1">
                <a:solidFill>
                  <a:schemeClr val="tx1"/>
                </a:solidFill>
                <a:effectLst/>
                <a:latin typeface="+mn-lt"/>
                <a:ea typeface="+mn-ea"/>
                <a:cs typeface="+mn-cs"/>
              </a:rPr>
              <a:t>observation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window</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size</a:t>
            </a:r>
            <a:r>
              <a:rPr lang="ko-KR" altLang="ko-KR" sz="1200" kern="1200" dirty="0">
                <a:solidFill>
                  <a:schemeClr val="tx1"/>
                </a:solidFill>
                <a:effectLst/>
                <a:latin typeface="+mn-lt"/>
                <a:ea typeface="+mn-ea"/>
                <a:cs typeface="+mn-cs"/>
              </a:rPr>
              <a:t>.</a:t>
            </a:r>
          </a:p>
          <a:p>
            <a:r>
              <a:rPr lang="ko-KR" altLang="ko-KR" sz="1200" kern="1200" dirty="0">
                <a:solidFill>
                  <a:schemeClr val="tx1"/>
                </a:solidFill>
                <a:effectLst/>
                <a:latin typeface="+mn-lt"/>
                <a:ea typeface="+mn-ea"/>
                <a:cs typeface="+mn-cs"/>
              </a:rPr>
              <a:t>CQI </a:t>
            </a:r>
            <a:r>
              <a:rPr lang="ko-KR" altLang="ko-KR" sz="1200" kern="1200" dirty="0" err="1">
                <a:solidFill>
                  <a:schemeClr val="tx1"/>
                </a:solidFill>
                <a:effectLst/>
                <a:latin typeface="+mn-lt"/>
                <a:ea typeface="+mn-ea"/>
                <a:cs typeface="+mn-cs"/>
              </a:rPr>
              <a:t>observation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window</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size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number</a:t>
            </a:r>
            <a:r>
              <a:rPr lang="ko-KR" altLang="ko-KR" sz="1200" kern="1200" dirty="0">
                <a:solidFill>
                  <a:schemeClr val="tx1"/>
                </a:solidFill>
                <a:effectLst/>
                <a:latin typeface="+mn-lt"/>
                <a:ea typeface="+mn-ea"/>
                <a:cs typeface="+mn-cs"/>
              </a:rPr>
              <a:t> of </a:t>
            </a:r>
            <a:r>
              <a:rPr lang="ko-KR" altLang="ko-KR" sz="1200" kern="1200" dirty="0" err="1">
                <a:solidFill>
                  <a:schemeClr val="tx1"/>
                </a:solidFill>
                <a:effectLst/>
                <a:latin typeface="+mn-lt"/>
                <a:ea typeface="+mn-ea"/>
                <a:cs typeface="+mn-cs"/>
              </a:rPr>
              <a:t>recent</a:t>
            </a:r>
            <a:r>
              <a:rPr lang="ko-KR" altLang="ko-KR" sz="1200" kern="1200" dirty="0">
                <a:solidFill>
                  <a:schemeClr val="tx1"/>
                </a:solidFill>
                <a:effectLst/>
                <a:latin typeface="+mn-lt"/>
                <a:ea typeface="+mn-ea"/>
                <a:cs typeface="+mn-cs"/>
              </a:rPr>
              <a:t> CQI </a:t>
            </a:r>
            <a:r>
              <a:rPr lang="ko-KR" altLang="ko-KR" sz="1200" kern="1200" dirty="0" err="1">
                <a:solidFill>
                  <a:schemeClr val="tx1"/>
                </a:solidFill>
                <a:effectLst/>
                <a:latin typeface="+mn-lt"/>
                <a:ea typeface="+mn-ea"/>
                <a:cs typeface="+mn-cs"/>
              </a:rPr>
              <a:t>reports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which</a:t>
            </a:r>
            <a:r>
              <a:rPr lang="ko-KR" altLang="ko-KR" sz="1200" kern="1200" dirty="0">
                <a:solidFill>
                  <a:schemeClr val="tx1"/>
                </a:solidFill>
                <a:effectLst/>
                <a:latin typeface="+mn-lt"/>
                <a:ea typeface="+mn-ea"/>
                <a:cs typeface="+mn-cs"/>
              </a:rPr>
              <a:t> COALA </a:t>
            </a:r>
            <a:r>
              <a:rPr lang="ko-KR" altLang="ko-KR" sz="1200" kern="1200" dirty="0" err="1">
                <a:solidFill>
                  <a:schemeClr val="tx1"/>
                </a:solidFill>
                <a:effectLst/>
                <a:latin typeface="+mn-lt"/>
                <a:ea typeface="+mn-ea"/>
                <a:cs typeface="+mn-cs"/>
              </a:rPr>
              <a:t>uses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for</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collision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a:t>
            </a:r>
          </a:p>
          <a:p>
            <a:r>
              <a:rPr lang="ko-KR" altLang="ko-KR" sz="1200" kern="1200" dirty="0">
                <a:solidFill>
                  <a:schemeClr val="tx1"/>
                </a:solidFill>
                <a:effectLst/>
                <a:latin typeface="+mn-lt"/>
                <a:ea typeface="+mn-ea"/>
                <a:cs typeface="+mn-cs"/>
              </a:rPr>
              <a:t>The </a:t>
            </a:r>
            <a:r>
              <a:rPr lang="ko-KR" altLang="ko-KR" sz="1200" kern="1200" dirty="0" err="1">
                <a:solidFill>
                  <a:schemeClr val="tx1"/>
                </a:solidFill>
                <a:effectLst/>
                <a:latin typeface="+mn-lt"/>
                <a:ea typeface="+mn-ea"/>
                <a:cs typeface="+mn-cs"/>
              </a:rPr>
              <a:t>orange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line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shows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collision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ratio</a:t>
            </a:r>
            <a:r>
              <a:rPr lang="ko-KR" altLang="ko-KR" sz="1200" kern="1200" dirty="0">
                <a:solidFill>
                  <a:schemeClr val="tx1"/>
                </a:solidFill>
                <a:effectLst/>
                <a:latin typeface="+mn-lt"/>
                <a:ea typeface="+mn-ea"/>
                <a:cs typeface="+mn-cs"/>
              </a:rPr>
              <a:t> of COALA </a:t>
            </a:r>
            <a:r>
              <a:rPr lang="ko-KR" altLang="ko-KR" sz="1200" kern="1200" dirty="0" err="1">
                <a:solidFill>
                  <a:schemeClr val="tx1"/>
                </a:solidFill>
                <a:effectLst/>
                <a:latin typeface="+mn-lt"/>
                <a:ea typeface="+mn-ea"/>
                <a:cs typeface="+mn-cs"/>
              </a:rPr>
              <a:t>when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there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are</a:t>
            </a:r>
            <a:r>
              <a:rPr lang="ko-KR" altLang="ko-KR" sz="1200" kern="1200" dirty="0">
                <a:solidFill>
                  <a:schemeClr val="tx1"/>
                </a:solidFill>
                <a:effectLst/>
                <a:latin typeface="+mn-lt"/>
                <a:ea typeface="+mn-ea"/>
                <a:cs typeface="+mn-cs"/>
              </a:rPr>
              <a:t> 3 </a:t>
            </a:r>
            <a:r>
              <a:rPr lang="ko-KR" altLang="ko-KR" sz="1200" kern="1200" dirty="0" err="1">
                <a:solidFill>
                  <a:schemeClr val="tx1"/>
                </a:solidFill>
                <a:effectLst/>
                <a:latin typeface="+mn-lt"/>
                <a:ea typeface="+mn-ea"/>
                <a:cs typeface="+mn-cs"/>
              </a:rPr>
              <a:t>coexisting</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Wi-Fi</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APs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while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green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line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shows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ratio</a:t>
            </a:r>
            <a:r>
              <a:rPr lang="ko-KR" altLang="ko-KR" sz="1200" kern="1200" dirty="0">
                <a:solidFill>
                  <a:schemeClr val="tx1"/>
                </a:solidFill>
                <a:effectLst/>
                <a:latin typeface="+mn-lt"/>
                <a:ea typeface="+mn-ea"/>
                <a:cs typeface="+mn-cs"/>
              </a:rPr>
              <a:t> of COALA </a:t>
            </a:r>
            <a:r>
              <a:rPr lang="ko-KR" altLang="ko-KR" sz="1200" kern="1200" dirty="0" err="1">
                <a:solidFill>
                  <a:schemeClr val="tx1"/>
                </a:solidFill>
                <a:effectLst/>
                <a:latin typeface="+mn-lt"/>
                <a:ea typeface="+mn-ea"/>
                <a:cs typeface="+mn-cs"/>
              </a:rPr>
              <a:t>with</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no</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coexisting</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Wi-Fi</a:t>
            </a:r>
            <a:r>
              <a:rPr lang="ko-KR" altLang="ko-KR" sz="1200" kern="1200" dirty="0">
                <a:solidFill>
                  <a:schemeClr val="tx1"/>
                </a:solidFill>
                <a:effectLst/>
                <a:latin typeface="+mn-lt"/>
                <a:ea typeface="+mn-ea"/>
                <a:cs typeface="+mn-cs"/>
              </a:rPr>
              <a:t> AP.</a:t>
            </a:r>
          </a:p>
          <a:p>
            <a:r>
              <a:rPr lang="ko-KR" altLang="ko-KR" sz="1200" kern="1200" dirty="0" err="1">
                <a:solidFill>
                  <a:schemeClr val="tx1"/>
                </a:solidFill>
                <a:effectLst/>
                <a:latin typeface="+mn-lt"/>
                <a:ea typeface="+mn-ea"/>
                <a:cs typeface="+mn-cs"/>
              </a:rPr>
              <a:t>We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can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see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that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collision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ratio</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decreases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CQI </a:t>
            </a:r>
            <a:r>
              <a:rPr lang="ko-KR" altLang="ko-KR" sz="1200" kern="1200" dirty="0" err="1">
                <a:solidFill>
                  <a:schemeClr val="tx1"/>
                </a:solidFill>
                <a:effectLst/>
                <a:latin typeface="+mn-lt"/>
                <a:ea typeface="+mn-ea"/>
                <a:cs typeface="+mn-cs"/>
              </a:rPr>
              <a:t>observation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window</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size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decreases</a:t>
            </a:r>
            <a:r>
              <a:rPr lang="ko-KR" altLang="ko-KR" sz="1200" kern="1200" dirty="0">
                <a:solidFill>
                  <a:schemeClr val="tx1"/>
                </a:solidFill>
                <a:effectLst/>
                <a:latin typeface="+mn-lt"/>
                <a:ea typeface="+mn-ea"/>
                <a:cs typeface="+mn-cs"/>
              </a:rPr>
              <a:t>.</a:t>
            </a:r>
          </a:p>
          <a:p>
            <a:r>
              <a:rPr lang="ko-KR" altLang="ko-KR" sz="1200" kern="1200" dirty="0">
                <a:solidFill>
                  <a:schemeClr val="tx1"/>
                </a:solidFill>
                <a:effectLst/>
                <a:latin typeface="+mn-lt"/>
                <a:ea typeface="+mn-ea"/>
                <a:cs typeface="+mn-cs"/>
              </a:rPr>
              <a:t>And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collision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detection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ratio</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almost</a:t>
            </a:r>
            <a:r>
              <a:rPr lang="ko-KR" altLang="ko-KR" sz="1200" kern="1200" dirty="0">
                <a:solidFill>
                  <a:schemeClr val="tx1"/>
                </a:solidFill>
                <a:effectLst/>
                <a:latin typeface="+mn-lt"/>
                <a:ea typeface="+mn-ea"/>
                <a:cs typeface="+mn-cs"/>
              </a:rPr>
              <a:t> 1 </a:t>
            </a:r>
            <a:r>
              <a:rPr lang="ko-KR" altLang="ko-KR" sz="1200" kern="1200" dirty="0" err="1">
                <a:solidFill>
                  <a:schemeClr val="tx1"/>
                </a:solidFill>
                <a:effectLst/>
                <a:latin typeface="+mn-lt"/>
                <a:ea typeface="+mn-ea"/>
                <a:cs typeface="+mn-cs"/>
              </a:rPr>
              <a:t>with</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CQI </a:t>
            </a:r>
            <a:r>
              <a:rPr lang="ko-KR" altLang="ko-KR" sz="1200" kern="1200" dirty="0" err="1">
                <a:solidFill>
                  <a:schemeClr val="tx1"/>
                </a:solidFill>
                <a:effectLst/>
                <a:latin typeface="+mn-lt"/>
                <a:ea typeface="+mn-ea"/>
                <a:cs typeface="+mn-cs"/>
              </a:rPr>
              <a:t>window</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size</a:t>
            </a:r>
            <a:r>
              <a:rPr lang="ko-KR" altLang="ko-KR" sz="1200" kern="1200" dirty="0">
                <a:solidFill>
                  <a:schemeClr val="tx1"/>
                </a:solidFill>
                <a:effectLst/>
                <a:latin typeface="+mn-lt"/>
                <a:ea typeface="+mn-ea"/>
                <a:cs typeface="+mn-cs"/>
              </a:rPr>
              <a:t> of 150 </a:t>
            </a:r>
            <a:r>
              <a:rPr lang="ko-KR" altLang="ko-KR" sz="1200" kern="1200" dirty="0" err="1">
                <a:solidFill>
                  <a:schemeClr val="tx1"/>
                </a:solidFill>
                <a:effectLst/>
                <a:latin typeface="+mn-lt"/>
                <a:ea typeface="+mn-ea"/>
                <a:cs typeface="+mn-cs"/>
              </a:rPr>
              <a:t>or</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more</a:t>
            </a:r>
            <a:r>
              <a:rPr lang="ko-KR" altLang="ko-KR" sz="1200" kern="1200" dirty="0">
                <a:solidFill>
                  <a:schemeClr val="tx1"/>
                </a:solidFill>
                <a:effectLst/>
                <a:latin typeface="+mn-lt"/>
                <a:ea typeface="+mn-ea"/>
                <a:cs typeface="+mn-cs"/>
              </a:rPr>
              <a:t>.</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13</a:t>
            </a:fld>
            <a:endParaRPr lang="ko-KR" altLang="en-US" dirty="0"/>
          </a:p>
        </p:txBody>
      </p:sp>
    </p:spTree>
    <p:extLst>
      <p:ext uri="{BB962C8B-B14F-4D97-AF65-F5344CB8AC3E}">
        <p14:creationId xmlns:p14="http://schemas.microsoft.com/office/powerpoint/2010/main" val="414930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sz="1200" kern="1200" dirty="0" err="1">
                <a:solidFill>
                  <a:schemeClr val="tx1"/>
                </a:solidFill>
                <a:effectLst/>
                <a:latin typeface="+mn-lt"/>
                <a:ea typeface="+mn-ea"/>
                <a:cs typeface="+mn-cs"/>
              </a:rPr>
              <a:t>We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evaluated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performance</a:t>
            </a:r>
            <a:r>
              <a:rPr lang="ko-KR" altLang="ko-KR" sz="1200" kern="1200" dirty="0">
                <a:solidFill>
                  <a:schemeClr val="tx1"/>
                </a:solidFill>
                <a:effectLst/>
                <a:latin typeface="+mn-lt"/>
                <a:ea typeface="+mn-ea"/>
                <a:cs typeface="+mn-cs"/>
              </a:rPr>
              <a:t> of COALA </a:t>
            </a:r>
            <a:r>
              <a:rPr lang="ko-KR" altLang="ko-KR" sz="1200" kern="1200" dirty="0" err="1">
                <a:solidFill>
                  <a:schemeClr val="tx1"/>
                </a:solidFill>
                <a:effectLst/>
                <a:latin typeface="+mn-lt"/>
                <a:ea typeface="+mn-ea"/>
                <a:cs typeface="+mn-cs"/>
              </a:rPr>
              <a:t>by</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using</a:t>
            </a:r>
            <a:r>
              <a:rPr lang="ko-KR" altLang="ko-KR" sz="1200" kern="1200" dirty="0">
                <a:solidFill>
                  <a:schemeClr val="tx1"/>
                </a:solidFill>
                <a:effectLst/>
                <a:latin typeface="+mn-lt"/>
                <a:ea typeface="+mn-ea"/>
                <a:cs typeface="+mn-cs"/>
              </a:rPr>
              <a:t> ns-3 </a:t>
            </a:r>
            <a:r>
              <a:rPr lang="ko-KR" altLang="ko-KR" sz="1200" kern="1200" dirty="0" err="1">
                <a:solidFill>
                  <a:schemeClr val="tx1"/>
                </a:solidFill>
                <a:effectLst/>
                <a:latin typeface="+mn-lt"/>
                <a:ea typeface="+mn-ea"/>
                <a:cs typeface="+mn-cs"/>
              </a:rPr>
              <a:t>simulation</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We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implemented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following</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features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to</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evaluate</a:t>
            </a:r>
            <a:r>
              <a:rPr lang="ko-KR" altLang="ko-KR" sz="1200" kern="1200" dirty="0">
                <a:solidFill>
                  <a:schemeClr val="tx1"/>
                </a:solidFill>
                <a:effectLst/>
                <a:latin typeface="+mn-lt"/>
                <a:ea typeface="+mn-ea"/>
                <a:cs typeface="+mn-cs"/>
              </a:rPr>
              <a:t> 3GPP </a:t>
            </a:r>
            <a:r>
              <a:rPr lang="ko-KR" altLang="ko-KR" sz="1200" kern="1200" dirty="0" err="1">
                <a:solidFill>
                  <a:schemeClr val="tx1"/>
                </a:solidFill>
                <a:effectLst/>
                <a:latin typeface="+mn-lt"/>
                <a:ea typeface="+mn-ea"/>
                <a:cs typeface="+mn-cs"/>
              </a:rPr>
              <a:t>L</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operation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unlicensed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band</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You</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can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find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detailed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simulation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parameters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table</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Simulation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time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10 </a:t>
            </a:r>
            <a:r>
              <a:rPr lang="ko-KR" altLang="ko-KR" sz="1200" kern="1200" dirty="0" err="1">
                <a:solidFill>
                  <a:schemeClr val="tx1"/>
                </a:solidFill>
                <a:effectLst/>
                <a:latin typeface="+mn-lt"/>
                <a:ea typeface="+mn-ea"/>
                <a:cs typeface="+mn-cs"/>
              </a:rPr>
              <a:t>s</a:t>
            </a:r>
            <a:r>
              <a:rPr lang="ko-KR" altLang="ko-KR" sz="1200" kern="1200" dirty="0">
                <a:solidFill>
                  <a:schemeClr val="tx1"/>
                </a:solidFill>
                <a:effectLst/>
                <a:latin typeface="+mn-lt"/>
                <a:ea typeface="+mn-ea"/>
                <a:cs typeface="+mn-cs"/>
              </a:rPr>
              <a:t>, and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number</a:t>
            </a:r>
            <a:r>
              <a:rPr lang="ko-KR" altLang="ko-KR" sz="1200" kern="1200" dirty="0">
                <a:solidFill>
                  <a:schemeClr val="tx1"/>
                </a:solidFill>
                <a:effectLst/>
                <a:latin typeface="+mn-lt"/>
                <a:ea typeface="+mn-ea"/>
                <a:cs typeface="+mn-cs"/>
              </a:rPr>
              <a:t> of </a:t>
            </a:r>
            <a:r>
              <a:rPr lang="ko-KR" altLang="ko-KR" sz="1200" kern="1200" dirty="0" err="1">
                <a:solidFill>
                  <a:schemeClr val="tx1"/>
                </a:solidFill>
                <a:effectLst/>
                <a:latin typeface="+mn-lt"/>
                <a:ea typeface="+mn-ea"/>
                <a:cs typeface="+mn-cs"/>
              </a:rPr>
              <a:t>iterations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10, and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used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file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size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0.5 MB, and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used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bandwidth</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20 </a:t>
            </a:r>
            <a:r>
              <a:rPr lang="ko-KR" altLang="ko-KR" sz="1200" kern="1200" dirty="0" err="1">
                <a:solidFill>
                  <a:schemeClr val="tx1"/>
                </a:solidFill>
                <a:effectLst/>
                <a:latin typeface="+mn-lt"/>
                <a:ea typeface="+mn-ea"/>
                <a:cs typeface="+mn-cs"/>
              </a:rPr>
              <a:t>MHz</a:t>
            </a:r>
            <a:r>
              <a:rPr lang="ko-KR" altLang="ko-KR" sz="1200" kern="1200" dirty="0">
                <a:solidFill>
                  <a:schemeClr val="tx1"/>
                </a:solidFill>
                <a:effectLst/>
                <a:latin typeface="+mn-lt"/>
                <a:ea typeface="+mn-ea"/>
                <a:cs typeface="+mn-cs"/>
              </a:rPr>
              <a:t>, and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transmission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power</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23 </a:t>
            </a:r>
            <a:r>
              <a:rPr lang="ko-KR" altLang="ko-KR" sz="1200" kern="1200" dirty="0" err="1">
                <a:solidFill>
                  <a:schemeClr val="tx1"/>
                </a:solidFill>
                <a:effectLst/>
                <a:latin typeface="+mn-lt"/>
                <a:ea typeface="+mn-ea"/>
                <a:cs typeface="+mn-cs"/>
              </a:rPr>
              <a:t>dBm</a:t>
            </a:r>
            <a:r>
              <a:rPr lang="ko-KR" altLang="ko-KR" sz="1200" kern="1200" dirty="0">
                <a:solidFill>
                  <a:schemeClr val="tx1"/>
                </a:solidFill>
                <a:effectLst/>
                <a:latin typeface="+mn-lt"/>
                <a:ea typeface="+mn-ea"/>
                <a:cs typeface="+mn-cs"/>
              </a:rPr>
              <a:t>, and </a:t>
            </a:r>
            <a:r>
              <a:rPr lang="ko-KR" altLang="ko-KR" sz="1200" kern="1200" dirty="0" err="1">
                <a:solidFill>
                  <a:schemeClr val="tx1"/>
                </a:solidFill>
                <a:effectLst/>
                <a:latin typeface="+mn-lt"/>
                <a:ea typeface="+mn-ea"/>
                <a:cs typeface="+mn-cs"/>
              </a:rPr>
              <a:t>finally</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CCA </a:t>
            </a:r>
            <a:r>
              <a:rPr lang="ko-KR" altLang="ko-KR" sz="1200" kern="1200" dirty="0" err="1">
                <a:solidFill>
                  <a:schemeClr val="tx1"/>
                </a:solidFill>
                <a:effectLst/>
                <a:latin typeface="+mn-lt"/>
                <a:ea typeface="+mn-ea"/>
                <a:cs typeface="+mn-cs"/>
              </a:rPr>
              <a:t>threshold</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-72 </a:t>
            </a:r>
            <a:r>
              <a:rPr lang="ko-KR" altLang="ko-KR" sz="1200" kern="1200" dirty="0" err="1">
                <a:solidFill>
                  <a:schemeClr val="tx1"/>
                </a:solidFill>
                <a:effectLst/>
                <a:latin typeface="+mn-lt"/>
                <a:ea typeface="+mn-ea"/>
                <a:cs typeface="+mn-cs"/>
              </a:rPr>
              <a:t>dBm</a:t>
            </a:r>
            <a:r>
              <a:rPr lang="ko-KR" altLang="ko-KR" sz="1200" kern="1200" dirty="0">
                <a:solidFill>
                  <a:schemeClr val="tx1"/>
                </a:solidFill>
                <a:effectLst/>
                <a:latin typeface="+mn-lt"/>
                <a:ea typeface="+mn-ea"/>
                <a:cs typeface="+mn-cs"/>
              </a:rPr>
              <a:t>.</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14</a:t>
            </a:fld>
            <a:endParaRPr lang="ko-KR" altLang="en-US" dirty="0"/>
          </a:p>
        </p:txBody>
      </p:sp>
    </p:spTree>
    <p:extLst>
      <p:ext uri="{BB962C8B-B14F-4D97-AF65-F5344CB8AC3E}">
        <p14:creationId xmlns:p14="http://schemas.microsoft.com/office/powerpoint/2010/main" val="228539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ko-KR" sz="1200" kern="1200" dirty="0">
                <a:solidFill>
                  <a:schemeClr val="tx1"/>
                </a:solidFill>
                <a:effectLst/>
                <a:latin typeface="+mn-lt"/>
                <a:ea typeface="+mn-ea"/>
                <a:cs typeface="+mn-cs"/>
              </a:rPr>
              <a:t>The </a:t>
            </a:r>
            <a:r>
              <a:rPr lang="ko-KR" altLang="ko-KR" sz="1200" kern="1200" dirty="0" err="1">
                <a:solidFill>
                  <a:schemeClr val="tx1"/>
                </a:solidFill>
                <a:effectLst/>
                <a:latin typeface="+mn-lt"/>
                <a:ea typeface="+mn-ea"/>
                <a:cs typeface="+mn-cs"/>
              </a:rPr>
              <a:t>figure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on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left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shows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throughput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performance</a:t>
            </a:r>
            <a:r>
              <a:rPr lang="ko-KR" altLang="ko-KR" sz="1200" kern="1200" dirty="0">
                <a:solidFill>
                  <a:schemeClr val="tx1"/>
                </a:solidFill>
                <a:effectLst/>
                <a:latin typeface="+mn-lt"/>
                <a:ea typeface="+mn-ea"/>
                <a:cs typeface="+mn-cs"/>
              </a:rPr>
              <a:t> of COALA.</a:t>
            </a:r>
          </a:p>
          <a:p>
            <a:r>
              <a:rPr lang="ko-KR" altLang="ko-KR" sz="1200" kern="1200" dirty="0" err="1">
                <a:solidFill>
                  <a:schemeClr val="tx1"/>
                </a:solidFill>
                <a:effectLst/>
                <a:latin typeface="+mn-lt"/>
                <a:ea typeface="+mn-ea"/>
                <a:cs typeface="+mn-cs"/>
              </a:rPr>
              <a:t>X-axis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number</a:t>
            </a:r>
            <a:r>
              <a:rPr lang="ko-KR" altLang="ko-KR" sz="1200" kern="1200" dirty="0">
                <a:solidFill>
                  <a:schemeClr val="tx1"/>
                </a:solidFill>
                <a:effectLst/>
                <a:latin typeface="+mn-lt"/>
                <a:ea typeface="+mn-ea"/>
                <a:cs typeface="+mn-cs"/>
              </a:rPr>
              <a:t> of </a:t>
            </a:r>
            <a:r>
              <a:rPr lang="ko-KR" altLang="ko-KR" sz="1200" kern="1200" dirty="0" err="1">
                <a:solidFill>
                  <a:schemeClr val="tx1"/>
                </a:solidFill>
                <a:effectLst/>
                <a:latin typeface="+mn-lt"/>
                <a:ea typeface="+mn-ea"/>
                <a:cs typeface="+mn-cs"/>
              </a:rPr>
              <a:t>contending</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eNBs</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You</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can</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see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that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gap</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between</a:t>
            </a:r>
            <a:r>
              <a:rPr lang="ko-KR" altLang="ko-KR" sz="1200" kern="1200" dirty="0">
                <a:solidFill>
                  <a:schemeClr val="tx1"/>
                </a:solidFill>
                <a:effectLst/>
                <a:latin typeface="+mn-lt"/>
                <a:ea typeface="+mn-ea"/>
                <a:cs typeface="+mn-cs"/>
              </a:rPr>
              <a:t> AMC and BFM </a:t>
            </a:r>
            <a:r>
              <a:rPr lang="ko-KR" altLang="ko-KR" sz="1200" kern="1200" dirty="0" err="1">
                <a:solidFill>
                  <a:schemeClr val="tx1"/>
                </a:solidFill>
                <a:effectLst/>
                <a:latin typeface="+mn-lt"/>
                <a:ea typeface="+mn-ea"/>
                <a:cs typeface="+mn-cs"/>
              </a:rPr>
              <a:t>increases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number</a:t>
            </a:r>
            <a:r>
              <a:rPr lang="ko-KR" altLang="ko-KR" sz="1200" kern="1200" dirty="0">
                <a:solidFill>
                  <a:schemeClr val="tx1"/>
                </a:solidFill>
                <a:effectLst/>
                <a:latin typeface="+mn-lt"/>
                <a:ea typeface="+mn-ea"/>
                <a:cs typeface="+mn-cs"/>
              </a:rPr>
              <a:t> of </a:t>
            </a:r>
            <a:r>
              <a:rPr lang="ko-KR" altLang="ko-KR" sz="1200" kern="1200" dirty="0" err="1">
                <a:solidFill>
                  <a:schemeClr val="tx1"/>
                </a:solidFill>
                <a:effectLst/>
                <a:latin typeface="+mn-lt"/>
                <a:ea typeface="+mn-ea"/>
                <a:cs typeface="+mn-cs"/>
              </a:rPr>
              <a:t>L</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eNBs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increases</a:t>
            </a:r>
            <a:r>
              <a:rPr lang="ko-KR" altLang="ko-KR" sz="1200" kern="1200" dirty="0">
                <a:solidFill>
                  <a:schemeClr val="tx1"/>
                </a:solidFill>
                <a:effectLst/>
                <a:latin typeface="+mn-lt"/>
                <a:ea typeface="+mn-ea"/>
                <a:cs typeface="+mn-cs"/>
              </a:rPr>
              <a:t>.</a:t>
            </a:r>
          </a:p>
          <a:p>
            <a:r>
              <a:rPr lang="ko-KR" altLang="ko-KR" sz="1200" kern="1200" dirty="0" err="1">
                <a:solidFill>
                  <a:schemeClr val="tx1"/>
                </a:solidFill>
                <a:effectLst/>
                <a:latin typeface="+mn-lt"/>
                <a:ea typeface="+mn-ea"/>
                <a:cs typeface="+mn-cs"/>
              </a:rPr>
              <a:t>However</a:t>
            </a:r>
            <a:r>
              <a:rPr lang="ko-KR" altLang="ko-KR" sz="1200" kern="1200" dirty="0">
                <a:solidFill>
                  <a:schemeClr val="tx1"/>
                </a:solidFill>
                <a:effectLst/>
                <a:latin typeface="+mn-lt"/>
                <a:ea typeface="+mn-ea"/>
                <a:cs typeface="+mn-cs"/>
              </a:rPr>
              <a:t>, COALA </a:t>
            </a:r>
            <a:r>
              <a:rPr lang="ko-KR" altLang="ko-KR" sz="1200" kern="1200" dirty="0" err="1">
                <a:solidFill>
                  <a:schemeClr val="tx1"/>
                </a:solidFill>
                <a:effectLst/>
                <a:latin typeface="+mn-lt"/>
                <a:ea typeface="+mn-ea"/>
                <a:cs typeface="+mn-cs"/>
              </a:rPr>
              <a:t>achieves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almost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same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throughput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performance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with</a:t>
            </a:r>
            <a:r>
              <a:rPr lang="ko-KR" altLang="ko-KR" sz="1200" kern="1200" dirty="0">
                <a:solidFill>
                  <a:schemeClr val="tx1"/>
                </a:solidFill>
                <a:effectLst/>
                <a:latin typeface="+mn-lt"/>
                <a:ea typeface="+mn-ea"/>
                <a:cs typeface="+mn-cs"/>
              </a:rPr>
              <a:t> BFM.</a:t>
            </a:r>
          </a:p>
          <a:p>
            <a:r>
              <a:rPr lang="ko-KR" altLang="ko-KR" sz="1200" kern="1200" dirty="0" err="1">
                <a:solidFill>
                  <a:schemeClr val="tx1"/>
                </a:solidFill>
                <a:effectLst/>
                <a:latin typeface="+mn-lt"/>
                <a:ea typeface="+mn-ea"/>
                <a:cs typeface="+mn-cs"/>
              </a:rPr>
              <a:t>This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is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because</a:t>
            </a:r>
            <a:r>
              <a:rPr lang="ko-KR" altLang="ko-KR" sz="1200" kern="1200" dirty="0">
                <a:solidFill>
                  <a:schemeClr val="tx1"/>
                </a:solidFill>
                <a:effectLst/>
                <a:latin typeface="+mn-lt"/>
                <a:ea typeface="+mn-ea"/>
                <a:cs typeface="+mn-cs"/>
              </a:rPr>
              <a:t> COALA </a:t>
            </a:r>
            <a:r>
              <a:rPr lang="ko-KR" altLang="ko-KR" sz="1200" kern="1200" dirty="0" err="1">
                <a:solidFill>
                  <a:schemeClr val="tx1"/>
                </a:solidFill>
                <a:effectLst/>
                <a:latin typeface="+mn-lt"/>
                <a:ea typeface="+mn-ea"/>
                <a:cs typeface="+mn-cs"/>
              </a:rPr>
              <a:t>hardly</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chooses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unnecessarily</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low</a:t>
            </a:r>
            <a:r>
              <a:rPr lang="ko-KR" altLang="ko-KR" sz="1200" kern="1200" dirty="0">
                <a:solidFill>
                  <a:schemeClr val="tx1"/>
                </a:solidFill>
                <a:effectLst/>
                <a:latin typeface="+mn-lt"/>
                <a:ea typeface="+mn-ea"/>
                <a:cs typeface="+mn-cs"/>
              </a:rPr>
              <a:t> MCS.</a:t>
            </a:r>
          </a:p>
          <a:p>
            <a:r>
              <a:rPr lang="ko-KR" altLang="ko-KR" sz="1200" kern="1200" dirty="0">
                <a:solidFill>
                  <a:schemeClr val="tx1"/>
                </a:solidFill>
                <a:effectLst/>
                <a:latin typeface="+mn-lt"/>
                <a:ea typeface="+mn-ea"/>
                <a:cs typeface="+mn-cs"/>
              </a:rPr>
              <a:t>The </a:t>
            </a:r>
            <a:r>
              <a:rPr lang="ko-KR" altLang="ko-KR" sz="1200" kern="1200" dirty="0" err="1">
                <a:solidFill>
                  <a:schemeClr val="tx1"/>
                </a:solidFill>
                <a:effectLst/>
                <a:latin typeface="+mn-lt"/>
                <a:ea typeface="+mn-ea"/>
                <a:cs typeface="+mn-cs"/>
              </a:rPr>
              <a:t>throughput</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performance</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gain</a:t>
            </a:r>
            <a:r>
              <a:rPr lang="ko-KR" altLang="ko-KR" sz="1200" kern="1200" dirty="0">
                <a:solidFill>
                  <a:schemeClr val="tx1"/>
                </a:solidFill>
                <a:effectLst/>
                <a:latin typeface="+mn-lt"/>
                <a:ea typeface="+mn-ea"/>
                <a:cs typeface="+mn-cs"/>
              </a:rPr>
              <a:t> of COALA </a:t>
            </a:r>
            <a:r>
              <a:rPr lang="ko-KR" altLang="ko-KR" sz="1200" kern="1200" dirty="0" err="1">
                <a:solidFill>
                  <a:schemeClr val="tx1"/>
                </a:solidFill>
                <a:effectLst/>
                <a:latin typeface="+mn-lt"/>
                <a:ea typeface="+mn-ea"/>
                <a:cs typeface="+mn-cs"/>
              </a:rPr>
              <a:t>over</a:t>
            </a:r>
            <a:r>
              <a:rPr lang="ko-KR" altLang="ko-KR" sz="1200" kern="1200" dirty="0">
                <a:solidFill>
                  <a:schemeClr val="tx1"/>
                </a:solidFill>
                <a:effectLst/>
                <a:latin typeface="+mn-lt"/>
                <a:ea typeface="+mn-ea"/>
                <a:cs typeface="+mn-cs"/>
              </a:rPr>
              <a:t> AMC </a:t>
            </a:r>
            <a:r>
              <a:rPr lang="ko-KR" altLang="ko-KR" sz="1200" kern="1200" dirty="0" err="1">
                <a:solidFill>
                  <a:schemeClr val="tx1"/>
                </a:solidFill>
                <a:effectLst/>
                <a:latin typeface="+mn-lt"/>
                <a:ea typeface="+mn-ea"/>
                <a:cs typeface="+mn-cs"/>
              </a:rPr>
              <a:t>was</a:t>
            </a:r>
            <a:r>
              <a:rPr lang="ko-KR" altLang="ko-KR" sz="1200" kern="1200" dirty="0">
                <a:solidFill>
                  <a:schemeClr val="tx1"/>
                </a:solidFill>
                <a:effectLst/>
                <a:latin typeface="+mn-lt"/>
                <a:ea typeface="+mn-ea"/>
                <a:cs typeface="+mn-cs"/>
              </a:rPr>
              <a:t> 10.6% </a:t>
            </a:r>
            <a:r>
              <a:rPr lang="ko-KR" altLang="ko-KR" sz="1200" kern="1200" dirty="0" err="1">
                <a:solidFill>
                  <a:schemeClr val="tx1"/>
                </a:solidFill>
                <a:effectLst/>
                <a:latin typeface="+mn-lt"/>
                <a:ea typeface="+mn-ea"/>
                <a:cs typeface="+mn-cs"/>
              </a:rPr>
              <a:t>when</a:t>
            </a:r>
            <a:r>
              <a:rPr lang="ko-KR" altLang="ko-KR" sz="1200" kern="1200" dirty="0">
                <a:solidFill>
                  <a:schemeClr val="tx1"/>
                </a:solidFill>
                <a:effectLst/>
                <a:latin typeface="+mn-lt"/>
                <a:ea typeface="+mn-ea"/>
                <a:cs typeface="+mn-cs"/>
              </a:rPr>
              <a:t> 4 </a:t>
            </a:r>
            <a:r>
              <a:rPr lang="ko-KR" altLang="ko-KR" sz="1200" kern="1200" dirty="0" err="1">
                <a:solidFill>
                  <a:schemeClr val="tx1"/>
                </a:solidFill>
                <a:effectLst/>
                <a:latin typeface="+mn-lt"/>
                <a:ea typeface="+mn-ea"/>
                <a:cs typeface="+mn-cs"/>
              </a:rPr>
              <a:t>eNBs</a:t>
            </a:r>
            <a:r>
              <a:rPr lang="ko-KR" altLang="ko-KR" sz="1200" kern="1200" dirty="0">
                <a:solidFill>
                  <a:schemeClr val="tx1"/>
                </a:solidFill>
                <a:effectLst/>
                <a:latin typeface="+mn-lt"/>
                <a:ea typeface="+mn-ea"/>
                <a:cs typeface="+mn-cs"/>
              </a:rPr>
              <a:t> </a:t>
            </a:r>
            <a:r>
              <a:rPr lang="ko-KR" altLang="ko-KR" sz="1200" kern="1200" dirty="0" err="1">
                <a:solidFill>
                  <a:schemeClr val="tx1"/>
                </a:solidFill>
                <a:effectLst/>
                <a:latin typeface="+mn-lt"/>
                <a:ea typeface="+mn-ea"/>
                <a:cs typeface="+mn-cs"/>
              </a:rPr>
              <a:t>coexist</a:t>
            </a:r>
            <a:r>
              <a:rPr lang="ko-KR" altLang="ko-KR" sz="1200" kern="1200" dirty="0">
                <a:solidFill>
                  <a:schemeClr val="tx1"/>
                </a:solidFill>
                <a:effectLst/>
                <a:latin typeface="+mn-lt"/>
                <a:ea typeface="+mn-ea"/>
                <a:cs typeface="+mn-cs"/>
              </a:rPr>
              <a:t>.</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15</a:t>
            </a:fld>
            <a:endParaRPr lang="ko-KR" altLang="en-US" dirty="0"/>
          </a:p>
        </p:txBody>
      </p:sp>
    </p:spTree>
    <p:extLst>
      <p:ext uri="{BB962C8B-B14F-4D97-AF65-F5344CB8AC3E}">
        <p14:creationId xmlns:p14="http://schemas.microsoft.com/office/powerpoint/2010/main" val="2656523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also evaluated COALA in hidden collision scenario.</a:t>
            </a:r>
          </a:p>
          <a:p>
            <a:r>
              <a:rPr lang="en-US" altLang="ko-KR" dirty="0"/>
              <a:t>Figure on the right hand side shows the throughput performance of LAA eNB 1 with varying hidden traffic source rate of LAA eNB 2.</a:t>
            </a:r>
          </a:p>
          <a:p>
            <a:r>
              <a:rPr lang="en-US" altLang="ko-KR" dirty="0"/>
              <a:t>When the source rate of hidden traffic is greater than or equal to 72 Mb/s, most subframes will suffer from hidden collision and there is little change of incorrect MCS selection.</a:t>
            </a:r>
          </a:p>
          <a:p>
            <a:r>
              <a:rPr lang="en-US" altLang="ko-KR" dirty="0"/>
              <a:t>On the other hand, if the source rate of hidden traffic is less than 72 Mb/s, COALA can mitigate the negative impact of intermittent collision interference and achieve higher throughput than AMC.</a:t>
            </a:r>
          </a:p>
          <a:p>
            <a:r>
              <a:rPr lang="en-US" altLang="ko-KR" dirty="0"/>
              <a:t>The maximum throughput gain of COALA over AMC was 38.6%.</a:t>
            </a:r>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16</a:t>
            </a:fld>
            <a:endParaRPr lang="ko-KR" altLang="en-US" dirty="0"/>
          </a:p>
        </p:txBody>
      </p:sp>
    </p:spTree>
    <p:extLst>
      <p:ext uri="{BB962C8B-B14F-4D97-AF65-F5344CB8AC3E}">
        <p14:creationId xmlns:p14="http://schemas.microsoft.com/office/powerpoint/2010/main" val="1789961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97163" y="509588"/>
            <a:ext cx="4532312" cy="2549525"/>
          </a:xfrm>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18</a:t>
            </a:fld>
            <a:endParaRPr lang="ko-KR" altLang="en-US" dirty="0"/>
          </a:p>
        </p:txBody>
      </p:sp>
    </p:spTree>
    <p:extLst>
      <p:ext uri="{BB962C8B-B14F-4D97-AF65-F5344CB8AC3E}">
        <p14:creationId xmlns:p14="http://schemas.microsoft.com/office/powerpoint/2010/main" val="881965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697163" y="509588"/>
            <a:ext cx="4532312" cy="2549525"/>
          </a:xfrm>
        </p:spPr>
      </p:sp>
      <p:sp>
        <p:nvSpPr>
          <p:cNvPr id="3" name="슬라이드 노트 개체 틀 2"/>
          <p:cNvSpPr>
            <a:spLocks noGrp="1"/>
          </p:cNvSpPr>
          <p:nvPr>
            <p:ph type="body" idx="1"/>
          </p:nvPr>
        </p:nvSpPr>
        <p:spPr/>
        <p:txBody>
          <a:bodyPr/>
          <a:lstStyle/>
          <a:p>
            <a:endParaRPr lang="en-US" altLang="ko-KR" baseline="0"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35</a:t>
            </a:fld>
            <a:endParaRPr lang="ko-KR" altLang="en-US" dirty="0"/>
          </a:p>
        </p:txBody>
      </p:sp>
    </p:spTree>
    <p:extLst>
      <p:ext uri="{BB962C8B-B14F-4D97-AF65-F5344CB8AC3E}">
        <p14:creationId xmlns:p14="http://schemas.microsoft.com/office/powerpoint/2010/main" val="1272202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In these days, mobile data traffic is increasing dramatically.</a:t>
            </a:r>
          </a:p>
          <a:p>
            <a:r>
              <a:rPr lang="en-US" altLang="ko-KR" sz="1200" kern="1200" dirty="0">
                <a:solidFill>
                  <a:schemeClr val="tx1"/>
                </a:solidFill>
                <a:effectLst/>
                <a:latin typeface="+mn-lt"/>
                <a:ea typeface="+mn-ea"/>
                <a:cs typeface="+mn-cs"/>
              </a:rPr>
              <a:t>To address this mobile data traffic explosion, mobile network operators are eager to broaden their bandwidth.</a:t>
            </a:r>
          </a:p>
          <a:p>
            <a:r>
              <a:rPr lang="en-US" altLang="ko-KR" sz="1200" kern="1200" dirty="0">
                <a:solidFill>
                  <a:schemeClr val="tx1"/>
                </a:solidFill>
                <a:effectLst/>
                <a:latin typeface="+mn-lt"/>
                <a:ea typeface="+mn-ea"/>
                <a:cs typeface="+mn-cs"/>
              </a:rPr>
              <a:t>However, buying another licensed band brings astronomical cost to them.</a:t>
            </a:r>
          </a:p>
          <a:p>
            <a:r>
              <a:rPr lang="en-US" altLang="ko-KR" sz="1200" kern="1200" dirty="0">
                <a:solidFill>
                  <a:schemeClr val="tx1"/>
                </a:solidFill>
                <a:effectLst/>
                <a:latin typeface="+mn-lt"/>
                <a:ea typeface="+mn-ea"/>
                <a:cs typeface="+mn-cs"/>
              </a:rPr>
              <a:t>In that sense, </a:t>
            </a:r>
            <a:r>
              <a:rPr lang="x-none" altLang="ko-KR" sz="1200" kern="1200" dirty="0">
                <a:solidFill>
                  <a:schemeClr val="tx1"/>
                </a:solidFill>
                <a:effectLst/>
                <a:latin typeface="+mn-lt"/>
                <a:ea typeface="+mn-ea"/>
                <a:cs typeface="+mn-cs"/>
              </a:rPr>
              <a:t>utilizing </a:t>
            </a:r>
            <a:r>
              <a:rPr lang="en-US" altLang="ko-KR" sz="1200" kern="1200" dirty="0">
                <a:solidFill>
                  <a:schemeClr val="tx1"/>
                </a:solidFill>
                <a:effectLst/>
                <a:latin typeface="+mn-lt"/>
                <a:ea typeface="+mn-ea"/>
                <a:cs typeface="+mn-cs"/>
              </a:rPr>
              <a:t>unlicensed band </a:t>
            </a:r>
            <a:r>
              <a:rPr lang="x-none" altLang="ko-KR" sz="1200" kern="1200" dirty="0">
                <a:solidFill>
                  <a:schemeClr val="tx1"/>
                </a:solidFill>
                <a:effectLst/>
                <a:latin typeface="+mn-lt"/>
                <a:ea typeface="+mn-ea"/>
                <a:cs typeface="+mn-cs"/>
              </a:rPr>
              <a:t>is getting </a:t>
            </a:r>
            <a:r>
              <a:rPr lang="en-US" altLang="ko-KR" sz="1200" kern="1200" dirty="0">
                <a:solidFill>
                  <a:schemeClr val="tx1"/>
                </a:solidFill>
                <a:effectLst/>
                <a:latin typeface="+mn-lt"/>
                <a:ea typeface="+mn-ea"/>
                <a:cs typeface="+mn-cs"/>
              </a:rPr>
              <a:t>more </a:t>
            </a:r>
            <a:r>
              <a:rPr lang="x-none" altLang="ko-KR" sz="1200" kern="1200" dirty="0">
                <a:solidFill>
                  <a:schemeClr val="tx1"/>
                </a:solidFill>
                <a:effectLst/>
                <a:latin typeface="+mn-lt"/>
                <a:ea typeface="+mn-ea"/>
                <a:cs typeface="+mn-cs"/>
              </a:rPr>
              <a:t>attention of MNOs</a:t>
            </a:r>
            <a:r>
              <a:rPr lang="en-US" altLang="ko-KR" sz="1200" kern="1200" dirty="0">
                <a:solidFill>
                  <a:schemeClr val="tx1"/>
                </a:solidFill>
                <a:effectLst/>
                <a:latin typeface="+mn-lt"/>
                <a:ea typeface="+mn-ea"/>
                <a:cs typeface="+mn-cs"/>
              </a:rPr>
              <a:t>.</a:t>
            </a:r>
            <a:endParaRPr lang="ko-KR" altLang="ko-KR" sz="1200" kern="1200" dirty="0">
              <a:solidFill>
                <a:schemeClr val="tx1"/>
              </a:solidFill>
              <a:effectLst/>
              <a:latin typeface="+mn-lt"/>
              <a:ea typeface="+mn-ea"/>
              <a:cs typeface="+mn-cs"/>
            </a:endParaRPr>
          </a:p>
          <a:p>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2</a:t>
            </a:fld>
            <a:endParaRPr lang="ko-KR" altLang="en-US" dirty="0"/>
          </a:p>
        </p:txBody>
      </p:sp>
    </p:spTree>
    <p:extLst>
      <p:ext uri="{BB962C8B-B14F-4D97-AF65-F5344CB8AC3E}">
        <p14:creationId xmlns:p14="http://schemas.microsoft.com/office/powerpoint/2010/main" val="960679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So, recently, 3GPP has finished standardization of Licensed-Assisted-Access (in short, LAA).</a:t>
            </a:r>
          </a:p>
          <a:p>
            <a:r>
              <a:rPr lang="en-US" altLang="ko-KR" sz="1200" kern="1200" dirty="0">
                <a:solidFill>
                  <a:schemeClr val="tx1"/>
                </a:solidFill>
                <a:effectLst/>
                <a:latin typeface="+mn-lt"/>
                <a:ea typeface="+mn-ea"/>
                <a:cs typeface="+mn-cs"/>
              </a:rPr>
              <a:t>LAA is a variant of carrier aggregation tech. which is introduced in Rel. 12.</a:t>
            </a:r>
          </a:p>
          <a:p>
            <a:r>
              <a:rPr lang="en-US" altLang="ko-KR" sz="1200" kern="1200" dirty="0">
                <a:solidFill>
                  <a:schemeClr val="tx1"/>
                </a:solidFill>
                <a:effectLst/>
                <a:latin typeface="+mn-lt"/>
                <a:ea typeface="+mn-ea"/>
                <a:cs typeface="+mn-cs"/>
              </a:rPr>
              <a:t>Unlike CA, LAA can utilize unlicensed </a:t>
            </a:r>
            <a:r>
              <a:rPr lang="x-none" altLang="ko-KR" sz="1200" kern="1200" dirty="0">
                <a:solidFill>
                  <a:schemeClr val="tx1"/>
                </a:solidFill>
                <a:effectLst/>
                <a:latin typeface="+mn-lt"/>
                <a:ea typeface="+mn-ea"/>
                <a:cs typeface="+mn-cs"/>
              </a:rPr>
              <a:t>5 GHz </a:t>
            </a:r>
            <a:r>
              <a:rPr lang="en-US" altLang="ko-KR" sz="1200" kern="1200" dirty="0">
                <a:solidFill>
                  <a:schemeClr val="tx1"/>
                </a:solidFill>
                <a:effectLst/>
                <a:latin typeface="+mn-lt"/>
                <a:ea typeface="+mn-ea"/>
                <a:cs typeface="+mn-cs"/>
              </a:rPr>
              <a:t>spectrum as a supplemental carrier.</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3</a:t>
            </a:fld>
            <a:endParaRPr lang="ko-KR" altLang="en-US" dirty="0"/>
          </a:p>
        </p:txBody>
      </p:sp>
    </p:spTree>
    <p:extLst>
      <p:ext uri="{BB962C8B-B14F-4D97-AF65-F5344CB8AC3E}">
        <p14:creationId xmlns:p14="http://schemas.microsoft.com/office/powerpoint/2010/main" val="3756416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Let me introduce basic link adaptation algorithm of LTE which is used for LAA as well.</a:t>
            </a:r>
          </a:p>
          <a:p>
            <a:r>
              <a:rPr lang="en-US" altLang="ko-KR" sz="1200" kern="1200" dirty="0">
                <a:solidFill>
                  <a:schemeClr val="tx1"/>
                </a:solidFill>
                <a:effectLst/>
                <a:latin typeface="+mn-lt"/>
                <a:ea typeface="+mn-ea"/>
                <a:cs typeface="+mn-cs"/>
              </a:rPr>
              <a:t>Higher MCS can achieve higher throughput.</a:t>
            </a:r>
          </a:p>
          <a:p>
            <a:r>
              <a:rPr lang="en-US" altLang="ko-KR" sz="1200" kern="1200" dirty="0">
                <a:solidFill>
                  <a:schemeClr val="tx1"/>
                </a:solidFill>
                <a:effectLst/>
                <a:latin typeface="+mn-lt"/>
                <a:ea typeface="+mn-ea"/>
                <a:cs typeface="+mn-cs"/>
              </a:rPr>
              <a:t>However, if the signal quality is not good enough, transport block error rate can be very high.</a:t>
            </a:r>
          </a:p>
          <a:p>
            <a:r>
              <a:rPr lang="en-US" altLang="ko-KR" sz="1200" kern="1200" dirty="0">
                <a:solidFill>
                  <a:schemeClr val="tx1"/>
                </a:solidFill>
                <a:effectLst/>
                <a:latin typeface="+mn-lt"/>
                <a:ea typeface="+mn-ea"/>
                <a:cs typeface="+mn-cs"/>
              </a:rPr>
              <a:t>So, we can say that finding the most suitable MCS at given SINR is very important.</a:t>
            </a:r>
          </a:p>
          <a:p>
            <a:r>
              <a:rPr lang="en-US" altLang="ko-KR" sz="1200" kern="1200" dirty="0">
                <a:solidFill>
                  <a:schemeClr val="tx1"/>
                </a:solidFill>
                <a:effectLst/>
                <a:latin typeface="+mn-lt"/>
                <a:ea typeface="+mn-ea"/>
                <a:cs typeface="+mn-cs"/>
              </a:rPr>
              <a:t>AMC does that.</a:t>
            </a:r>
          </a:p>
          <a:p>
            <a:r>
              <a:rPr lang="en-US" altLang="ko-KR" sz="1200" kern="1200" dirty="0">
                <a:solidFill>
                  <a:schemeClr val="tx1"/>
                </a:solidFill>
                <a:effectLst/>
                <a:latin typeface="+mn-lt"/>
                <a:ea typeface="+mn-ea"/>
                <a:cs typeface="+mn-cs"/>
              </a:rPr>
              <a:t>Here is the whole process of AMC.</a:t>
            </a:r>
          </a:p>
          <a:p>
            <a:r>
              <a:rPr lang="en-US" altLang="ko-KR" sz="1200" kern="1200" dirty="0">
                <a:solidFill>
                  <a:schemeClr val="tx1"/>
                </a:solidFill>
                <a:effectLst/>
                <a:latin typeface="+mn-lt"/>
                <a:ea typeface="+mn-ea"/>
                <a:cs typeface="+mn-cs"/>
              </a:rPr>
              <a:t>eNB transmits periodic reference signals and UE measure SINR based on the reference signals.</a:t>
            </a:r>
          </a:p>
          <a:p>
            <a:r>
              <a:rPr lang="en-US" altLang="ko-KR" sz="1200" kern="1200" dirty="0">
                <a:solidFill>
                  <a:schemeClr val="tx1"/>
                </a:solidFill>
                <a:effectLst/>
                <a:latin typeface="+mn-lt"/>
                <a:ea typeface="+mn-ea"/>
                <a:cs typeface="+mn-cs"/>
              </a:rPr>
              <a:t>And UE finds the best MCS which is the highest MCS whose BLER is under 0.1.</a:t>
            </a:r>
          </a:p>
          <a:p>
            <a:r>
              <a:rPr lang="en-US" altLang="ko-KR" sz="1200" kern="1200" dirty="0">
                <a:solidFill>
                  <a:schemeClr val="tx1"/>
                </a:solidFill>
                <a:effectLst/>
                <a:latin typeface="+mn-lt"/>
                <a:ea typeface="+mn-ea"/>
                <a:cs typeface="+mn-cs"/>
              </a:rPr>
              <a:t>Then UE finds corresponding CQI values from MCS/CQI mapping table and report the CQI value.</a:t>
            </a:r>
          </a:p>
          <a:p>
            <a:r>
              <a:rPr lang="en-US" altLang="ko-KR" sz="1200" kern="1200" dirty="0">
                <a:solidFill>
                  <a:schemeClr val="tx1"/>
                </a:solidFill>
                <a:effectLst/>
                <a:latin typeface="+mn-lt"/>
                <a:ea typeface="+mn-ea"/>
                <a:cs typeface="+mn-cs"/>
              </a:rPr>
              <a:t>Then eNB can learn what MCS is the best MCS for downlink transmission to the UE.</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4</a:t>
            </a:fld>
            <a:endParaRPr lang="ko-KR" altLang="en-US" dirty="0"/>
          </a:p>
        </p:txBody>
      </p:sp>
    </p:spTree>
    <p:extLst>
      <p:ext uri="{BB962C8B-B14F-4D97-AF65-F5344CB8AC3E}">
        <p14:creationId xmlns:p14="http://schemas.microsoft.com/office/powerpoint/2010/main" val="2944689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However, unlike licensed band, there are coexisting networks like LAA of the other operators and Wi-Fi.</a:t>
            </a:r>
          </a:p>
          <a:p>
            <a:r>
              <a:rPr lang="en-US" altLang="ko-KR" sz="1200" kern="1200" dirty="0">
                <a:solidFill>
                  <a:schemeClr val="tx1"/>
                </a:solidFill>
                <a:effectLst/>
                <a:latin typeface="+mn-lt"/>
                <a:ea typeface="+mn-ea"/>
                <a:cs typeface="+mn-cs"/>
              </a:rPr>
              <a:t>And accordingly there can be unexpected/intermittent collision interference.</a:t>
            </a:r>
          </a:p>
          <a:p>
            <a:r>
              <a:rPr lang="en-US" altLang="ko-KR" sz="1200" kern="1200" dirty="0">
                <a:solidFill>
                  <a:schemeClr val="tx1"/>
                </a:solidFill>
                <a:effectLst/>
                <a:latin typeface="+mn-lt"/>
                <a:ea typeface="+mn-ea"/>
                <a:cs typeface="+mn-cs"/>
              </a:rPr>
              <a:t>This graph shows the distribution of CQI reports when 4 LAA </a:t>
            </a:r>
            <a:r>
              <a:rPr lang="en-US" altLang="ko-KR" sz="1200" kern="1200" dirty="0" err="1">
                <a:solidFill>
                  <a:schemeClr val="tx1"/>
                </a:solidFill>
                <a:effectLst/>
                <a:latin typeface="+mn-lt"/>
                <a:ea typeface="+mn-ea"/>
                <a:cs typeface="+mn-cs"/>
              </a:rPr>
              <a:t>eNBs</a:t>
            </a:r>
            <a:r>
              <a:rPr lang="en-US" altLang="ko-KR" sz="1200" kern="1200" dirty="0">
                <a:solidFill>
                  <a:schemeClr val="tx1"/>
                </a:solidFill>
                <a:effectLst/>
                <a:latin typeface="+mn-lt"/>
                <a:ea typeface="+mn-ea"/>
                <a:cs typeface="+mn-cs"/>
              </a:rPr>
              <a:t> coexists.</a:t>
            </a:r>
          </a:p>
          <a:p>
            <a:r>
              <a:rPr lang="en-US" altLang="ko-KR" sz="1200" kern="1200" dirty="0">
                <a:solidFill>
                  <a:schemeClr val="tx1"/>
                </a:solidFill>
                <a:effectLst/>
                <a:latin typeface="+mn-lt"/>
                <a:ea typeface="+mn-ea"/>
                <a:cs typeface="+mn-cs"/>
              </a:rPr>
              <a:t>You can see that CQI reports are divided into two groups.</a:t>
            </a:r>
          </a:p>
          <a:p>
            <a:r>
              <a:rPr lang="en-US" altLang="ko-KR" sz="1200" kern="1200" dirty="0">
                <a:solidFill>
                  <a:schemeClr val="tx1"/>
                </a:solidFill>
                <a:effectLst/>
                <a:latin typeface="+mn-lt"/>
                <a:ea typeface="+mn-ea"/>
                <a:cs typeface="+mn-cs"/>
              </a:rPr>
              <a:t>This group is composed of the CQI reports which are affected by collision interference.</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5</a:t>
            </a:fld>
            <a:endParaRPr lang="ko-KR" altLang="en-US" dirty="0"/>
          </a:p>
        </p:txBody>
      </p:sp>
    </p:spTree>
    <p:extLst>
      <p:ext uri="{BB962C8B-B14F-4D97-AF65-F5344CB8AC3E}">
        <p14:creationId xmlns:p14="http://schemas.microsoft.com/office/powerpoint/2010/main" val="294298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Will this collision interference can deteriorate AMC performance?</a:t>
            </a:r>
          </a:p>
          <a:p>
            <a:r>
              <a:rPr lang="en-US" altLang="ko-KR" sz="1200" kern="1200" dirty="0">
                <a:solidFill>
                  <a:schemeClr val="tx1"/>
                </a:solidFill>
                <a:effectLst/>
                <a:latin typeface="+mn-lt"/>
                <a:ea typeface="+mn-ea"/>
                <a:cs typeface="+mn-cs"/>
              </a:rPr>
              <a:t>Unfortunately, the answer is YES.</a:t>
            </a:r>
          </a:p>
          <a:p>
            <a:r>
              <a:rPr lang="en-US" altLang="ko-KR" sz="1200" kern="1200" dirty="0">
                <a:solidFill>
                  <a:schemeClr val="tx1"/>
                </a:solidFill>
                <a:effectLst/>
                <a:latin typeface="+mn-lt"/>
                <a:ea typeface="+mn-ea"/>
                <a:cs typeface="+mn-cs"/>
              </a:rPr>
              <a:t>There is a late MCS lowering problem.</a:t>
            </a:r>
          </a:p>
          <a:p>
            <a:r>
              <a:rPr lang="en-US" altLang="ko-KR" sz="1200" kern="1200" dirty="0">
                <a:solidFill>
                  <a:schemeClr val="tx1"/>
                </a:solidFill>
                <a:effectLst/>
                <a:latin typeface="+mn-lt"/>
                <a:ea typeface="+mn-ea"/>
                <a:cs typeface="+mn-cs"/>
              </a:rPr>
              <a:t>If collision happens, only 2 subframes of LAA transmission burst whose maximum duration is 8 ms can be transmitted with lowered MCS.</a:t>
            </a:r>
          </a:p>
          <a:p>
            <a:r>
              <a:rPr lang="en-US" altLang="ko-KR" sz="1200" kern="1200" dirty="0">
                <a:solidFill>
                  <a:schemeClr val="tx1"/>
                </a:solidFill>
                <a:effectLst/>
                <a:latin typeface="+mn-lt"/>
                <a:ea typeface="+mn-ea"/>
                <a:cs typeface="+mn-cs"/>
              </a:rPr>
              <a:t>This is because AMC process takes 6 ms to change MCS.</a:t>
            </a:r>
          </a:p>
          <a:p>
            <a:r>
              <a:rPr lang="en-US" altLang="ko-KR" sz="1200" kern="1200" dirty="0">
                <a:solidFill>
                  <a:schemeClr val="tx1"/>
                </a:solidFill>
                <a:effectLst/>
                <a:latin typeface="+mn-lt"/>
                <a:ea typeface="+mn-ea"/>
                <a:cs typeface="+mn-cs"/>
              </a:rPr>
              <a:t>What makes this problem more complicate is the fact that the next transmission burst will be transmitted with lowered MCS even if there is no collision interference.</a:t>
            </a:r>
          </a:p>
          <a:p>
            <a:r>
              <a:rPr lang="en-US" altLang="ko-KR" sz="1200" kern="1200" dirty="0">
                <a:solidFill>
                  <a:schemeClr val="tx1"/>
                </a:solidFill>
                <a:effectLst/>
                <a:latin typeface="+mn-lt"/>
                <a:ea typeface="+mn-ea"/>
                <a:cs typeface="+mn-cs"/>
              </a:rPr>
              <a:t>Only last 2 subframes will be transmitted with recovered MCS.</a:t>
            </a:r>
          </a:p>
          <a:p>
            <a:r>
              <a:rPr lang="en-US" altLang="ko-KR" sz="1200" kern="1200" dirty="0">
                <a:solidFill>
                  <a:schemeClr val="tx1"/>
                </a:solidFill>
                <a:effectLst/>
                <a:latin typeface="+mn-lt"/>
                <a:ea typeface="+mn-ea"/>
                <a:cs typeface="+mn-cs"/>
              </a:rPr>
              <a:t>The graph on the bottom shows cumulative distribution function of MCS gap values.</a:t>
            </a:r>
          </a:p>
          <a:p>
            <a:r>
              <a:rPr lang="en-US" altLang="ko-KR" sz="1200" kern="1200" dirty="0">
                <a:solidFill>
                  <a:schemeClr val="tx1"/>
                </a:solidFill>
                <a:effectLst/>
                <a:latin typeface="+mn-lt"/>
                <a:ea typeface="+mn-ea"/>
                <a:cs typeface="+mn-cs"/>
              </a:rPr>
              <a:t>MCS gap is defined as the used MCS minus the most suitable MCS.</a:t>
            </a:r>
          </a:p>
          <a:p>
            <a:r>
              <a:rPr lang="en-US" altLang="ko-KR" sz="1200" kern="1200" dirty="0">
                <a:solidFill>
                  <a:schemeClr val="tx1"/>
                </a:solidFill>
                <a:effectLst/>
                <a:latin typeface="+mn-lt"/>
                <a:ea typeface="+mn-ea"/>
                <a:cs typeface="+mn-cs"/>
              </a:rPr>
              <a:t>If the MCS gap is zero, we can learn that the used MCS was the best MCS.</a:t>
            </a:r>
          </a:p>
          <a:p>
            <a:r>
              <a:rPr lang="en-US" altLang="ko-KR" sz="1200" kern="1200" dirty="0">
                <a:solidFill>
                  <a:schemeClr val="tx1"/>
                </a:solidFill>
                <a:effectLst/>
                <a:latin typeface="+mn-lt"/>
                <a:ea typeface="+mn-ea"/>
                <a:cs typeface="+mn-cs"/>
              </a:rPr>
              <a:t>As you can see, non-zero MCS gaps increases as the number of coexisting LAA </a:t>
            </a:r>
            <a:r>
              <a:rPr lang="en-US" altLang="ko-KR" sz="1200" kern="1200" dirty="0" err="1">
                <a:solidFill>
                  <a:schemeClr val="tx1"/>
                </a:solidFill>
                <a:effectLst/>
                <a:latin typeface="+mn-lt"/>
                <a:ea typeface="+mn-ea"/>
                <a:cs typeface="+mn-cs"/>
              </a:rPr>
              <a:t>eNBs</a:t>
            </a:r>
            <a:r>
              <a:rPr lang="en-US" altLang="ko-KR" sz="1200" kern="1200" dirty="0">
                <a:solidFill>
                  <a:schemeClr val="tx1"/>
                </a:solidFill>
                <a:effectLst/>
                <a:latin typeface="+mn-lt"/>
                <a:ea typeface="+mn-ea"/>
                <a:cs typeface="+mn-cs"/>
              </a:rPr>
              <a:t> increases.</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6</a:t>
            </a:fld>
            <a:endParaRPr lang="ko-KR" altLang="en-US" dirty="0"/>
          </a:p>
        </p:txBody>
      </p:sp>
    </p:spTree>
    <p:extLst>
      <p:ext uri="{BB962C8B-B14F-4D97-AF65-F5344CB8AC3E}">
        <p14:creationId xmlns:p14="http://schemas.microsoft.com/office/powerpoint/2010/main" val="374601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This graph shows the sum throughput performance of AMC and BFM.</a:t>
            </a:r>
          </a:p>
          <a:p>
            <a:r>
              <a:rPr lang="en-US" altLang="ko-KR" sz="1200" kern="1200" dirty="0">
                <a:solidFill>
                  <a:schemeClr val="tx1"/>
                </a:solidFill>
                <a:effectLst/>
                <a:latin typeface="+mn-lt"/>
                <a:ea typeface="+mn-ea"/>
                <a:cs typeface="+mn-cs"/>
              </a:rPr>
              <a:t>BFM means the best fixed MCS.</a:t>
            </a:r>
          </a:p>
          <a:p>
            <a:r>
              <a:rPr lang="en-US" altLang="ko-KR" sz="1200" kern="1200" dirty="0">
                <a:solidFill>
                  <a:schemeClr val="tx1"/>
                </a:solidFill>
                <a:effectLst/>
                <a:latin typeface="+mn-lt"/>
                <a:ea typeface="+mn-ea"/>
                <a:cs typeface="+mn-cs"/>
              </a:rPr>
              <a:t>We found the BFM via brute-force search.</a:t>
            </a:r>
          </a:p>
          <a:p>
            <a:r>
              <a:rPr lang="en-US" altLang="ko-KR" sz="1200" kern="1200" dirty="0">
                <a:solidFill>
                  <a:schemeClr val="tx1"/>
                </a:solidFill>
                <a:effectLst/>
                <a:latin typeface="+mn-lt"/>
                <a:ea typeface="+mn-ea"/>
                <a:cs typeface="+mn-cs"/>
              </a:rPr>
              <a:t>X axis shows the number of LAA </a:t>
            </a:r>
            <a:r>
              <a:rPr lang="en-US" altLang="ko-KR" sz="1200" kern="1200" dirty="0" err="1">
                <a:solidFill>
                  <a:schemeClr val="tx1"/>
                </a:solidFill>
                <a:effectLst/>
                <a:latin typeface="+mn-lt"/>
                <a:ea typeface="+mn-ea"/>
                <a:cs typeface="+mn-cs"/>
              </a:rPr>
              <a:t>eNBs</a:t>
            </a:r>
            <a:r>
              <a:rPr lang="en-US" altLang="ko-KR" sz="1200" kern="1200" dirty="0">
                <a:solidFill>
                  <a:schemeClr val="tx1"/>
                </a:solidFill>
                <a:effectLst/>
                <a:latin typeface="+mn-lt"/>
                <a:ea typeface="+mn-ea"/>
                <a:cs typeface="+mn-cs"/>
              </a:rPr>
              <a:t>.</a:t>
            </a:r>
          </a:p>
          <a:p>
            <a:r>
              <a:rPr lang="en-US" altLang="ko-KR" sz="1200" kern="1200" dirty="0">
                <a:solidFill>
                  <a:schemeClr val="tx1"/>
                </a:solidFill>
                <a:effectLst/>
                <a:latin typeface="+mn-lt"/>
                <a:ea typeface="+mn-ea"/>
                <a:cs typeface="+mn-cs"/>
              </a:rPr>
              <a:t>You can see that the throughput gap between AMC and BFM increases as the number of LAA </a:t>
            </a:r>
            <a:r>
              <a:rPr lang="en-US" altLang="ko-KR" sz="1200" kern="1200" dirty="0" err="1">
                <a:solidFill>
                  <a:schemeClr val="tx1"/>
                </a:solidFill>
                <a:effectLst/>
                <a:latin typeface="+mn-lt"/>
                <a:ea typeface="+mn-ea"/>
                <a:cs typeface="+mn-cs"/>
              </a:rPr>
              <a:t>eNBs</a:t>
            </a:r>
            <a:r>
              <a:rPr lang="en-US" altLang="ko-KR" sz="1200" kern="1200" dirty="0">
                <a:solidFill>
                  <a:schemeClr val="tx1"/>
                </a:solidFill>
                <a:effectLst/>
                <a:latin typeface="+mn-lt"/>
                <a:ea typeface="+mn-ea"/>
                <a:cs typeface="+mn-cs"/>
              </a:rPr>
              <a:t> increases.</a:t>
            </a:r>
          </a:p>
          <a:p>
            <a:r>
              <a:rPr lang="en-US" altLang="ko-KR" sz="1200" kern="1200" dirty="0">
                <a:solidFill>
                  <a:schemeClr val="tx1"/>
                </a:solidFill>
                <a:effectLst/>
                <a:latin typeface="+mn-lt"/>
                <a:ea typeface="+mn-ea"/>
                <a:cs typeface="+mn-cs"/>
              </a:rPr>
              <a:t>This is the negative impact of intermittent collision to the AMC operation.</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7</a:t>
            </a:fld>
            <a:endParaRPr lang="ko-KR" altLang="en-US" dirty="0"/>
          </a:p>
        </p:txBody>
      </p:sp>
    </p:spTree>
    <p:extLst>
      <p:ext uri="{BB962C8B-B14F-4D97-AF65-F5344CB8AC3E}">
        <p14:creationId xmlns:p14="http://schemas.microsoft.com/office/powerpoint/2010/main" val="303289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Let me introduce our proposed algorithm, COALA, collision aware link adaptation.</a:t>
            </a:r>
          </a:p>
          <a:p>
            <a:r>
              <a:rPr lang="en-US" altLang="ko-KR" sz="1200" kern="1200" dirty="0">
                <a:solidFill>
                  <a:schemeClr val="tx1"/>
                </a:solidFill>
                <a:effectLst/>
                <a:latin typeface="+mn-lt"/>
                <a:ea typeface="+mn-ea"/>
                <a:cs typeface="+mn-cs"/>
              </a:rPr>
              <a:t>COALA investigates past CQI reports to estimate future collision probability and check whether the most recent CQI report is affected by collision interference or not.</a:t>
            </a:r>
          </a:p>
          <a:p>
            <a:r>
              <a:rPr lang="en-US" altLang="ko-KR" sz="1200" kern="1200" dirty="0">
                <a:solidFill>
                  <a:schemeClr val="tx1"/>
                </a:solidFill>
                <a:effectLst/>
                <a:latin typeface="+mn-lt"/>
                <a:ea typeface="+mn-ea"/>
                <a:cs typeface="+mn-cs"/>
              </a:rPr>
              <a:t>And if the estimated collision probability is zero, COALA follows conventional AMC operation.</a:t>
            </a:r>
          </a:p>
          <a:p>
            <a:r>
              <a:rPr lang="en-US" altLang="ko-KR" sz="1200" kern="1200" dirty="0">
                <a:solidFill>
                  <a:schemeClr val="tx1"/>
                </a:solidFill>
                <a:effectLst/>
                <a:latin typeface="+mn-lt"/>
                <a:ea typeface="+mn-ea"/>
                <a:cs typeface="+mn-cs"/>
              </a:rPr>
              <a:t>If the estimated value is non-zero but low, COALA ignores CQI reports which are affected by collision interference.</a:t>
            </a:r>
          </a:p>
          <a:p>
            <a:r>
              <a:rPr lang="en-US" altLang="ko-KR" sz="1200" kern="1200" dirty="0">
                <a:solidFill>
                  <a:schemeClr val="tx1"/>
                </a:solidFill>
                <a:effectLst/>
                <a:latin typeface="+mn-lt"/>
                <a:ea typeface="+mn-ea"/>
                <a:cs typeface="+mn-cs"/>
              </a:rPr>
              <a:t>If the value is high, COALA chooses MCS which will overcome collision interference.</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8</a:t>
            </a:fld>
            <a:endParaRPr lang="ko-KR" altLang="en-US" dirty="0"/>
          </a:p>
        </p:txBody>
      </p:sp>
    </p:spTree>
    <p:extLst>
      <p:ext uri="{BB962C8B-B14F-4D97-AF65-F5344CB8AC3E}">
        <p14:creationId xmlns:p14="http://schemas.microsoft.com/office/powerpoint/2010/main" val="31308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kern="1200" dirty="0">
                <a:solidFill>
                  <a:schemeClr val="tx1"/>
                </a:solidFill>
                <a:effectLst/>
                <a:latin typeface="+mn-lt"/>
                <a:ea typeface="+mn-ea"/>
                <a:cs typeface="+mn-cs"/>
              </a:rPr>
              <a:t>COALA utilizes k-means clustering algorithm to estimate future collision probability.</a:t>
            </a:r>
          </a:p>
          <a:p>
            <a:r>
              <a:rPr lang="en-US" altLang="ko-KR" sz="1200" kern="1200" dirty="0">
                <a:solidFill>
                  <a:schemeClr val="tx1"/>
                </a:solidFill>
                <a:effectLst/>
                <a:latin typeface="+mn-lt"/>
                <a:ea typeface="+mn-ea"/>
                <a:cs typeface="+mn-cs"/>
              </a:rPr>
              <a:t>k-means is one of the simplest unsupervised learning algorithms.</a:t>
            </a:r>
          </a:p>
          <a:p>
            <a:r>
              <a:rPr lang="en-US" altLang="ko-KR" sz="1200" kern="1200" dirty="0">
                <a:solidFill>
                  <a:schemeClr val="tx1"/>
                </a:solidFill>
                <a:effectLst/>
                <a:latin typeface="+mn-lt"/>
                <a:ea typeface="+mn-ea"/>
                <a:cs typeface="+mn-cs"/>
              </a:rPr>
              <a:t>k-means can divide data into k clusters.</a:t>
            </a:r>
          </a:p>
          <a:p>
            <a:r>
              <a:rPr lang="en-US" altLang="ko-KR" sz="1200" kern="1200" dirty="0">
                <a:solidFill>
                  <a:schemeClr val="tx1"/>
                </a:solidFill>
                <a:effectLst/>
                <a:latin typeface="+mn-lt"/>
                <a:ea typeface="+mn-ea"/>
                <a:cs typeface="+mn-cs"/>
              </a:rPr>
              <a:t>However, the major problem is that we have to determine the number of clusters before clustering.</a:t>
            </a:r>
          </a:p>
          <a:p>
            <a:r>
              <a:rPr lang="en-US" altLang="ko-KR" sz="1200" kern="1200" dirty="0">
                <a:solidFill>
                  <a:schemeClr val="tx1"/>
                </a:solidFill>
                <a:effectLst/>
                <a:latin typeface="+mn-lt"/>
                <a:ea typeface="+mn-ea"/>
                <a:cs typeface="+mn-cs"/>
              </a:rPr>
              <a:t>So we leverages gap statistic method to find optimal k.</a:t>
            </a:r>
          </a:p>
          <a:p>
            <a:r>
              <a:rPr lang="en-US" altLang="ko-KR" sz="1200" kern="1200" dirty="0">
                <a:solidFill>
                  <a:schemeClr val="tx1"/>
                </a:solidFill>
                <a:effectLst/>
                <a:latin typeface="+mn-lt"/>
                <a:ea typeface="+mn-ea"/>
                <a:cs typeface="+mn-cs"/>
              </a:rPr>
              <a:t>If the optimal k is 1, we can learn that there was no collision.</a:t>
            </a:r>
          </a:p>
          <a:p>
            <a:r>
              <a:rPr lang="en-US" altLang="ko-KR" sz="1200" kern="1200" dirty="0">
                <a:solidFill>
                  <a:schemeClr val="tx1"/>
                </a:solidFill>
                <a:effectLst/>
                <a:latin typeface="+mn-lt"/>
                <a:ea typeface="+mn-ea"/>
                <a:cs typeface="+mn-cs"/>
              </a:rPr>
              <a:t>If the optimal k is greater than 1, we can learn that there was some collisions and discriminate between collisions clusters and a non-collision cluster.</a:t>
            </a:r>
          </a:p>
          <a:p>
            <a:endParaRPr lang="ko-KR" altLang="en-US" dirty="0"/>
          </a:p>
        </p:txBody>
      </p:sp>
      <p:sp>
        <p:nvSpPr>
          <p:cNvPr id="4" name="슬라이드 번호 개체 틀 3"/>
          <p:cNvSpPr>
            <a:spLocks noGrp="1"/>
          </p:cNvSpPr>
          <p:nvPr>
            <p:ph type="sldNum" sz="quarter" idx="10"/>
          </p:nvPr>
        </p:nvSpPr>
        <p:spPr/>
        <p:txBody>
          <a:bodyPr/>
          <a:lstStyle/>
          <a:p>
            <a:fld id="{710883E0-20D5-47C4-8710-16DB1F1BCEB5}" type="slidenum">
              <a:rPr lang="ko-KR" altLang="en-US" smtClean="0"/>
              <a:pPr/>
              <a:t>9</a:t>
            </a:fld>
            <a:endParaRPr lang="ko-KR" altLang="en-US" dirty="0"/>
          </a:p>
        </p:txBody>
      </p:sp>
    </p:spTree>
    <p:extLst>
      <p:ext uri="{BB962C8B-B14F-4D97-AF65-F5344CB8AC3E}">
        <p14:creationId xmlns:p14="http://schemas.microsoft.com/office/powerpoint/2010/main" val="3290570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10" name="직사각형 9"/>
          <p:cNvSpPr/>
          <p:nvPr userDrawn="1"/>
        </p:nvSpPr>
        <p:spPr bwMode="auto">
          <a:xfrm>
            <a:off x="0" y="0"/>
            <a:ext cx="12192000" cy="5805264"/>
          </a:xfrm>
          <a:prstGeom prst="rect">
            <a:avLst/>
          </a:prstGeom>
          <a:solidFill>
            <a:srgbClr val="233389"/>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415747" name="Rectangle 2051"/>
          <p:cNvSpPr>
            <a:spLocks noGrp="1" noChangeArrowheads="1"/>
          </p:cNvSpPr>
          <p:nvPr>
            <p:ph type="ctrTitle"/>
          </p:nvPr>
        </p:nvSpPr>
        <p:spPr>
          <a:xfrm>
            <a:off x="946153" y="1628800"/>
            <a:ext cx="10297583" cy="707876"/>
          </a:xfrm>
        </p:spPr>
        <p:txBody>
          <a:bodyPr/>
          <a:lstStyle>
            <a:lvl1pPr algn="ctr">
              <a:defRPr sz="4000">
                <a:solidFill>
                  <a:schemeClr val="bg1"/>
                </a:solidFill>
              </a:defRPr>
            </a:lvl1pPr>
          </a:lstStyle>
          <a:p>
            <a:r>
              <a:rPr lang="en-US" altLang="ko-KR" dirty="0"/>
              <a:t>Seminar Title</a:t>
            </a:r>
          </a:p>
        </p:txBody>
      </p:sp>
      <p:sp>
        <p:nvSpPr>
          <p:cNvPr id="415748" name="Rectangle 2052"/>
          <p:cNvSpPr>
            <a:spLocks noGrp="1" noChangeArrowheads="1"/>
          </p:cNvSpPr>
          <p:nvPr>
            <p:ph type="subTitle" idx="1"/>
          </p:nvPr>
        </p:nvSpPr>
        <p:spPr>
          <a:xfrm>
            <a:off x="1828800" y="3212979"/>
            <a:ext cx="8534400" cy="2149475"/>
          </a:xfrm>
        </p:spPr>
        <p:txBody>
          <a:bodyPr/>
          <a:lstStyle>
            <a:lvl1pPr marL="0" indent="0" algn="ctr">
              <a:buFont typeface="Wingdings" pitchFamily="2" charset="2"/>
              <a:buNone/>
              <a:defRPr>
                <a:solidFill>
                  <a:schemeClr val="bg1"/>
                </a:solidFill>
              </a:defRPr>
            </a:lvl1pPr>
          </a:lstStyle>
          <a:p>
            <a:r>
              <a:rPr lang="en-US" altLang="ko-KR" dirty="0"/>
              <a:t>My name</a:t>
            </a:r>
          </a:p>
        </p:txBody>
      </p:sp>
      <p:pic>
        <p:nvPicPr>
          <p:cNvPr id="9" name="그림 8"/>
          <p:cNvPicPr>
            <a:picLocks noChangeAspect="1"/>
          </p:cNvPicPr>
          <p:nvPr userDrawn="1"/>
        </p:nvPicPr>
        <p:blipFill>
          <a:blip r:embed="rId2"/>
          <a:stretch>
            <a:fillRect/>
          </a:stretch>
        </p:blipFill>
        <p:spPr>
          <a:xfrm>
            <a:off x="10992544" y="5861079"/>
            <a:ext cx="976503" cy="955548"/>
          </a:xfrm>
          <a:prstGeom prst="rect">
            <a:avLst/>
          </a:prstGeom>
        </p:spPr>
      </p:pic>
      <p:pic>
        <p:nvPicPr>
          <p:cNvPr id="2" name="그림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352" y="5995923"/>
            <a:ext cx="3346034" cy="669207"/>
          </a:xfrm>
          <a:prstGeom prst="rect">
            <a:avLst/>
          </a:prstGeom>
        </p:spPr>
      </p:pic>
    </p:spTree>
    <p:extLst>
      <p:ext uri="{BB962C8B-B14F-4D97-AF65-F5344CB8AC3E}">
        <p14:creationId xmlns:p14="http://schemas.microsoft.com/office/powerpoint/2010/main" val="242924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711200" y="132514"/>
            <a:ext cx="10718800" cy="584765"/>
          </a:xfrm>
        </p:spPr>
        <p:txBody>
          <a:bodyPr/>
          <a:lstStyle>
            <a:lvl1pPr>
              <a:defRPr sz="3200" baseline="0">
                <a:latin typeface="+mn-lt"/>
                <a:ea typeface="맑은 고딕" pitchFamily="50" charset="-127"/>
              </a:defRPr>
            </a:lvl1pPr>
          </a:lstStyle>
          <a:p>
            <a:r>
              <a:rPr lang="ko-KR" altLang="en-US" dirty="0"/>
              <a:t>마스터 제목 스타일 편집</a:t>
            </a:r>
          </a:p>
        </p:txBody>
      </p:sp>
      <p:sp>
        <p:nvSpPr>
          <p:cNvPr id="3" name="내용 개체 틀 2"/>
          <p:cNvSpPr>
            <a:spLocks noGrp="1"/>
          </p:cNvSpPr>
          <p:nvPr>
            <p:ph idx="1"/>
          </p:nvPr>
        </p:nvSpPr>
        <p:spPr>
          <a:xfrm>
            <a:off x="618165" y="1071786"/>
            <a:ext cx="10566400" cy="5309542"/>
          </a:xfrm>
        </p:spPr>
        <p:txBody>
          <a:bodyPr/>
          <a:lstStyle>
            <a:lvl1pPr>
              <a:defRPr>
                <a:latin typeface="맑은 고딕" pitchFamily="50" charset="-127"/>
                <a:ea typeface="맑은 고딕" pitchFamily="50" charset="-127"/>
              </a:defRPr>
            </a:lvl1pPr>
            <a:lvl2pPr>
              <a:defRPr>
                <a:latin typeface="맑은 고딕" pitchFamily="50" charset="-127"/>
                <a:ea typeface="맑은 고딕" pitchFamily="50" charset="-127"/>
              </a:defRPr>
            </a:lvl2pPr>
            <a:lvl3pPr>
              <a:defRPr sz="1800">
                <a:latin typeface="맑은 고딕" pitchFamily="50" charset="-127"/>
                <a:ea typeface="맑은 고딕" pitchFamily="50" charset="-127"/>
              </a:defRPr>
            </a:lvl3pPr>
            <a:lvl4pPr>
              <a:defRPr sz="1600">
                <a:latin typeface="맑은 고딕" pitchFamily="50" charset="-127"/>
                <a:ea typeface="맑은 고딕" pitchFamily="50" charset="-127"/>
              </a:defRPr>
            </a:lvl4pPr>
            <a:lvl5pPr>
              <a:defRPr sz="1400">
                <a:latin typeface="맑은 고딕" pitchFamily="50" charset="-127"/>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Rectangle 6"/>
          <p:cNvSpPr>
            <a:spLocks noGrp="1" noChangeArrowheads="1"/>
          </p:cNvSpPr>
          <p:nvPr>
            <p:ph type="sldNum" sz="quarter" idx="10"/>
          </p:nvPr>
        </p:nvSpPr>
        <p:spPr/>
        <p:txBody>
          <a:bodyPr/>
          <a:lstStyle>
            <a:lvl1pPr>
              <a:defRPr>
                <a:latin typeface="맑은 고딕" pitchFamily="50" charset="-127"/>
                <a:ea typeface="맑은 고딕" pitchFamily="50" charset="-127"/>
              </a:defRPr>
            </a:lvl1pPr>
          </a:lstStyle>
          <a:p>
            <a:pPr>
              <a:defRPr/>
            </a:pPr>
            <a:fld id="{AAC27222-EC66-4443-81E2-9243E7A1A2A7}" type="slidenum">
              <a:rPr lang="en-US" altLang="ko-KR"/>
              <a:pPr>
                <a:defRPr/>
              </a:pPr>
              <a:t>‹#›</a:t>
            </a:fld>
            <a:endParaRPr lang="en-US" altLang="ko-KR" dirty="0"/>
          </a:p>
        </p:txBody>
      </p:sp>
    </p:spTree>
    <p:extLst>
      <p:ext uri="{BB962C8B-B14F-4D97-AF65-F5344CB8AC3E}">
        <p14:creationId xmlns:p14="http://schemas.microsoft.com/office/powerpoint/2010/main" val="299818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usiness Plan">
    <p:spTree>
      <p:nvGrpSpPr>
        <p:cNvPr id="1" name=""/>
        <p:cNvGrpSpPr/>
        <p:nvPr/>
      </p:nvGrpSpPr>
      <p:grpSpPr>
        <a:xfrm>
          <a:off x="0" y="0"/>
          <a:ext cx="0" cy="0"/>
          <a:chOff x="0" y="0"/>
          <a:chExt cx="0" cy="0"/>
        </a:xfrm>
      </p:grpSpPr>
      <p:cxnSp>
        <p:nvCxnSpPr>
          <p:cNvPr id="2" name="직선 연결선 1"/>
          <p:cNvCxnSpPr/>
          <p:nvPr userDrawn="1"/>
        </p:nvCxnSpPr>
        <p:spPr>
          <a:xfrm>
            <a:off x="518049" y="620688"/>
            <a:ext cx="11076923"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 name="직선 연결선 2"/>
          <p:cNvCxnSpPr/>
          <p:nvPr userDrawn="1"/>
        </p:nvCxnSpPr>
        <p:spPr>
          <a:xfrm>
            <a:off x="518049" y="6467880"/>
            <a:ext cx="11076923" cy="0"/>
          </a:xfrm>
          <a:prstGeom prst="line">
            <a:avLst/>
          </a:prstGeom>
          <a:ln w="952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직사각형 3"/>
          <p:cNvSpPr/>
          <p:nvPr userDrawn="1"/>
        </p:nvSpPr>
        <p:spPr>
          <a:xfrm>
            <a:off x="4583521" y="6467865"/>
            <a:ext cx="3088496" cy="220188"/>
          </a:xfrm>
          <a:prstGeom prst="rect">
            <a:avLst/>
          </a:prstGeom>
        </p:spPr>
        <p:txBody>
          <a:bodyPr wrap="square">
            <a:spAutoFit/>
          </a:bodyPr>
          <a:lstStyle/>
          <a:p>
            <a:pPr algn="ctr"/>
            <a:r>
              <a:rPr lang="en-US" altLang="ko-KR" sz="831" dirty="0">
                <a:solidFill>
                  <a:schemeClr val="tx1">
                    <a:lumMod val="50000"/>
                    <a:lumOff val="50000"/>
                  </a:schemeClr>
                </a:solidFill>
                <a:latin typeface="+mn-ea"/>
                <a:ea typeface="+mn-ea"/>
                <a:cs typeface="Verdana" pitchFamily="34" charset="0"/>
              </a:rPr>
              <a:t>I&amp;C Confidential &amp; Proprietary</a:t>
            </a:r>
            <a:endParaRPr lang="ko-KR" altLang="en-US" sz="831" dirty="0">
              <a:solidFill>
                <a:schemeClr val="tx1">
                  <a:lumMod val="50000"/>
                  <a:lumOff val="50000"/>
                </a:schemeClr>
              </a:solidFill>
              <a:latin typeface="+mn-ea"/>
              <a:ea typeface="+mn-ea"/>
              <a:cs typeface="Verdana" pitchFamily="34" charset="0"/>
            </a:endParaRPr>
          </a:p>
        </p:txBody>
      </p:sp>
      <p:sp>
        <p:nvSpPr>
          <p:cNvPr id="5" name="Rectangle 34"/>
          <p:cNvSpPr>
            <a:spLocks noChangeArrowheads="1"/>
          </p:cNvSpPr>
          <p:nvPr userDrawn="1"/>
        </p:nvSpPr>
        <p:spPr bwMode="auto">
          <a:xfrm>
            <a:off x="11085177" y="6451211"/>
            <a:ext cx="747659" cy="261937"/>
          </a:xfrm>
          <a:prstGeom prst="rect">
            <a:avLst/>
          </a:prstGeom>
          <a:noFill/>
          <a:ln w="9525">
            <a:noFill/>
            <a:miter lim="800000"/>
            <a:headEnd/>
            <a:tailEnd/>
          </a:ln>
          <a:effectLst/>
        </p:spPr>
        <p:txBody>
          <a:bodyPr/>
          <a:lstStyle/>
          <a:p>
            <a:pPr algn="l">
              <a:defRPr/>
            </a:pPr>
            <a:r>
              <a:rPr lang="en-US" altLang="ko-KR" sz="831" b="1" dirty="0">
                <a:solidFill>
                  <a:schemeClr val="tx1">
                    <a:lumMod val="50000"/>
                    <a:lumOff val="50000"/>
                  </a:schemeClr>
                </a:solidFill>
                <a:latin typeface="맑은 고딕" pitchFamily="50" charset="-127"/>
                <a:ea typeface="맑은 고딕" pitchFamily="50" charset="-127"/>
              </a:rPr>
              <a:t>[ </a:t>
            </a:r>
            <a:fld id="{1E5973AD-6C4C-4182-9690-59DABB61FBE6}" type="slidenum">
              <a:rPr lang="en-US" altLang="ko-KR" sz="831" b="1" smtClean="0">
                <a:solidFill>
                  <a:schemeClr val="tx1">
                    <a:lumMod val="50000"/>
                    <a:lumOff val="50000"/>
                  </a:schemeClr>
                </a:solidFill>
                <a:latin typeface="맑은 고딕" pitchFamily="50" charset="-127"/>
                <a:ea typeface="맑은 고딕" pitchFamily="50" charset="-127"/>
              </a:rPr>
              <a:pPr algn="l">
                <a:defRPr/>
              </a:pPr>
              <a:t>‹#›</a:t>
            </a:fld>
            <a:r>
              <a:rPr lang="en-US" altLang="ko-KR" sz="831" b="1" dirty="0">
                <a:solidFill>
                  <a:schemeClr val="tx1">
                    <a:lumMod val="50000"/>
                    <a:lumOff val="50000"/>
                  </a:schemeClr>
                </a:solidFill>
                <a:latin typeface="맑은 고딕" pitchFamily="50" charset="-127"/>
                <a:ea typeface="맑은 고딕" pitchFamily="50" charset="-127"/>
              </a:rPr>
              <a:t> ]</a:t>
            </a:r>
          </a:p>
        </p:txBody>
      </p:sp>
    </p:spTree>
    <p:extLst>
      <p:ext uri="{BB962C8B-B14F-4D97-AF65-F5344CB8AC3E}">
        <p14:creationId xmlns:p14="http://schemas.microsoft.com/office/powerpoint/2010/main" val="186447738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1" name="Rectangle 11"/>
          <p:cNvSpPr>
            <a:spLocks noChangeArrowheads="1"/>
          </p:cNvSpPr>
          <p:nvPr/>
        </p:nvSpPr>
        <p:spPr bwMode="auto">
          <a:xfrm>
            <a:off x="0" y="3"/>
            <a:ext cx="12192000" cy="836709"/>
          </a:xfrm>
          <a:prstGeom prst="rect">
            <a:avLst/>
          </a:prstGeom>
          <a:solidFill>
            <a:srgbClr val="233389"/>
          </a:solidFill>
          <a:ln w="3175">
            <a:noFill/>
            <a:miter lim="800000"/>
            <a:headEnd/>
            <a:tailEnd/>
          </a:ln>
          <a:effectLst/>
        </p:spPr>
        <p:txBody>
          <a:bodyPr wrap="none" anchor="ctr"/>
          <a:lstStyle/>
          <a:p>
            <a:pPr algn="ctr" fontAlgn="base" latinLnBrk="0">
              <a:spcBef>
                <a:spcPct val="0"/>
              </a:spcBef>
              <a:spcAft>
                <a:spcPct val="0"/>
              </a:spcAft>
              <a:defRPr/>
            </a:pPr>
            <a:endParaRPr lang="ko-KR" altLang="en-US" sz="2400" b="1" dirty="0">
              <a:solidFill>
                <a:prstClr val="black"/>
              </a:solidFill>
              <a:latin typeface="Times New Roman" pitchFamily="-108" charset="0"/>
            </a:endParaRPr>
          </a:p>
        </p:txBody>
      </p:sp>
      <p:sp>
        <p:nvSpPr>
          <p:cNvPr id="34818" name="Rectangle 4"/>
          <p:cNvSpPr>
            <a:spLocks noGrp="1" noChangeArrowheads="1"/>
          </p:cNvSpPr>
          <p:nvPr>
            <p:ph type="title"/>
          </p:nvPr>
        </p:nvSpPr>
        <p:spPr bwMode="auto">
          <a:xfrm>
            <a:off x="711200" y="185507"/>
            <a:ext cx="10718800" cy="461655"/>
          </a:xfrm>
          <a:prstGeom prst="rect">
            <a:avLst/>
          </a:prstGeom>
          <a:noFill/>
          <a:ln w="9525">
            <a:noFill/>
            <a:miter lim="800000"/>
            <a:headEnd/>
            <a:tailEnd/>
          </a:ln>
        </p:spPr>
        <p:txBody>
          <a:bodyPr vert="horz" wrap="square" lIns="91430" tIns="45715" rIns="91430" bIns="45715" numCol="1" anchor="t" anchorCtr="0" compatLnSpc="1">
            <a:prstTxWarp prst="textNoShape">
              <a:avLst/>
            </a:prstTxWarp>
            <a:spAutoFit/>
          </a:bodyPr>
          <a:lstStyle/>
          <a:p>
            <a:pPr lvl="0"/>
            <a:r>
              <a:rPr lang="en-US" altLang="ko-KR" dirty="0"/>
              <a:t>Click to edit Master title</a:t>
            </a:r>
          </a:p>
        </p:txBody>
      </p:sp>
      <p:sp>
        <p:nvSpPr>
          <p:cNvPr id="34819" name="Rectangle 5"/>
          <p:cNvSpPr>
            <a:spLocks noGrp="1" noChangeArrowheads="1"/>
          </p:cNvSpPr>
          <p:nvPr>
            <p:ph type="body" idx="1"/>
          </p:nvPr>
        </p:nvSpPr>
        <p:spPr bwMode="auto">
          <a:xfrm>
            <a:off x="610692" y="1033686"/>
            <a:ext cx="10566400" cy="4648200"/>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3"/>
            <a:endParaRPr lang="en-US" altLang="ko-KR" dirty="0"/>
          </a:p>
          <a:p>
            <a:pPr lvl="4"/>
            <a:endParaRPr lang="en-US" altLang="ko-KR" dirty="0"/>
          </a:p>
          <a:p>
            <a:pPr lvl="4"/>
            <a:endParaRPr lang="ko-KR" altLang="ko-KR" dirty="0"/>
          </a:p>
        </p:txBody>
      </p:sp>
      <p:sp>
        <p:nvSpPr>
          <p:cNvPr id="414726" name="Rectangle 6"/>
          <p:cNvSpPr>
            <a:spLocks noGrp="1" noChangeArrowheads="1"/>
          </p:cNvSpPr>
          <p:nvPr>
            <p:ph type="sldNum" sz="quarter" idx="4"/>
          </p:nvPr>
        </p:nvSpPr>
        <p:spPr bwMode="auto">
          <a:xfrm>
            <a:off x="10763251" y="6505578"/>
            <a:ext cx="1117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600" b="0">
                <a:solidFill>
                  <a:srgbClr val="233389"/>
                </a:solidFill>
                <a:ea typeface="굴림" pitchFamily="-108" charset="-127"/>
              </a:defRPr>
            </a:lvl1pPr>
          </a:lstStyle>
          <a:p>
            <a:pPr fontAlgn="base">
              <a:spcBef>
                <a:spcPct val="0"/>
              </a:spcBef>
              <a:spcAft>
                <a:spcPct val="0"/>
              </a:spcAft>
              <a:defRPr/>
            </a:pPr>
            <a:fld id="{FCCE1986-6722-4467-9FB9-A740AF376741}" type="slidenum">
              <a:rPr lang="en-US" altLang="ko-KR" smtClean="0">
                <a:latin typeface="Times New Roman" pitchFamily="-108" charset="0"/>
              </a:rPr>
              <a:pPr fontAlgn="base">
                <a:spcBef>
                  <a:spcPct val="0"/>
                </a:spcBef>
                <a:spcAft>
                  <a:spcPct val="0"/>
                </a:spcAft>
                <a:defRPr/>
              </a:pPr>
              <a:t>‹#›</a:t>
            </a:fld>
            <a:endParaRPr lang="en-US" altLang="ko-KR" dirty="0">
              <a:latin typeface="Times New Roman" pitchFamily="-108" charset="0"/>
            </a:endParaRPr>
          </a:p>
        </p:txBody>
      </p:sp>
    </p:spTree>
    <p:extLst>
      <p:ext uri="{BB962C8B-B14F-4D97-AF65-F5344CB8AC3E}">
        <p14:creationId xmlns:p14="http://schemas.microsoft.com/office/powerpoint/2010/main" val="6255018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rtl="0" eaLnBrk="0" fontAlgn="base" latinLnBrk="1" hangingPunct="0">
        <a:spcBef>
          <a:spcPct val="0"/>
        </a:spcBef>
        <a:spcAft>
          <a:spcPct val="0"/>
        </a:spcAft>
        <a:defRPr sz="2400" b="1">
          <a:solidFill>
            <a:schemeClr val="bg1"/>
          </a:solidFill>
          <a:latin typeface="+mn-lt"/>
          <a:ea typeface="+mj-ea"/>
          <a:cs typeface="굴림" pitchFamily="-108" charset="-127"/>
        </a:defRPr>
      </a:lvl1pPr>
      <a:lvl2pPr algn="l" rtl="0" eaLnBrk="0" fontAlgn="base" latinLnBrk="1" hangingPunct="0">
        <a:spcBef>
          <a:spcPct val="0"/>
        </a:spcBef>
        <a:spcAft>
          <a:spcPct val="0"/>
        </a:spcAft>
        <a:defRPr sz="2800" b="1">
          <a:solidFill>
            <a:schemeClr val="tx1"/>
          </a:solidFill>
          <a:effectLst>
            <a:outerShdw blurRad="38100" dist="38100" dir="2700000" algn="tl">
              <a:srgbClr val="C0C0C0"/>
            </a:outerShdw>
          </a:effectLst>
          <a:latin typeface="Verdana" pitchFamily="34" charset="0"/>
          <a:ea typeface="굴림" pitchFamily="50" charset="-127"/>
          <a:cs typeface="굴림" pitchFamily="-108" charset="-127"/>
        </a:defRPr>
      </a:lvl2pPr>
      <a:lvl3pPr algn="l" rtl="0" eaLnBrk="0" fontAlgn="base" latinLnBrk="1" hangingPunct="0">
        <a:spcBef>
          <a:spcPct val="0"/>
        </a:spcBef>
        <a:spcAft>
          <a:spcPct val="0"/>
        </a:spcAft>
        <a:defRPr sz="2800" b="1">
          <a:solidFill>
            <a:schemeClr val="tx1"/>
          </a:solidFill>
          <a:effectLst>
            <a:outerShdw blurRad="38100" dist="38100" dir="2700000" algn="tl">
              <a:srgbClr val="C0C0C0"/>
            </a:outerShdw>
          </a:effectLst>
          <a:latin typeface="Verdana" pitchFamily="34" charset="0"/>
          <a:ea typeface="굴림" pitchFamily="50" charset="-127"/>
          <a:cs typeface="굴림" pitchFamily="-108" charset="-127"/>
        </a:defRPr>
      </a:lvl3pPr>
      <a:lvl4pPr algn="l" rtl="0" eaLnBrk="0" fontAlgn="base" latinLnBrk="1" hangingPunct="0">
        <a:spcBef>
          <a:spcPct val="0"/>
        </a:spcBef>
        <a:spcAft>
          <a:spcPct val="0"/>
        </a:spcAft>
        <a:defRPr sz="2800" b="1">
          <a:solidFill>
            <a:schemeClr val="tx1"/>
          </a:solidFill>
          <a:effectLst>
            <a:outerShdw blurRad="38100" dist="38100" dir="2700000" algn="tl">
              <a:srgbClr val="C0C0C0"/>
            </a:outerShdw>
          </a:effectLst>
          <a:latin typeface="Verdana" pitchFamily="34" charset="0"/>
          <a:ea typeface="굴림" pitchFamily="50" charset="-127"/>
          <a:cs typeface="굴림" pitchFamily="-108" charset="-127"/>
        </a:defRPr>
      </a:lvl4pPr>
      <a:lvl5pPr algn="l" rtl="0" eaLnBrk="0" fontAlgn="base" latinLnBrk="1" hangingPunct="0">
        <a:spcBef>
          <a:spcPct val="0"/>
        </a:spcBef>
        <a:spcAft>
          <a:spcPct val="0"/>
        </a:spcAft>
        <a:defRPr sz="2800" b="1">
          <a:solidFill>
            <a:schemeClr val="tx1"/>
          </a:solidFill>
          <a:effectLst>
            <a:outerShdw blurRad="38100" dist="38100" dir="2700000" algn="tl">
              <a:srgbClr val="C0C0C0"/>
            </a:outerShdw>
          </a:effectLst>
          <a:latin typeface="Verdana" pitchFamily="34" charset="0"/>
          <a:ea typeface="굴림" pitchFamily="50" charset="-127"/>
          <a:cs typeface="굴림" pitchFamily="-108" charset="-127"/>
        </a:defRPr>
      </a:lvl5pPr>
      <a:lvl6pPr marL="457189" algn="l" rtl="0" fontAlgn="base" latinLnBrk="1">
        <a:spcBef>
          <a:spcPct val="0"/>
        </a:spcBef>
        <a:spcAft>
          <a:spcPct val="0"/>
        </a:spcAft>
        <a:defRPr sz="2800" b="1">
          <a:solidFill>
            <a:srgbClr val="0F45DF"/>
          </a:solidFill>
          <a:effectLst>
            <a:outerShdw blurRad="38100" dist="38100" dir="2700000" algn="tl">
              <a:srgbClr val="C0C0C0"/>
            </a:outerShdw>
          </a:effectLst>
          <a:latin typeface="Arial" charset="0"/>
          <a:ea typeface="굴림" pitchFamily="50" charset="-127"/>
        </a:defRPr>
      </a:lvl6pPr>
      <a:lvl7pPr marL="914377" algn="l" rtl="0" fontAlgn="base" latinLnBrk="1">
        <a:spcBef>
          <a:spcPct val="0"/>
        </a:spcBef>
        <a:spcAft>
          <a:spcPct val="0"/>
        </a:spcAft>
        <a:defRPr sz="2800" b="1">
          <a:solidFill>
            <a:srgbClr val="0F45DF"/>
          </a:solidFill>
          <a:effectLst>
            <a:outerShdw blurRad="38100" dist="38100" dir="2700000" algn="tl">
              <a:srgbClr val="C0C0C0"/>
            </a:outerShdw>
          </a:effectLst>
          <a:latin typeface="Arial" charset="0"/>
          <a:ea typeface="굴림" pitchFamily="50" charset="-127"/>
        </a:defRPr>
      </a:lvl7pPr>
      <a:lvl8pPr marL="1371566" algn="l" rtl="0" fontAlgn="base" latinLnBrk="1">
        <a:spcBef>
          <a:spcPct val="0"/>
        </a:spcBef>
        <a:spcAft>
          <a:spcPct val="0"/>
        </a:spcAft>
        <a:defRPr sz="2800" b="1">
          <a:solidFill>
            <a:srgbClr val="0F45DF"/>
          </a:solidFill>
          <a:effectLst>
            <a:outerShdw blurRad="38100" dist="38100" dir="2700000" algn="tl">
              <a:srgbClr val="C0C0C0"/>
            </a:outerShdw>
          </a:effectLst>
          <a:latin typeface="Arial" charset="0"/>
          <a:ea typeface="굴림" pitchFamily="50" charset="-127"/>
        </a:defRPr>
      </a:lvl8pPr>
      <a:lvl9pPr marL="1828754" algn="l" rtl="0" fontAlgn="base" latinLnBrk="1">
        <a:spcBef>
          <a:spcPct val="0"/>
        </a:spcBef>
        <a:spcAft>
          <a:spcPct val="0"/>
        </a:spcAft>
        <a:defRPr sz="2800" b="1">
          <a:solidFill>
            <a:srgbClr val="0F45DF"/>
          </a:solidFill>
          <a:effectLst>
            <a:outerShdw blurRad="38100" dist="38100" dir="2700000" algn="tl">
              <a:srgbClr val="C0C0C0"/>
            </a:outerShdw>
          </a:effectLst>
          <a:latin typeface="Arial" charset="0"/>
          <a:ea typeface="굴림" pitchFamily="50" charset="-127"/>
        </a:defRPr>
      </a:lvl9pPr>
    </p:titleStyle>
    <p:bodyStyle>
      <a:lvl1pPr marL="342891" indent="-342891" algn="l" rtl="0" eaLnBrk="0" fontAlgn="base" latinLnBrk="1" hangingPunct="0">
        <a:lnSpc>
          <a:spcPct val="150000"/>
        </a:lnSpc>
        <a:spcBef>
          <a:spcPct val="50000"/>
        </a:spcBef>
        <a:spcAft>
          <a:spcPct val="0"/>
        </a:spcAft>
        <a:buFont typeface="Wingdings" pitchFamily="-108" charset="2"/>
        <a:buChar char="v"/>
        <a:defRPr lang="en-US" altLang="ko-KR" sz="2000" b="1" dirty="0">
          <a:solidFill>
            <a:schemeClr val="tx1"/>
          </a:solidFill>
          <a:latin typeface="맑은 고딕" pitchFamily="50" charset="-127"/>
          <a:ea typeface="맑은 고딕" pitchFamily="50" charset="-127"/>
          <a:cs typeface="맑은 고딕" pitchFamily="50" charset="-127"/>
        </a:defRPr>
      </a:lvl1pPr>
      <a:lvl2pPr marL="742932" indent="-285744" algn="l" rtl="0" eaLnBrk="0" fontAlgn="base" latinLnBrk="1" hangingPunct="0">
        <a:lnSpc>
          <a:spcPct val="150000"/>
        </a:lnSpc>
        <a:spcBef>
          <a:spcPct val="20000"/>
        </a:spcBef>
        <a:spcAft>
          <a:spcPct val="0"/>
        </a:spcAft>
        <a:buSzPct val="100000"/>
        <a:buFont typeface="Wingdings" pitchFamily="-108" charset="2"/>
        <a:buChar char="§"/>
        <a:defRPr sz="1800">
          <a:solidFill>
            <a:schemeClr val="tx1"/>
          </a:solidFill>
          <a:latin typeface="맑은 고딕" pitchFamily="50" charset="-127"/>
          <a:ea typeface="맑은 고딕" pitchFamily="50" charset="-127"/>
          <a:cs typeface="맑은 고딕" pitchFamily="50" charset="-127"/>
        </a:defRPr>
      </a:lvl2pPr>
      <a:lvl3pPr marL="1142971" indent="-228594" algn="l" rtl="0" eaLnBrk="0" fontAlgn="base" latinLnBrk="1" hangingPunct="0">
        <a:lnSpc>
          <a:spcPct val="150000"/>
        </a:lnSpc>
        <a:spcBef>
          <a:spcPct val="20000"/>
        </a:spcBef>
        <a:spcAft>
          <a:spcPct val="0"/>
        </a:spcAft>
        <a:buSzPct val="80000"/>
        <a:buFont typeface="Wingdings" pitchFamily="-108" charset="2"/>
        <a:buChar char="Ø"/>
        <a:defRPr sz="1600">
          <a:solidFill>
            <a:schemeClr val="tx1"/>
          </a:solidFill>
          <a:latin typeface="맑은 고딕" pitchFamily="50" charset="-127"/>
          <a:ea typeface="맑은 고딕" pitchFamily="50" charset="-127"/>
          <a:cs typeface="맑은 고딕" pitchFamily="50" charset="-127"/>
        </a:defRPr>
      </a:lvl3pPr>
      <a:lvl4pPr marL="1600160" indent="-228594" algn="l" rtl="0" eaLnBrk="0" fontAlgn="base" latinLnBrk="1" hangingPunct="0">
        <a:lnSpc>
          <a:spcPct val="150000"/>
        </a:lnSpc>
        <a:spcBef>
          <a:spcPct val="20000"/>
        </a:spcBef>
        <a:spcAft>
          <a:spcPct val="0"/>
        </a:spcAft>
        <a:buSzPct val="100000"/>
        <a:buFont typeface="Arial" charset="0"/>
        <a:buChar char="•"/>
        <a:defRPr sz="1400">
          <a:solidFill>
            <a:schemeClr val="tx1"/>
          </a:solidFill>
          <a:latin typeface="맑은 고딕" pitchFamily="50" charset="-127"/>
          <a:ea typeface="맑은 고딕" pitchFamily="50" charset="-127"/>
          <a:cs typeface="맑은 고딕" pitchFamily="50" charset="-127"/>
        </a:defRPr>
      </a:lvl4pPr>
      <a:lvl5pPr marL="2057349" indent="-228594" algn="l" rtl="0" eaLnBrk="0" fontAlgn="base" latinLnBrk="1" hangingPunct="0">
        <a:spcBef>
          <a:spcPct val="20000"/>
        </a:spcBef>
        <a:spcAft>
          <a:spcPct val="0"/>
        </a:spcAft>
        <a:buChar char="»"/>
        <a:defRPr sz="2200">
          <a:solidFill>
            <a:schemeClr val="tx1"/>
          </a:solidFill>
          <a:latin typeface="+mn-lt"/>
          <a:ea typeface="+mn-ea"/>
          <a:cs typeface="굴림" pitchFamily="-108" charset="-127"/>
        </a:defRPr>
      </a:lvl5pPr>
      <a:lvl6pPr marL="2514537"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6pPr>
      <a:lvl7pPr marL="2971726"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7pPr>
      <a:lvl8pPr marL="3428914"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8pPr>
      <a:lvl9pPr marL="3886103"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0.png"/><Relationship Id="rId4" Type="http://schemas.openxmlformats.org/officeDocument/2006/relationships/image" Target="../media/image130.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8.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datasciencelab.wordpress.com/2013/12/27/finding-the-k-in-k-means-clustering/" TargetMode="Externa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551384" y="1412776"/>
            <a:ext cx="11087646" cy="1754316"/>
          </a:xfrm>
        </p:spPr>
        <p:txBody>
          <a:bodyPr/>
          <a:lstStyle/>
          <a:p>
            <a:pPr>
              <a:lnSpc>
                <a:spcPct val="150000"/>
              </a:lnSpc>
            </a:pPr>
            <a:r>
              <a:rPr lang="en-US" altLang="ko-KR" sz="3600" dirty="0"/>
              <a:t>COALA: Collision-Aware Link Adaptation for LTE in Unlicensed Band</a:t>
            </a:r>
            <a:endParaRPr lang="ko-KR" altLang="en-US" sz="3600" b="0" i="1" dirty="0"/>
          </a:p>
        </p:txBody>
      </p:sp>
      <p:sp>
        <p:nvSpPr>
          <p:cNvPr id="4" name="부제목 3"/>
          <p:cNvSpPr>
            <a:spLocks noGrp="1"/>
          </p:cNvSpPr>
          <p:nvPr>
            <p:ph type="subTitle" idx="1"/>
          </p:nvPr>
        </p:nvSpPr>
        <p:spPr>
          <a:xfrm>
            <a:off x="1775520" y="3501008"/>
            <a:ext cx="8568952" cy="1933451"/>
          </a:xfrm>
        </p:spPr>
        <p:txBody>
          <a:bodyPr/>
          <a:lstStyle/>
          <a:p>
            <a:r>
              <a:rPr lang="en-US" altLang="ko-KR" sz="2400" u="sng" dirty="0"/>
              <a:t>Kangjin Yoon</a:t>
            </a:r>
            <a:r>
              <a:rPr lang="en-US" altLang="ko-KR" sz="2400" dirty="0"/>
              <a:t>, Weiping Sun, and Sunghyun Choi</a:t>
            </a:r>
          </a:p>
          <a:p>
            <a:r>
              <a:rPr lang="en-US" altLang="ko-KR" sz="1600" dirty="0"/>
              <a:t>Seoul National University, Korea</a:t>
            </a:r>
          </a:p>
          <a:p>
            <a:r>
              <a:rPr lang="en-US" altLang="ko-KR" sz="1600" b="0" dirty="0"/>
              <a:t>June 12, 2018</a:t>
            </a:r>
          </a:p>
        </p:txBody>
      </p:sp>
    </p:spTree>
    <p:extLst>
      <p:ext uri="{BB962C8B-B14F-4D97-AF65-F5344CB8AC3E}">
        <p14:creationId xmlns:p14="http://schemas.microsoft.com/office/powerpoint/2010/main" val="228781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그림 29">
            <a:extLst>
              <a:ext uri="{FF2B5EF4-FFF2-40B4-BE49-F238E27FC236}">
                <a16:creationId xmlns:a16="http://schemas.microsoft.com/office/drawing/2014/main" id="{9C8CEECF-8FD7-4C18-8F00-5091AD23048F}"/>
              </a:ext>
            </a:extLst>
          </p:cNvPr>
          <p:cNvPicPr>
            <a:picLocks noChangeAspect="1"/>
          </p:cNvPicPr>
          <p:nvPr/>
        </p:nvPicPr>
        <p:blipFill>
          <a:blip r:embed="rId3"/>
          <a:stretch>
            <a:fillRect/>
          </a:stretch>
        </p:blipFill>
        <p:spPr>
          <a:xfrm>
            <a:off x="8188253" y="2635684"/>
            <a:ext cx="3692598" cy="2973946"/>
          </a:xfrm>
          <a:prstGeom prst="rect">
            <a:avLst/>
          </a:prstGeom>
        </p:spPr>
      </p:pic>
      <p:sp>
        <p:nvSpPr>
          <p:cNvPr id="2" name="제목 1"/>
          <p:cNvSpPr>
            <a:spLocks noGrp="1"/>
          </p:cNvSpPr>
          <p:nvPr>
            <p:ph type="title"/>
          </p:nvPr>
        </p:nvSpPr>
        <p:spPr/>
        <p:txBody>
          <a:bodyPr/>
          <a:lstStyle/>
          <a:p>
            <a:r>
              <a:rPr lang="en-US" altLang="ko-KR" dirty="0"/>
              <a:t>MCS Selection of COALA</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10</a:t>
            </a:fld>
            <a:endParaRPr lang="en-US" altLang="ko-KR" dirty="0"/>
          </a:p>
        </p:txBody>
      </p:sp>
      <p:grpSp>
        <p:nvGrpSpPr>
          <p:cNvPr id="29" name="그룹 28"/>
          <p:cNvGrpSpPr/>
          <p:nvPr/>
        </p:nvGrpSpPr>
        <p:grpSpPr>
          <a:xfrm>
            <a:off x="678960" y="1148062"/>
            <a:ext cx="7073224" cy="3505074"/>
            <a:chOff x="290390" y="1037481"/>
            <a:chExt cx="11595986" cy="5147894"/>
          </a:xfrm>
        </p:grpSpPr>
        <p:sp>
          <p:nvSpPr>
            <p:cNvPr id="11" name="순서도: 처리 10">
              <a:extLst>
                <a:ext uri="{FF2B5EF4-FFF2-40B4-BE49-F238E27FC236}">
                  <a16:creationId xmlns:a16="http://schemas.microsoft.com/office/drawing/2014/main" id="{011BC989-C1B4-4131-BA49-DECEAA21D08F}"/>
                </a:ext>
              </a:extLst>
            </p:cNvPr>
            <p:cNvSpPr/>
            <p:nvPr/>
          </p:nvSpPr>
          <p:spPr bwMode="auto">
            <a:xfrm>
              <a:off x="290390" y="1048291"/>
              <a:ext cx="3752418" cy="1139671"/>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altLang="ko-KR" sz="1400" i="0" u="none" strike="noStrike" cap="none" normalizeH="0" baseline="0" dirty="0">
                  <a:ln>
                    <a:noFill/>
                  </a:ln>
                  <a:solidFill>
                    <a:schemeClr val="tx1"/>
                  </a:solidFill>
                  <a:effectLst/>
                  <a:latin typeface="+mj-lt"/>
                  <a:ea typeface="굴림" pitchFamily="50" charset="-127"/>
                </a:rPr>
                <a:t>CQI clustering</a:t>
              </a:r>
              <a:endParaRPr kumimoji="0" lang="ko-KR" altLang="en-US" sz="1400" i="0" u="none" strike="noStrike" cap="none" normalizeH="0" baseline="0" dirty="0">
                <a:ln>
                  <a:noFill/>
                </a:ln>
                <a:solidFill>
                  <a:schemeClr val="tx1"/>
                </a:solidFill>
                <a:effectLst/>
                <a:latin typeface="+mj-lt"/>
                <a:ea typeface="굴림" pitchFamily="50" charset="-127"/>
              </a:endParaRPr>
            </a:p>
          </p:txBody>
        </p:sp>
        <mc:AlternateContent xmlns:mc="http://schemas.openxmlformats.org/markup-compatibility/2006" xmlns:a14="http://schemas.microsoft.com/office/drawing/2010/main">
          <mc:Choice Requires="a14">
            <p:sp>
              <p:nvSpPr>
                <p:cNvPr id="12" name="순서도: 판단 11">
                  <a:extLst>
                    <a:ext uri="{FF2B5EF4-FFF2-40B4-BE49-F238E27FC236}">
                      <a16:creationId xmlns:a16="http://schemas.microsoft.com/office/drawing/2014/main" id="{DFC97B52-8456-4B14-82CE-04F33FDBAEEE}"/>
                    </a:ext>
                  </a:extLst>
                </p:cNvPr>
                <p:cNvSpPr/>
                <p:nvPr/>
              </p:nvSpPr>
              <p:spPr bwMode="auto">
                <a:xfrm>
                  <a:off x="821281" y="2683104"/>
                  <a:ext cx="2690616" cy="182839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ctrlPr>
                          </m:sSubPr>
                          <m:e>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𝑃</m:t>
                            </m:r>
                          </m:e>
                          <m:sub>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𝑐𝑜𝑙</m:t>
                            </m:r>
                          </m:sub>
                        </m:sSub>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&gt;</m:t>
                        </m:r>
                        <m:f>
                          <m:fPr>
                            <m:ctrlP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ctrlPr>
                          </m:fPr>
                          <m:num>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1</m:t>
                            </m:r>
                          </m:num>
                          <m:den>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2</m:t>
                            </m:r>
                          </m:den>
                        </m:f>
                      </m:oMath>
                    </m:oMathPara>
                  </a14:m>
                  <a:endParaRPr kumimoji="0" lang="ko-KR" altLang="en-US" sz="1600" i="0" u="none" strike="noStrike" cap="none" normalizeH="0" baseline="0" dirty="0">
                    <a:ln>
                      <a:noFill/>
                    </a:ln>
                    <a:solidFill>
                      <a:schemeClr val="tx1"/>
                    </a:solidFill>
                    <a:effectLst/>
                    <a:latin typeface="+mj-lt"/>
                    <a:ea typeface="굴림" pitchFamily="50" charset="-127"/>
                  </a:endParaRPr>
                </a:p>
              </p:txBody>
            </p:sp>
          </mc:Choice>
          <mc:Fallback xmlns="">
            <p:sp>
              <p:nvSpPr>
                <p:cNvPr id="12" name="순서도: 판단 11">
                  <a:extLst>
                    <a:ext uri="{FF2B5EF4-FFF2-40B4-BE49-F238E27FC236}">
                      <a16:creationId xmlns:a16="http://schemas.microsoft.com/office/drawing/2014/main" id="{DFC97B52-8456-4B14-82CE-04F33FDBAEEE}"/>
                    </a:ext>
                  </a:extLst>
                </p:cNvPr>
                <p:cNvSpPr>
                  <a:spLocks noRot="1" noChangeAspect="1" noMove="1" noResize="1" noEditPoints="1" noAdjustHandles="1" noChangeArrowheads="1" noChangeShapeType="1" noTextEdit="1"/>
                </p:cNvSpPr>
                <p:nvPr/>
              </p:nvSpPr>
              <p:spPr bwMode="auto">
                <a:xfrm>
                  <a:off x="821281" y="2683104"/>
                  <a:ext cx="2690616" cy="1828393"/>
                </a:xfrm>
                <a:prstGeom prst="flowChartDecision">
                  <a:avLst/>
                </a:prstGeom>
                <a:blipFill>
                  <a:blip r:embed="rId4"/>
                  <a:stretch>
                    <a:fillRect/>
                  </a:stretch>
                </a:blipFill>
                <a:ln>
                  <a:headEnd type="none" w="med" len="med"/>
                  <a:tailEnd type="none" w="med" len="me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순서도: 판단 12">
                  <a:extLst>
                    <a:ext uri="{FF2B5EF4-FFF2-40B4-BE49-F238E27FC236}">
                      <a16:creationId xmlns:a16="http://schemas.microsoft.com/office/drawing/2014/main" id="{05852778-3C39-47B4-90E4-794AAEBFCB11}"/>
                    </a:ext>
                  </a:extLst>
                </p:cNvPr>
                <p:cNvSpPr/>
                <p:nvPr/>
              </p:nvSpPr>
              <p:spPr bwMode="auto">
                <a:xfrm>
                  <a:off x="4265358" y="2683104"/>
                  <a:ext cx="3946924" cy="182839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14:m>
                    <m:oMathPara xmlns:m="http://schemas.openxmlformats.org/officeDocument/2006/math">
                      <m:oMathParaPr>
                        <m:jc m:val="centerGroup"/>
                      </m:oMathParaPr>
                      <m:oMath xmlns:m="http://schemas.openxmlformats.org/officeDocument/2006/math">
                        <m:r>
                          <a:rPr lang="en-US" altLang="ko-KR" sz="1600" i="1" dirty="0" smtClean="0">
                            <a:solidFill>
                              <a:schemeClr val="tx1"/>
                            </a:solidFill>
                            <a:latin typeface="Cambria Math" panose="02040503050406030204" pitchFamily="18" charset="0"/>
                            <a:ea typeface="굴림" pitchFamily="50" charset="-127"/>
                          </a:rPr>
                          <m:t>𝐶𝑄</m:t>
                        </m:r>
                        <m:sSub>
                          <m:sSubPr>
                            <m:ctrlPr>
                              <a:rPr lang="en-US" altLang="ko-KR" sz="1600" i="1" dirty="0">
                                <a:solidFill>
                                  <a:schemeClr val="tx1"/>
                                </a:solidFill>
                                <a:latin typeface="Cambria Math" panose="02040503050406030204" pitchFamily="18" charset="0"/>
                                <a:ea typeface="굴림" pitchFamily="50" charset="-127"/>
                              </a:rPr>
                            </m:ctrlPr>
                          </m:sSubPr>
                          <m:e>
                            <m:r>
                              <a:rPr lang="en-US" altLang="ko-KR" sz="1600" i="1" dirty="0">
                                <a:solidFill>
                                  <a:schemeClr val="tx1"/>
                                </a:solidFill>
                                <a:latin typeface="Cambria Math" panose="02040503050406030204" pitchFamily="18" charset="0"/>
                                <a:ea typeface="굴림" pitchFamily="50" charset="-127"/>
                              </a:rPr>
                              <m:t>𝐼</m:t>
                            </m:r>
                          </m:e>
                          <m:sub>
                            <m:r>
                              <a:rPr lang="en-US" altLang="ko-KR" sz="1600" i="1" dirty="0">
                                <a:solidFill>
                                  <a:schemeClr val="tx1"/>
                                </a:solidFill>
                                <a:latin typeface="Cambria Math" panose="02040503050406030204" pitchFamily="18" charset="0"/>
                                <a:ea typeface="굴림" pitchFamily="50" charset="-127"/>
                              </a:rPr>
                              <m:t>𝑛𝑒𝑤</m:t>
                            </m:r>
                          </m:sub>
                        </m:sSub>
                        <m:r>
                          <a:rPr lang="en-US" altLang="ko-KR" sz="1600" i="1" dirty="0" smtClean="0">
                            <a:solidFill>
                              <a:schemeClr val="tx1"/>
                            </a:solidFill>
                            <a:latin typeface="Cambria Math" panose="02040503050406030204" pitchFamily="18" charset="0"/>
                            <a:ea typeface="Cambria Math" panose="02040503050406030204" pitchFamily="18" charset="0"/>
                          </a:rPr>
                          <m:t>∈</m:t>
                        </m:r>
                        <m:nary>
                          <m:naryPr>
                            <m:chr m:val="⋃"/>
                            <m:ctrlPr>
                              <a:rPr lang="en-US" altLang="ko-KR" sz="1600" i="1" dirty="0" smtClean="0">
                                <a:solidFill>
                                  <a:schemeClr val="tx1"/>
                                </a:solidFill>
                                <a:latin typeface="Cambria Math" panose="02040503050406030204" pitchFamily="18" charset="0"/>
                                <a:ea typeface="Cambria Math" panose="02040503050406030204" pitchFamily="18" charset="0"/>
                              </a:rPr>
                            </m:ctrlPr>
                          </m:naryPr>
                          <m:sub>
                            <m:r>
                              <m:rPr>
                                <m:brk m:alnAt="23"/>
                              </m:rPr>
                              <a:rPr lang="en-US" altLang="ko-KR" sz="1600" b="0" i="1" dirty="0" smtClean="0">
                                <a:solidFill>
                                  <a:schemeClr val="tx1"/>
                                </a:solidFill>
                                <a:latin typeface="Cambria Math" panose="02040503050406030204" pitchFamily="18" charset="0"/>
                                <a:ea typeface="Cambria Math" panose="02040503050406030204" pitchFamily="18" charset="0"/>
                              </a:rPr>
                              <m:t>𝑖</m:t>
                            </m:r>
                            <m:r>
                              <a:rPr lang="en-US" altLang="ko-KR" sz="1600" b="0" i="1" dirty="0" smtClean="0">
                                <a:solidFill>
                                  <a:schemeClr val="tx1"/>
                                </a:solidFill>
                                <a:latin typeface="Cambria Math" panose="02040503050406030204" pitchFamily="18" charset="0"/>
                                <a:ea typeface="Cambria Math" panose="02040503050406030204" pitchFamily="18" charset="0"/>
                              </a:rPr>
                              <m:t>=1</m:t>
                            </m:r>
                          </m:sub>
                          <m:sup>
                            <m:r>
                              <a:rPr lang="en-US" altLang="ko-KR" sz="1600" b="0" i="1" dirty="0" smtClean="0">
                                <a:solidFill>
                                  <a:schemeClr val="tx1"/>
                                </a:solidFill>
                                <a:latin typeface="Cambria Math" panose="02040503050406030204" pitchFamily="18" charset="0"/>
                                <a:ea typeface="Cambria Math" panose="02040503050406030204" pitchFamily="18" charset="0"/>
                              </a:rPr>
                              <m:t>𝑛</m:t>
                            </m:r>
                          </m:sup>
                          <m:e>
                            <m:sSub>
                              <m:sSubPr>
                                <m:ctrlPr>
                                  <a:rPr lang="en-US" altLang="ko-KR" sz="1600" i="1" dirty="0">
                                    <a:solidFill>
                                      <a:schemeClr val="tx1"/>
                                    </a:solidFill>
                                    <a:latin typeface="Cambria Math" panose="02040503050406030204" pitchFamily="18" charset="0"/>
                                    <a:ea typeface="굴림" pitchFamily="50" charset="-127"/>
                                  </a:rPr>
                                </m:ctrlPr>
                              </m:sSubPr>
                              <m:e>
                                <m:r>
                                  <a:rPr lang="en-US" altLang="ko-KR" sz="1600" i="1" dirty="0">
                                    <a:solidFill>
                                      <a:schemeClr val="tx1"/>
                                    </a:solidFill>
                                    <a:latin typeface="Cambria Math" panose="02040503050406030204" pitchFamily="18" charset="0"/>
                                    <a:ea typeface="굴림" pitchFamily="50" charset="-127"/>
                                  </a:rPr>
                                  <m:t>𝐶</m:t>
                                </m:r>
                              </m:e>
                              <m:sub>
                                <m:r>
                                  <a:rPr lang="en-US" altLang="ko-KR" sz="1600" i="1" dirty="0">
                                    <a:solidFill>
                                      <a:schemeClr val="tx1"/>
                                    </a:solidFill>
                                    <a:latin typeface="Cambria Math" panose="02040503050406030204" pitchFamily="18" charset="0"/>
                                    <a:ea typeface="굴림" pitchFamily="50" charset="-127"/>
                                  </a:rPr>
                                  <m:t>𝑖</m:t>
                                </m:r>
                              </m:sub>
                            </m:sSub>
                          </m:e>
                        </m:nary>
                      </m:oMath>
                    </m:oMathPara>
                  </a14:m>
                  <a:endParaRPr lang="ko-KR" altLang="en-US" sz="1600" dirty="0">
                    <a:solidFill>
                      <a:schemeClr val="tx1"/>
                    </a:solidFill>
                    <a:latin typeface="+mj-lt"/>
                    <a:ea typeface="굴림" pitchFamily="50" charset="-127"/>
                  </a:endParaRPr>
                </a:p>
              </p:txBody>
            </p:sp>
          </mc:Choice>
          <mc:Fallback xmlns="">
            <p:sp>
              <p:nvSpPr>
                <p:cNvPr id="13" name="순서도: 판단 12">
                  <a:extLst>
                    <a:ext uri="{FF2B5EF4-FFF2-40B4-BE49-F238E27FC236}">
                      <a16:creationId xmlns:a16="http://schemas.microsoft.com/office/drawing/2014/main" id="{05852778-3C39-47B4-90E4-794AAEBFCB11}"/>
                    </a:ext>
                  </a:extLst>
                </p:cNvPr>
                <p:cNvSpPr>
                  <a:spLocks noRot="1" noChangeAspect="1" noMove="1" noResize="1" noEditPoints="1" noAdjustHandles="1" noChangeArrowheads="1" noChangeShapeType="1" noTextEdit="1"/>
                </p:cNvSpPr>
                <p:nvPr/>
              </p:nvSpPr>
              <p:spPr bwMode="auto">
                <a:xfrm>
                  <a:off x="4265358" y="2683104"/>
                  <a:ext cx="3946924" cy="1828393"/>
                </a:xfrm>
                <a:prstGeom prst="flowChartDecision">
                  <a:avLst/>
                </a:prstGeom>
                <a:blipFill>
                  <a:blip r:embed="rId5"/>
                  <a:stretch>
                    <a:fillRect/>
                  </a:stretch>
                </a:blipFill>
                <a:ln>
                  <a:headEnd type="none" w="med" len="med"/>
                  <a:tailEnd type="none" w="med" len="med"/>
                </a:ln>
              </p:spPr>
              <p:txBody>
                <a:bodyPr/>
                <a:lstStyle/>
                <a:p>
                  <a:r>
                    <a:rPr lang="ko-KR" altLang="en-US">
                      <a:noFill/>
                    </a:rPr>
                    <a:t> </a:t>
                  </a:r>
                </a:p>
              </p:txBody>
            </p:sp>
          </mc:Fallback>
        </mc:AlternateContent>
        <p:cxnSp>
          <p:nvCxnSpPr>
            <p:cNvPr id="14" name="직선 화살표 연결선 13">
              <a:extLst>
                <a:ext uri="{FF2B5EF4-FFF2-40B4-BE49-F238E27FC236}">
                  <a16:creationId xmlns:a16="http://schemas.microsoft.com/office/drawing/2014/main" id="{C2BA1C02-1AF8-4A27-AEAD-BACEE8CDA1EC}"/>
                </a:ext>
              </a:extLst>
            </p:cNvPr>
            <p:cNvCxnSpPr>
              <a:cxnSpLocks/>
              <a:stCxn id="11" idx="2"/>
              <a:endCxn id="12" idx="0"/>
            </p:cNvCxnSpPr>
            <p:nvPr/>
          </p:nvCxnSpPr>
          <p:spPr bwMode="auto">
            <a:xfrm flipH="1">
              <a:off x="2166589" y="2187962"/>
              <a:ext cx="10" cy="495142"/>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37352BE2-EB8F-4297-9D71-93928C961DCE}"/>
                </a:ext>
              </a:extLst>
            </p:cNvPr>
            <p:cNvSpPr txBox="1"/>
            <p:nvPr/>
          </p:nvSpPr>
          <p:spPr>
            <a:xfrm>
              <a:off x="1318313" y="4445825"/>
              <a:ext cx="932375" cy="497233"/>
            </a:xfrm>
            <a:prstGeom prst="rect">
              <a:avLst/>
            </a:prstGeom>
            <a:noFill/>
          </p:spPr>
          <p:txBody>
            <a:bodyPr wrap="none" rtlCol="0">
              <a:spAutoFit/>
            </a:bodyPr>
            <a:lstStyle/>
            <a:p>
              <a:r>
                <a:rPr lang="en-US" altLang="ko-KR" sz="1600" dirty="0">
                  <a:latin typeface="+mj-lt"/>
                </a:rPr>
                <a:t>Yes</a:t>
              </a:r>
              <a:endParaRPr lang="ko-KR" altLang="en-US" sz="1600" dirty="0">
                <a:latin typeface="+mj-lt"/>
              </a:endParaRPr>
            </a:p>
          </p:txBody>
        </p:sp>
        <p:cxnSp>
          <p:nvCxnSpPr>
            <p:cNvPr id="16" name="직선 화살표 연결선 15">
              <a:extLst>
                <a:ext uri="{FF2B5EF4-FFF2-40B4-BE49-F238E27FC236}">
                  <a16:creationId xmlns:a16="http://schemas.microsoft.com/office/drawing/2014/main" id="{23B3282B-8197-4C62-90B0-26E8394E3A6F}"/>
                </a:ext>
              </a:extLst>
            </p:cNvPr>
            <p:cNvCxnSpPr>
              <a:cxnSpLocks/>
              <a:stCxn id="12" idx="3"/>
              <a:endCxn id="13" idx="1"/>
            </p:cNvCxnSpPr>
            <p:nvPr/>
          </p:nvCxnSpPr>
          <p:spPr bwMode="auto">
            <a:xfrm>
              <a:off x="3511897" y="3597301"/>
              <a:ext cx="753461" cy="0"/>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B0FD6D66-B690-44B2-B90E-36AD94216205}"/>
                </a:ext>
              </a:extLst>
            </p:cNvPr>
            <p:cNvSpPr txBox="1"/>
            <p:nvPr/>
          </p:nvSpPr>
          <p:spPr>
            <a:xfrm>
              <a:off x="3551835" y="3039364"/>
              <a:ext cx="801964" cy="497233"/>
            </a:xfrm>
            <a:prstGeom prst="rect">
              <a:avLst/>
            </a:prstGeom>
            <a:noFill/>
          </p:spPr>
          <p:txBody>
            <a:bodyPr wrap="none" rtlCol="0">
              <a:spAutoFit/>
            </a:bodyPr>
            <a:lstStyle/>
            <a:p>
              <a:r>
                <a:rPr lang="en-US" altLang="ko-KR" sz="1600" dirty="0">
                  <a:latin typeface="+mj-lt"/>
                </a:rPr>
                <a:t>No</a:t>
              </a:r>
              <a:endParaRPr lang="ko-KR" altLang="en-US" sz="1600" dirty="0">
                <a:latin typeface="+mj-lt"/>
              </a:endParaRPr>
            </a:p>
          </p:txBody>
        </p:sp>
        <p:sp>
          <p:nvSpPr>
            <p:cNvPr id="18" name="TextBox 17">
              <a:extLst>
                <a:ext uri="{FF2B5EF4-FFF2-40B4-BE49-F238E27FC236}">
                  <a16:creationId xmlns:a16="http://schemas.microsoft.com/office/drawing/2014/main" id="{3E615DD5-15C4-4DFB-B125-7826B4E66EF1}"/>
                </a:ext>
              </a:extLst>
            </p:cNvPr>
            <p:cNvSpPr txBox="1"/>
            <p:nvPr/>
          </p:nvSpPr>
          <p:spPr>
            <a:xfrm>
              <a:off x="5416702" y="4445825"/>
              <a:ext cx="932375" cy="497233"/>
            </a:xfrm>
            <a:prstGeom prst="rect">
              <a:avLst/>
            </a:prstGeom>
            <a:noFill/>
          </p:spPr>
          <p:txBody>
            <a:bodyPr wrap="none" rtlCol="0">
              <a:spAutoFit/>
            </a:bodyPr>
            <a:lstStyle/>
            <a:p>
              <a:r>
                <a:rPr lang="en-US" altLang="ko-KR" sz="1600" dirty="0">
                  <a:latin typeface="+mj-lt"/>
                </a:rPr>
                <a:t>Yes</a:t>
              </a:r>
              <a:endParaRPr lang="ko-KR" altLang="en-US" sz="1600" dirty="0">
                <a:latin typeface="+mj-lt"/>
              </a:endParaRPr>
            </a:p>
          </p:txBody>
        </p:sp>
        <p:sp>
          <p:nvSpPr>
            <p:cNvPr id="19" name="순서도: 수행의 시작/종료 18">
              <a:extLst>
                <a:ext uri="{FF2B5EF4-FFF2-40B4-BE49-F238E27FC236}">
                  <a16:creationId xmlns:a16="http://schemas.microsoft.com/office/drawing/2014/main" id="{15BFA47B-84A8-4B29-8443-A6D21D3C6EA8}"/>
                </a:ext>
              </a:extLst>
            </p:cNvPr>
            <p:cNvSpPr/>
            <p:nvPr/>
          </p:nvSpPr>
          <p:spPr bwMode="auto">
            <a:xfrm>
              <a:off x="290396" y="5003763"/>
              <a:ext cx="3752402" cy="1181612"/>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Choose MCS which </a:t>
              </a:r>
            </a:p>
            <a:p>
              <a:pPr algn="ctr" fontAlgn="base" latinLnBrk="0">
                <a:spcBef>
                  <a:spcPct val="0"/>
                </a:spcBef>
                <a:spcAft>
                  <a:spcPct val="0"/>
                </a:spcAft>
              </a:pPr>
              <a:r>
                <a:rPr lang="en-US" altLang="ko-KR" sz="1400" dirty="0">
                  <a:solidFill>
                    <a:schemeClr val="tx1"/>
                  </a:solidFill>
                  <a:latin typeface="+mj-lt"/>
                  <a:ea typeface="굴림" pitchFamily="50" charset="-127"/>
                </a:rPr>
                <a:t>has the greatest effective </a:t>
              </a:r>
            </a:p>
            <a:p>
              <a:pPr algn="ctr" fontAlgn="base" latinLnBrk="0">
                <a:spcBef>
                  <a:spcPct val="0"/>
                </a:spcBef>
                <a:spcAft>
                  <a:spcPct val="0"/>
                </a:spcAft>
              </a:pPr>
              <a:r>
                <a:rPr lang="en-US" altLang="ko-KR" sz="1400" dirty="0">
                  <a:solidFill>
                    <a:schemeClr val="tx1"/>
                  </a:solidFill>
                  <a:latin typeface="+mj-lt"/>
                  <a:ea typeface="굴림" pitchFamily="50" charset="-127"/>
                </a:rPr>
                <a:t>spectral efficiency </a:t>
              </a:r>
              <a:endParaRPr lang="ko-KR" altLang="en-US" sz="1400" dirty="0">
                <a:solidFill>
                  <a:schemeClr val="tx1"/>
                </a:solidFill>
                <a:latin typeface="+mj-lt"/>
                <a:ea typeface="굴림" pitchFamily="50" charset="-127"/>
              </a:endParaRPr>
            </a:p>
          </p:txBody>
        </p:sp>
        <mc:AlternateContent xmlns:mc="http://schemas.openxmlformats.org/markup-compatibility/2006" xmlns:a14="http://schemas.microsoft.com/office/drawing/2010/main">
          <mc:Choice Requires="a14">
            <p:sp>
              <p:nvSpPr>
                <p:cNvPr id="20" name="순서도: 수행의 시작/종료 19">
                  <a:extLst>
                    <a:ext uri="{FF2B5EF4-FFF2-40B4-BE49-F238E27FC236}">
                      <a16:creationId xmlns:a16="http://schemas.microsoft.com/office/drawing/2014/main" id="{D322C136-C4B3-4C04-AD31-5A371E39BC45}"/>
                    </a:ext>
                  </a:extLst>
                </p:cNvPr>
                <p:cNvSpPr/>
                <p:nvPr/>
              </p:nvSpPr>
              <p:spPr bwMode="auto">
                <a:xfrm>
                  <a:off x="4363253" y="5003763"/>
                  <a:ext cx="3752402" cy="1181612"/>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Choose MCS </a:t>
                  </a:r>
                  <a:br>
                    <a:rPr lang="en-US" altLang="ko-KR" sz="1400" dirty="0">
                      <a:solidFill>
                        <a:schemeClr val="tx1"/>
                      </a:solidFill>
                      <a:latin typeface="+mj-lt"/>
                      <a:ea typeface="굴림" pitchFamily="50" charset="-127"/>
                    </a:rPr>
                  </a:br>
                  <a:r>
                    <a:rPr lang="en-US" altLang="ko-KR" sz="1400" dirty="0">
                      <a:solidFill>
                        <a:schemeClr val="tx1"/>
                      </a:solidFill>
                      <a:latin typeface="+mj-lt"/>
                      <a:ea typeface="굴림" pitchFamily="50" charset="-127"/>
                    </a:rPr>
                    <a:t>based on the most </a:t>
                  </a:r>
                  <a:br>
                    <a:rPr lang="en-US" altLang="ko-KR" sz="1400" dirty="0">
                      <a:solidFill>
                        <a:schemeClr val="tx1"/>
                      </a:solidFill>
                      <a:latin typeface="+mj-lt"/>
                      <a:ea typeface="굴림" pitchFamily="50" charset="-127"/>
                    </a:rPr>
                  </a:br>
                  <a:r>
                    <a:rPr lang="en-US" altLang="ko-KR" sz="1400" dirty="0">
                      <a:solidFill>
                        <a:schemeClr val="tx1"/>
                      </a:solidFill>
                      <a:latin typeface="+mj-lt"/>
                      <a:ea typeface="굴림" pitchFamily="50" charset="-127"/>
                    </a:rPr>
                    <a:t>recent </a:t>
                  </a:r>
                  <a14:m>
                    <m:oMath xmlns:m="http://schemas.openxmlformats.org/officeDocument/2006/math">
                      <m:r>
                        <a:rPr lang="en-US" altLang="ko-KR" sz="1400" i="1" dirty="0">
                          <a:solidFill>
                            <a:schemeClr val="tx1"/>
                          </a:solidFill>
                          <a:latin typeface="Cambria Math" panose="02040503050406030204" pitchFamily="18" charset="0"/>
                          <a:ea typeface="굴림" pitchFamily="50" charset="-127"/>
                        </a:rPr>
                        <m:t>𝐶𝑄𝐼</m:t>
                      </m:r>
                    </m:oMath>
                  </a14:m>
                  <a:r>
                    <a:rPr lang="en-US" altLang="ko-KR" sz="1400" dirty="0">
                      <a:solidFill>
                        <a:schemeClr val="tx1"/>
                      </a:solidFill>
                      <a:latin typeface="+mj-lt"/>
                      <a:ea typeface="굴림" pitchFamily="50" charset="-127"/>
                    </a:rPr>
                    <a:t> among </a:t>
                  </a: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𝐶</m:t>
                          </m:r>
                        </m:e>
                        <m:sub>
                          <m:r>
                            <a:rPr lang="en-US" altLang="ko-KR" sz="1400" b="0" i="1" dirty="0" smtClean="0">
                              <a:solidFill>
                                <a:schemeClr val="tx1"/>
                              </a:solidFill>
                              <a:latin typeface="Cambria Math" panose="02040503050406030204" pitchFamily="18" charset="0"/>
                              <a:ea typeface="굴림" pitchFamily="50" charset="-127"/>
                            </a:rPr>
                            <m:t>0</m:t>
                          </m:r>
                        </m:sub>
                      </m:sSub>
                    </m:oMath>
                  </a14:m>
                  <a:endParaRPr lang="ko-KR" altLang="en-US" sz="1400" dirty="0">
                    <a:solidFill>
                      <a:schemeClr val="tx1"/>
                    </a:solidFill>
                    <a:latin typeface="+mj-lt"/>
                    <a:ea typeface="굴림" pitchFamily="50" charset="-127"/>
                  </a:endParaRPr>
                </a:p>
              </p:txBody>
            </p:sp>
          </mc:Choice>
          <mc:Fallback xmlns="">
            <p:sp>
              <p:nvSpPr>
                <p:cNvPr id="20" name="순서도: 수행의 시작/종료 19">
                  <a:extLst>
                    <a:ext uri="{FF2B5EF4-FFF2-40B4-BE49-F238E27FC236}">
                      <a16:creationId xmlns:a16="http://schemas.microsoft.com/office/drawing/2014/main" id="{D322C136-C4B3-4C04-AD31-5A371E39BC45}"/>
                    </a:ext>
                  </a:extLst>
                </p:cNvPr>
                <p:cNvSpPr>
                  <a:spLocks noRot="1" noChangeAspect="1" noMove="1" noResize="1" noEditPoints="1" noAdjustHandles="1" noChangeArrowheads="1" noChangeShapeType="1" noTextEdit="1"/>
                </p:cNvSpPr>
                <p:nvPr/>
              </p:nvSpPr>
              <p:spPr bwMode="auto">
                <a:xfrm>
                  <a:off x="4363253" y="5003763"/>
                  <a:ext cx="3752402" cy="1181612"/>
                </a:xfrm>
                <a:prstGeom prst="flowChartTerminator">
                  <a:avLst/>
                </a:prstGeom>
                <a:blipFill>
                  <a:blip r:embed="rId6"/>
                  <a:stretch>
                    <a:fillRect b="-2206"/>
                  </a:stretch>
                </a:blipFill>
                <a:ln>
                  <a:headEnd type="none" w="med" len="med"/>
                  <a:tailEnd type="none" w="med" len="me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순서도: 수행의 시작/종료 20">
                  <a:extLst>
                    <a:ext uri="{FF2B5EF4-FFF2-40B4-BE49-F238E27FC236}">
                      <a16:creationId xmlns:a16="http://schemas.microsoft.com/office/drawing/2014/main" id="{F6304B70-86A9-42BE-A1B5-856C8E856E18}"/>
                    </a:ext>
                  </a:extLst>
                </p:cNvPr>
                <p:cNvSpPr/>
                <p:nvPr/>
              </p:nvSpPr>
              <p:spPr bwMode="auto">
                <a:xfrm>
                  <a:off x="8423445" y="5003763"/>
                  <a:ext cx="3355776" cy="1181612"/>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Choose MCS </a:t>
                  </a:r>
                  <a:br>
                    <a:rPr lang="en-US" altLang="ko-KR" sz="1400" dirty="0">
                      <a:solidFill>
                        <a:schemeClr val="tx1"/>
                      </a:solidFill>
                      <a:latin typeface="+mj-lt"/>
                      <a:ea typeface="굴림" pitchFamily="50" charset="-127"/>
                    </a:rPr>
                  </a:br>
                  <a:r>
                    <a:rPr lang="en-US" altLang="ko-KR" sz="1400" dirty="0">
                      <a:solidFill>
                        <a:schemeClr val="tx1"/>
                      </a:solidFill>
                      <a:latin typeface="+mj-lt"/>
                      <a:ea typeface="굴림" pitchFamily="50" charset="-127"/>
                    </a:rPr>
                    <a:t>based on </a:t>
                  </a:r>
                  <a14:m>
                    <m:oMath xmlns:m="http://schemas.openxmlformats.org/officeDocument/2006/math">
                      <m:r>
                        <a:rPr lang="en-US" altLang="ko-KR" sz="1400" i="1" dirty="0">
                          <a:solidFill>
                            <a:schemeClr val="tx1"/>
                          </a:solidFill>
                          <a:latin typeface="Cambria Math" panose="02040503050406030204" pitchFamily="18" charset="0"/>
                          <a:ea typeface="굴림" pitchFamily="50" charset="-127"/>
                        </a:rPr>
                        <m:t>𝐶𝑄</m:t>
                      </m:r>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𝐼</m:t>
                          </m:r>
                        </m:e>
                        <m:sub>
                          <m:r>
                            <a:rPr lang="en-US" altLang="ko-KR" sz="1400" i="1" dirty="0">
                              <a:solidFill>
                                <a:schemeClr val="tx1"/>
                              </a:solidFill>
                              <a:latin typeface="Cambria Math" panose="02040503050406030204" pitchFamily="18" charset="0"/>
                              <a:ea typeface="굴림" pitchFamily="50" charset="-127"/>
                            </a:rPr>
                            <m:t>𝑛𝑒𝑤</m:t>
                          </m:r>
                        </m:sub>
                      </m:sSub>
                    </m:oMath>
                  </a14:m>
                  <a:endParaRPr lang="ko-KR" altLang="en-US" sz="1400" dirty="0">
                    <a:solidFill>
                      <a:schemeClr val="tx1"/>
                    </a:solidFill>
                    <a:latin typeface="+mj-lt"/>
                    <a:ea typeface="굴림" pitchFamily="50" charset="-127"/>
                  </a:endParaRPr>
                </a:p>
              </p:txBody>
            </p:sp>
          </mc:Choice>
          <mc:Fallback xmlns="">
            <p:sp>
              <p:nvSpPr>
                <p:cNvPr id="21" name="순서도: 수행의 시작/종료 20">
                  <a:extLst>
                    <a:ext uri="{FF2B5EF4-FFF2-40B4-BE49-F238E27FC236}">
                      <a16:creationId xmlns:a16="http://schemas.microsoft.com/office/drawing/2014/main" id="{F6304B70-86A9-42BE-A1B5-856C8E856E18}"/>
                    </a:ext>
                  </a:extLst>
                </p:cNvPr>
                <p:cNvSpPr>
                  <a:spLocks noRot="1" noChangeAspect="1" noMove="1" noResize="1" noEditPoints="1" noAdjustHandles="1" noChangeArrowheads="1" noChangeShapeType="1" noTextEdit="1"/>
                </p:cNvSpPr>
                <p:nvPr/>
              </p:nvSpPr>
              <p:spPr bwMode="auto">
                <a:xfrm>
                  <a:off x="8423445" y="5003763"/>
                  <a:ext cx="3355776" cy="1181612"/>
                </a:xfrm>
                <a:prstGeom prst="flowChartTerminator">
                  <a:avLst/>
                </a:prstGeom>
                <a:blipFill>
                  <a:blip r:embed="rId7"/>
                  <a:stretch>
                    <a:fillRect/>
                  </a:stretch>
                </a:blipFill>
                <a:ln>
                  <a:headEnd type="none" w="med" len="med"/>
                  <a:tailEnd type="none" w="med" len="med"/>
                </a:ln>
              </p:spPr>
              <p:txBody>
                <a:bodyPr/>
                <a:lstStyle/>
                <a:p>
                  <a:r>
                    <a:rPr lang="ko-KR" altLang="en-US">
                      <a:noFill/>
                    </a:rPr>
                    <a:t> </a:t>
                  </a:r>
                </a:p>
              </p:txBody>
            </p:sp>
          </mc:Fallback>
        </mc:AlternateContent>
        <p:cxnSp>
          <p:nvCxnSpPr>
            <p:cNvPr id="22" name="연결선: 꺾임 53">
              <a:extLst>
                <a:ext uri="{FF2B5EF4-FFF2-40B4-BE49-F238E27FC236}">
                  <a16:creationId xmlns:a16="http://schemas.microsoft.com/office/drawing/2014/main" id="{9761A268-1FC1-4AFC-9F3D-0116C960E2E4}"/>
                </a:ext>
              </a:extLst>
            </p:cNvPr>
            <p:cNvCxnSpPr>
              <a:cxnSpLocks/>
              <a:stCxn id="13" idx="3"/>
              <a:endCxn id="21" idx="0"/>
            </p:cNvCxnSpPr>
            <p:nvPr/>
          </p:nvCxnSpPr>
          <p:spPr bwMode="auto">
            <a:xfrm>
              <a:off x="8212282" y="3597301"/>
              <a:ext cx="1889051" cy="1406462"/>
            </a:xfrm>
            <a:prstGeom prst="bentConnector2">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6A2A3FBD-9583-4BF7-B675-91D084213D14}"/>
                </a:ext>
              </a:extLst>
            </p:cNvPr>
            <p:cNvSpPr txBox="1"/>
            <p:nvPr/>
          </p:nvSpPr>
          <p:spPr>
            <a:xfrm>
              <a:off x="8821052" y="3039364"/>
              <a:ext cx="801964" cy="497233"/>
            </a:xfrm>
            <a:prstGeom prst="rect">
              <a:avLst/>
            </a:prstGeom>
            <a:noFill/>
          </p:spPr>
          <p:txBody>
            <a:bodyPr wrap="none" rtlCol="0">
              <a:spAutoFit/>
            </a:bodyPr>
            <a:lstStyle/>
            <a:p>
              <a:r>
                <a:rPr lang="en-US" altLang="ko-KR" sz="1600" dirty="0">
                  <a:latin typeface="+mj-lt"/>
                </a:rPr>
                <a:t>No</a:t>
              </a:r>
              <a:endParaRPr lang="ko-KR" altLang="en-US" sz="1600" dirty="0">
                <a:latin typeface="+mj-lt"/>
              </a:endParaRPr>
            </a:p>
          </p:txBody>
        </p:sp>
        <mc:AlternateContent xmlns:mc="http://schemas.openxmlformats.org/markup-compatibility/2006" xmlns:a14="http://schemas.microsoft.com/office/drawing/2010/main">
          <mc:Choice Requires="a14">
            <p:sp>
              <p:nvSpPr>
                <p:cNvPr id="24" name="순서도: 수행의 시작/종료 23">
                  <a:extLst>
                    <a:ext uri="{FF2B5EF4-FFF2-40B4-BE49-F238E27FC236}">
                      <a16:creationId xmlns:a16="http://schemas.microsoft.com/office/drawing/2014/main" id="{1AC22A8D-8D28-486D-A192-FF881F91DCBB}"/>
                    </a:ext>
                  </a:extLst>
                </p:cNvPr>
                <p:cNvSpPr/>
                <p:nvPr/>
              </p:nvSpPr>
              <p:spPr bwMode="auto">
                <a:xfrm>
                  <a:off x="4363254" y="1037481"/>
                  <a:ext cx="3752402" cy="1139671"/>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Receive </a:t>
                  </a:r>
                  <a14:m>
                    <m:oMath xmlns:m="http://schemas.openxmlformats.org/officeDocument/2006/math">
                      <m:r>
                        <a:rPr lang="en-US" altLang="ko-KR" sz="1400" i="1" dirty="0">
                          <a:solidFill>
                            <a:schemeClr val="tx1"/>
                          </a:solidFill>
                          <a:latin typeface="Cambria Math" panose="02040503050406030204" pitchFamily="18" charset="0"/>
                          <a:ea typeface="굴림" pitchFamily="50" charset="-127"/>
                        </a:rPr>
                        <m:t>𝐶𝑄</m:t>
                      </m:r>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𝐼</m:t>
                          </m:r>
                        </m:e>
                        <m:sub>
                          <m:r>
                            <a:rPr lang="en-US" altLang="ko-KR" sz="1400" i="1" dirty="0">
                              <a:solidFill>
                                <a:schemeClr val="tx1"/>
                              </a:solidFill>
                              <a:latin typeface="Cambria Math" panose="02040503050406030204" pitchFamily="18" charset="0"/>
                              <a:ea typeface="굴림" pitchFamily="50" charset="-127"/>
                            </a:rPr>
                            <m:t>𝑛𝑒𝑤</m:t>
                          </m:r>
                        </m:sub>
                      </m:sSub>
                    </m:oMath>
                  </a14:m>
                  <a:endParaRPr lang="ko-KR" altLang="en-US" sz="1400" dirty="0">
                    <a:solidFill>
                      <a:schemeClr val="tx1"/>
                    </a:solidFill>
                    <a:latin typeface="+mj-lt"/>
                    <a:ea typeface="굴림" pitchFamily="50" charset="-127"/>
                  </a:endParaRPr>
                </a:p>
              </p:txBody>
            </p:sp>
          </mc:Choice>
          <mc:Fallback xmlns="">
            <p:sp>
              <p:nvSpPr>
                <p:cNvPr id="24" name="순서도: 수행의 시작/종료 23">
                  <a:extLst>
                    <a:ext uri="{FF2B5EF4-FFF2-40B4-BE49-F238E27FC236}">
                      <a16:creationId xmlns:a16="http://schemas.microsoft.com/office/drawing/2014/main" id="{1AC22A8D-8D28-486D-A192-FF881F91DCBB}"/>
                    </a:ext>
                  </a:extLst>
                </p:cNvPr>
                <p:cNvSpPr>
                  <a:spLocks noRot="1" noChangeAspect="1" noMove="1" noResize="1" noEditPoints="1" noAdjustHandles="1" noChangeArrowheads="1" noChangeShapeType="1" noTextEdit="1"/>
                </p:cNvSpPr>
                <p:nvPr/>
              </p:nvSpPr>
              <p:spPr bwMode="auto">
                <a:xfrm>
                  <a:off x="4363254" y="1037481"/>
                  <a:ext cx="3752402" cy="1139671"/>
                </a:xfrm>
                <a:prstGeom prst="flowChartTerminator">
                  <a:avLst/>
                </a:prstGeom>
                <a:blipFill>
                  <a:blip r:embed="rId8"/>
                  <a:stretch>
                    <a:fillRect/>
                  </a:stretch>
                </a:blipFill>
                <a:ln>
                  <a:headEnd type="none" w="med" len="med"/>
                  <a:tailEnd type="none" w="med" len="med"/>
                </a:ln>
              </p:spPr>
              <p:txBody>
                <a:bodyPr/>
                <a:lstStyle/>
                <a:p>
                  <a:r>
                    <a:rPr lang="ko-KR" altLang="en-US">
                      <a:noFill/>
                    </a:rPr>
                    <a:t> </a:t>
                  </a:r>
                </a:p>
              </p:txBody>
            </p:sp>
          </mc:Fallback>
        </mc:AlternateContent>
        <p:cxnSp>
          <p:nvCxnSpPr>
            <p:cNvPr id="25" name="직선 화살표 연결선 24">
              <a:extLst>
                <a:ext uri="{FF2B5EF4-FFF2-40B4-BE49-F238E27FC236}">
                  <a16:creationId xmlns:a16="http://schemas.microsoft.com/office/drawing/2014/main" id="{C095C2B6-FFB3-4BC2-830D-263908F009D3}"/>
                </a:ext>
              </a:extLst>
            </p:cNvPr>
            <p:cNvCxnSpPr>
              <a:cxnSpLocks/>
              <a:stCxn id="24" idx="1"/>
              <a:endCxn id="11" idx="3"/>
            </p:cNvCxnSpPr>
            <p:nvPr/>
          </p:nvCxnSpPr>
          <p:spPr bwMode="auto">
            <a:xfrm flipH="1">
              <a:off x="4042808" y="1607317"/>
              <a:ext cx="320446" cy="10810"/>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직사각형 25">
                  <a:extLst>
                    <a:ext uri="{FF2B5EF4-FFF2-40B4-BE49-F238E27FC236}">
                      <a16:creationId xmlns:a16="http://schemas.microsoft.com/office/drawing/2014/main" id="{1BA4FB76-EF73-4D5F-94A2-6EE83A3678D1}"/>
                    </a:ext>
                  </a:extLst>
                </p:cNvPr>
                <p:cNvSpPr/>
                <p:nvPr/>
              </p:nvSpPr>
              <p:spPr bwMode="auto">
                <a:xfrm>
                  <a:off x="8333086" y="1037482"/>
                  <a:ext cx="3553290" cy="1869395"/>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fontAlgn="base" latinLnBrk="0">
                    <a:lnSpc>
                      <a:spcPct val="150000"/>
                    </a:lnSpc>
                    <a:spcBef>
                      <a:spcPct val="0"/>
                    </a:spcBef>
                    <a:spcAft>
                      <a:spcPct val="0"/>
                    </a:spcAft>
                  </a:pPr>
                  <a14:m>
                    <m:oMath xmlns:m="http://schemas.openxmlformats.org/officeDocument/2006/math">
                      <m:r>
                        <a:rPr lang="en-US" altLang="ko-KR" sz="1400" dirty="0" smtClean="0">
                          <a:latin typeface="Cambria Math" panose="02040503050406030204" pitchFamily="18" charset="0"/>
                        </a:rPr>
                        <m:t>𝐶𝑄</m:t>
                      </m:r>
                      <m:sSub>
                        <m:sSubPr>
                          <m:ctrlPr>
                            <a:rPr lang="en-US" altLang="ko-KR" sz="1400" i="1" dirty="0" smtClean="0">
                              <a:latin typeface="Cambria Math" panose="02040503050406030204" pitchFamily="18" charset="0"/>
                            </a:rPr>
                          </m:ctrlPr>
                        </m:sSubPr>
                        <m:e>
                          <m:r>
                            <a:rPr lang="en-US" altLang="ko-KR" sz="1400" dirty="0" smtClean="0">
                              <a:latin typeface="Cambria Math" panose="02040503050406030204" pitchFamily="18" charset="0"/>
                            </a:rPr>
                            <m:t>𝐼</m:t>
                          </m:r>
                        </m:e>
                        <m:sub>
                          <m:r>
                            <a:rPr lang="en-US" altLang="ko-KR" sz="1400" dirty="0" smtClean="0">
                              <a:latin typeface="Cambria Math" panose="02040503050406030204" pitchFamily="18" charset="0"/>
                            </a:rPr>
                            <m:t>𝑛𝑒𝑤</m:t>
                          </m:r>
                        </m:sub>
                      </m:sSub>
                    </m:oMath>
                  </a14:m>
                  <a:r>
                    <a:rPr lang="en-US" altLang="ko-KR" sz="1400" dirty="0">
                      <a:latin typeface="+mj-lt"/>
                      <a:ea typeface="굴림" pitchFamily="50" charset="-127"/>
                    </a:rPr>
                    <a:t>:   New </a:t>
                  </a:r>
                  <a14:m>
                    <m:oMath xmlns:m="http://schemas.openxmlformats.org/officeDocument/2006/math">
                      <m:r>
                        <m:rPr>
                          <m:sty m:val="p"/>
                        </m:rPr>
                        <a:rPr lang="en-US" altLang="ko-KR" sz="1400" i="0" dirty="0">
                          <a:solidFill>
                            <a:schemeClr val="tx1"/>
                          </a:solidFill>
                          <a:latin typeface="Cambria Math" panose="02040503050406030204" pitchFamily="18" charset="0"/>
                          <a:ea typeface="굴림" pitchFamily="50" charset="-127"/>
                        </a:rPr>
                        <m:t>CQI</m:t>
                      </m:r>
                    </m:oMath>
                  </a14:m>
                  <a:r>
                    <a:rPr lang="en-US" altLang="ko-KR" sz="1400" dirty="0">
                      <a:latin typeface="+mj-lt"/>
                      <a:ea typeface="굴림" pitchFamily="50" charset="-127"/>
                    </a:rPr>
                    <a:t> report</a:t>
                  </a:r>
                </a:p>
                <a:p>
                  <a:pPr fontAlgn="base" latinLnBrk="0">
                    <a:lnSpc>
                      <a:spcPct val="150000"/>
                    </a:lnSpc>
                    <a:spcBef>
                      <a:spcPct val="0"/>
                    </a:spcBef>
                    <a:spcAft>
                      <a:spcPct val="0"/>
                    </a:spcAft>
                  </a:pP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𝐶</m:t>
                          </m:r>
                        </m:e>
                        <m:sub>
                          <m:r>
                            <a:rPr lang="en-US" altLang="ko-KR" sz="1400" b="0" i="1" dirty="0" smtClean="0">
                              <a:solidFill>
                                <a:schemeClr val="tx1"/>
                              </a:solidFill>
                              <a:latin typeface="Cambria Math" panose="02040503050406030204" pitchFamily="18" charset="0"/>
                              <a:ea typeface="굴림" pitchFamily="50" charset="-127"/>
                            </a:rPr>
                            <m:t>0</m:t>
                          </m:r>
                        </m:sub>
                      </m:sSub>
                    </m:oMath>
                  </a14:m>
                  <a:r>
                    <a:rPr lang="en-US" altLang="ko-KR" sz="1400" dirty="0">
                      <a:latin typeface="+mj-lt"/>
                      <a:ea typeface="굴림" pitchFamily="50" charset="-127"/>
                    </a:rPr>
                    <a:t>:   Non-collision cluster</a:t>
                  </a:r>
                </a:p>
                <a:p>
                  <a:pPr fontAlgn="base" latinLnBrk="0">
                    <a:lnSpc>
                      <a:spcPct val="150000"/>
                    </a:lnSpc>
                    <a:spcBef>
                      <a:spcPct val="0"/>
                    </a:spcBef>
                    <a:spcAft>
                      <a:spcPct val="0"/>
                    </a:spcAft>
                  </a:pP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𝐶</m:t>
                          </m:r>
                        </m:e>
                        <m:sub>
                          <m:r>
                            <a:rPr lang="en-US" altLang="ko-KR" sz="1400" b="0" i="1" dirty="0" smtClean="0">
                              <a:solidFill>
                                <a:schemeClr val="tx1"/>
                              </a:solidFill>
                              <a:latin typeface="Cambria Math" panose="02040503050406030204" pitchFamily="18" charset="0"/>
                              <a:ea typeface="굴림" pitchFamily="50" charset="-127"/>
                            </a:rPr>
                            <m:t>𝑖</m:t>
                          </m:r>
                        </m:sub>
                      </m:sSub>
                    </m:oMath>
                  </a14:m>
                  <a:r>
                    <a:rPr lang="en-US" altLang="ko-KR" sz="1400" dirty="0">
                      <a:latin typeface="+mj-lt"/>
                      <a:ea typeface="굴림" pitchFamily="50" charset="-127"/>
                    </a:rPr>
                    <a:t>:     </a:t>
                  </a:r>
                  <a14:m>
                    <m:oMath xmlns:m="http://schemas.openxmlformats.org/officeDocument/2006/math">
                      <m:r>
                        <a:rPr lang="en-US" altLang="ko-KR" sz="1400" b="0" i="0" dirty="0" smtClean="0">
                          <a:latin typeface="Cambria Math" panose="02040503050406030204" pitchFamily="18" charset="0"/>
                          <a:ea typeface="굴림" pitchFamily="50" charset="-127"/>
                        </a:rPr>
                        <m:t> </m:t>
                      </m:r>
                      <m:r>
                        <a:rPr lang="en-US" altLang="ko-KR" sz="1400" i="1" dirty="0" smtClean="0">
                          <a:latin typeface="Cambria Math" panose="02040503050406030204" pitchFamily="18" charset="0"/>
                          <a:ea typeface="굴림" pitchFamily="50" charset="-127"/>
                        </a:rPr>
                        <m:t>𝑖</m:t>
                      </m:r>
                    </m:oMath>
                  </a14:m>
                  <a:r>
                    <a:rPr lang="en-US" altLang="ko-KR" sz="1400" dirty="0" err="1">
                      <a:latin typeface="+mj-lt"/>
                      <a:ea typeface="굴림" pitchFamily="50" charset="-127"/>
                    </a:rPr>
                    <a:t>th</a:t>
                  </a:r>
                  <a:r>
                    <a:rPr lang="en-US" altLang="ko-KR" sz="1400" dirty="0">
                      <a:latin typeface="+mj-lt"/>
                      <a:ea typeface="굴림" pitchFamily="50" charset="-127"/>
                    </a:rPr>
                    <a:t> collision cluster</a:t>
                  </a:r>
                </a:p>
                <a:p>
                  <a:pPr fontAlgn="base" latinLnBrk="0">
                    <a:lnSpc>
                      <a:spcPct val="150000"/>
                    </a:lnSpc>
                    <a:spcBef>
                      <a:spcPct val="0"/>
                    </a:spcBef>
                    <a:spcAft>
                      <a:spcPct val="0"/>
                    </a:spcAft>
                  </a:pP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𝑃</m:t>
                          </m:r>
                        </m:e>
                        <m:sub>
                          <m:r>
                            <a:rPr lang="en-US" altLang="ko-KR" sz="1400" i="1" dirty="0">
                              <a:solidFill>
                                <a:schemeClr val="tx1"/>
                              </a:solidFill>
                              <a:latin typeface="Cambria Math" panose="02040503050406030204" pitchFamily="18" charset="0"/>
                              <a:ea typeface="굴림" pitchFamily="50" charset="-127"/>
                            </a:rPr>
                            <m:t>𝑐𝑜𝑙</m:t>
                          </m:r>
                        </m:sub>
                      </m:sSub>
                    </m:oMath>
                  </a14:m>
                  <a:r>
                    <a:rPr lang="en-US" altLang="ko-KR" sz="1400" dirty="0">
                      <a:latin typeface="+mj-lt"/>
                      <a:ea typeface="굴림" pitchFamily="50" charset="-127"/>
                    </a:rPr>
                    <a:t>:  Collision probability</a:t>
                  </a:r>
                  <a:endParaRPr lang="ko-KR" altLang="en-US" sz="1400" dirty="0">
                    <a:latin typeface="+mj-lt"/>
                    <a:ea typeface="굴림" pitchFamily="50" charset="-127"/>
                  </a:endParaRPr>
                </a:p>
              </p:txBody>
            </p:sp>
          </mc:Choice>
          <mc:Fallback xmlns="">
            <p:sp>
              <p:nvSpPr>
                <p:cNvPr id="26" name="직사각형 25">
                  <a:extLst>
                    <a:ext uri="{FF2B5EF4-FFF2-40B4-BE49-F238E27FC236}">
                      <a16:creationId xmlns:a16="http://schemas.microsoft.com/office/drawing/2014/main" id="{1BA4FB76-EF73-4D5F-94A2-6EE83A3678D1}"/>
                    </a:ext>
                  </a:extLst>
                </p:cNvPr>
                <p:cNvSpPr>
                  <a:spLocks noRot="1" noChangeAspect="1" noMove="1" noResize="1" noEditPoints="1" noAdjustHandles="1" noChangeArrowheads="1" noChangeShapeType="1" noTextEdit="1"/>
                </p:cNvSpPr>
                <p:nvPr/>
              </p:nvSpPr>
              <p:spPr bwMode="auto">
                <a:xfrm>
                  <a:off x="8333086" y="1037482"/>
                  <a:ext cx="3553290" cy="1869395"/>
                </a:xfrm>
                <a:prstGeom prst="rect">
                  <a:avLst/>
                </a:prstGeom>
                <a:blipFill>
                  <a:blip r:embed="rId9"/>
                  <a:stretch>
                    <a:fillRect b="-5164"/>
                  </a:stretch>
                </a:blipFill>
                <a:ln>
                  <a:headEnd type="none" w="med" len="med"/>
                  <a:tailEnd type="none" w="med" len="med"/>
                </a:ln>
              </p:spPr>
              <p:txBody>
                <a:bodyPr/>
                <a:lstStyle/>
                <a:p>
                  <a:r>
                    <a:rPr lang="ko-KR" altLang="en-US">
                      <a:noFill/>
                    </a:rPr>
                    <a:t> </a:t>
                  </a:r>
                </a:p>
              </p:txBody>
            </p:sp>
          </mc:Fallback>
        </mc:AlternateContent>
        <p:cxnSp>
          <p:nvCxnSpPr>
            <p:cNvPr id="27" name="직선 화살표 연결선 26">
              <a:extLst>
                <a:ext uri="{FF2B5EF4-FFF2-40B4-BE49-F238E27FC236}">
                  <a16:creationId xmlns:a16="http://schemas.microsoft.com/office/drawing/2014/main" id="{2E37E460-1DCB-4479-899B-1EDF67017914}"/>
                </a:ext>
              </a:extLst>
            </p:cNvPr>
            <p:cNvCxnSpPr>
              <a:cxnSpLocks/>
              <a:stCxn id="12" idx="2"/>
              <a:endCxn id="19" idx="0"/>
            </p:cNvCxnSpPr>
            <p:nvPr/>
          </p:nvCxnSpPr>
          <p:spPr>
            <a:xfrm>
              <a:off x="2166589" y="4511497"/>
              <a:ext cx="8" cy="492266"/>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28" name="직선 화살표 연결선 27">
              <a:extLst>
                <a:ext uri="{FF2B5EF4-FFF2-40B4-BE49-F238E27FC236}">
                  <a16:creationId xmlns:a16="http://schemas.microsoft.com/office/drawing/2014/main" id="{92E5A2A2-AE90-4802-8AEC-2EB7E8010508}"/>
                </a:ext>
              </a:extLst>
            </p:cNvPr>
            <p:cNvCxnSpPr>
              <a:cxnSpLocks/>
              <a:endCxn id="20" idx="0"/>
            </p:cNvCxnSpPr>
            <p:nvPr/>
          </p:nvCxnSpPr>
          <p:spPr>
            <a:xfrm>
              <a:off x="6238820" y="4511497"/>
              <a:ext cx="634" cy="492266"/>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grpSp>
      <p:sp>
        <p:nvSpPr>
          <p:cNvPr id="33" name="직사각형 32">
            <a:extLst>
              <a:ext uri="{FF2B5EF4-FFF2-40B4-BE49-F238E27FC236}">
                <a16:creationId xmlns:a16="http://schemas.microsoft.com/office/drawing/2014/main" id="{71BD4B7B-A349-4C2E-A57F-73846CA180FA}"/>
              </a:ext>
            </a:extLst>
          </p:cNvPr>
          <p:cNvSpPr/>
          <p:nvPr/>
        </p:nvSpPr>
        <p:spPr bwMode="auto">
          <a:xfrm>
            <a:off x="8805589" y="2491668"/>
            <a:ext cx="997630" cy="3148591"/>
          </a:xfrm>
          <a:prstGeom prst="rect">
            <a:avLst/>
          </a:pr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34" name="직사각형 33">
            <a:extLst>
              <a:ext uri="{FF2B5EF4-FFF2-40B4-BE49-F238E27FC236}">
                <a16:creationId xmlns:a16="http://schemas.microsoft.com/office/drawing/2014/main" id="{71BD4B7B-A349-4C2E-A57F-73846CA180FA}"/>
              </a:ext>
            </a:extLst>
          </p:cNvPr>
          <p:cNvSpPr/>
          <p:nvPr/>
        </p:nvSpPr>
        <p:spPr bwMode="auto">
          <a:xfrm>
            <a:off x="10339832" y="2491668"/>
            <a:ext cx="985688" cy="3148591"/>
          </a:xfrm>
          <a:prstGeom prst="rect">
            <a:avLst/>
          </a:prstGeom>
          <a:noFill/>
          <a:ln>
            <a:solidFill>
              <a:srgbClr val="2FA06D"/>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35" name="TextBox 34"/>
          <p:cNvSpPr txBox="1"/>
          <p:nvPr/>
        </p:nvSpPr>
        <p:spPr>
          <a:xfrm>
            <a:off x="8202982" y="5700018"/>
            <a:ext cx="2202846" cy="400110"/>
          </a:xfrm>
          <a:prstGeom prst="rect">
            <a:avLst/>
          </a:prstGeom>
          <a:noFill/>
        </p:spPr>
        <p:txBody>
          <a:bodyPr wrap="none" rtlCol="0">
            <a:spAutoFit/>
          </a:bodyPr>
          <a:lstStyle/>
          <a:p>
            <a:pPr algn="ctr"/>
            <a:r>
              <a:rPr lang="en-US" altLang="ko-KR" sz="2000" dirty="0">
                <a:solidFill>
                  <a:srgbClr val="C0504D"/>
                </a:solidFill>
              </a:rPr>
              <a:t>Collision cluster</a:t>
            </a:r>
            <a:endParaRPr lang="ko-KR" altLang="en-US" sz="2000" dirty="0">
              <a:solidFill>
                <a:srgbClr val="C0504D"/>
              </a:solidFill>
            </a:endParaRPr>
          </a:p>
        </p:txBody>
      </p:sp>
      <p:sp>
        <p:nvSpPr>
          <p:cNvPr id="36" name="TextBox 35"/>
          <p:cNvSpPr txBox="1"/>
          <p:nvPr/>
        </p:nvSpPr>
        <p:spPr>
          <a:xfrm>
            <a:off x="9441109" y="2092457"/>
            <a:ext cx="2783134" cy="400110"/>
          </a:xfrm>
          <a:prstGeom prst="rect">
            <a:avLst/>
          </a:prstGeom>
          <a:noFill/>
        </p:spPr>
        <p:txBody>
          <a:bodyPr wrap="none" rtlCol="0">
            <a:spAutoFit/>
          </a:bodyPr>
          <a:lstStyle/>
          <a:p>
            <a:pPr algn="ctr"/>
            <a:r>
              <a:rPr lang="en-US" altLang="ko-KR" sz="2000" dirty="0">
                <a:solidFill>
                  <a:srgbClr val="2FA06D"/>
                </a:solidFill>
              </a:rPr>
              <a:t>Non-collision cluster</a:t>
            </a:r>
            <a:endParaRPr lang="ko-KR" altLang="en-US" sz="2000" dirty="0">
              <a:solidFill>
                <a:srgbClr val="2FA06D"/>
              </a:solidFill>
            </a:endParaRPr>
          </a:p>
        </p:txBody>
      </p:sp>
      <mc:AlternateContent xmlns:mc="http://schemas.openxmlformats.org/markup-compatibility/2006" xmlns:a14="http://schemas.microsoft.com/office/drawing/2010/main">
        <mc:Choice Requires="a14">
          <p:sp>
            <p:nvSpPr>
              <p:cNvPr id="38" name="내용 개체 틀 2"/>
              <p:cNvSpPr>
                <a:spLocks noGrp="1"/>
              </p:cNvSpPr>
              <p:nvPr>
                <p:ph idx="1"/>
              </p:nvPr>
            </p:nvSpPr>
            <p:spPr>
              <a:xfrm>
                <a:off x="618165" y="4913298"/>
                <a:ext cx="8430163" cy="1468030"/>
              </a:xfrm>
            </p:spPr>
            <p:txBody>
              <a:bodyPr/>
              <a:lstStyle/>
              <a:p>
                <a:r>
                  <a:rPr lang="en-US" altLang="ko-KR" dirty="0"/>
                  <a:t>Collision probability</a:t>
                </a:r>
              </a:p>
              <a:p>
                <a:pPr marL="457188" lvl="1" indent="0">
                  <a:buNone/>
                </a:pPr>
                <a14:m>
                  <m:oMathPara xmlns:m="http://schemas.openxmlformats.org/officeDocument/2006/math">
                    <m:oMathParaPr>
                      <m:jc m:val="left"/>
                    </m:oMathParaPr>
                    <m:oMath xmlns:m="http://schemas.openxmlformats.org/officeDocument/2006/math">
                      <m:sSub>
                        <m:sSubPr>
                          <m:ctrlPr>
                            <a:rPr lang="en-US" altLang="ko-KR" sz="2400" i="1" dirty="0">
                              <a:latin typeface="Cambria Math" panose="02040503050406030204" pitchFamily="18" charset="0"/>
                              <a:ea typeface="굴림" pitchFamily="50" charset="-127"/>
                            </a:rPr>
                          </m:ctrlPr>
                        </m:sSubPr>
                        <m:e>
                          <m:r>
                            <a:rPr lang="en-US" altLang="ko-KR" sz="2400" i="1" dirty="0">
                              <a:latin typeface="Cambria Math" panose="02040503050406030204" pitchFamily="18" charset="0"/>
                              <a:ea typeface="굴림" pitchFamily="50" charset="-127"/>
                            </a:rPr>
                            <m:t>𝑃</m:t>
                          </m:r>
                        </m:e>
                        <m:sub>
                          <m:r>
                            <a:rPr lang="en-US" altLang="ko-KR" sz="2400" i="1" dirty="0">
                              <a:latin typeface="Cambria Math" panose="02040503050406030204" pitchFamily="18" charset="0"/>
                              <a:ea typeface="굴림" pitchFamily="50" charset="-127"/>
                            </a:rPr>
                            <m:t>𝑐𝑜𝑙</m:t>
                          </m:r>
                        </m:sub>
                      </m:sSub>
                      <m:r>
                        <a:rPr lang="en-US" altLang="ko-KR" sz="2400" i="1" dirty="0">
                          <a:latin typeface="Cambria Math" panose="02040503050406030204" pitchFamily="18" charset="0"/>
                          <a:ea typeface="굴림" pitchFamily="50" charset="-127"/>
                        </a:rPr>
                        <m:t>=</m:t>
                      </m:r>
                      <m:f>
                        <m:fPr>
                          <m:ctrlPr>
                            <a:rPr lang="en-US" altLang="ko-KR" sz="2400" i="1" dirty="0">
                              <a:latin typeface="Cambria Math" panose="02040503050406030204" pitchFamily="18" charset="0"/>
                              <a:ea typeface="굴림" pitchFamily="50" charset="-127"/>
                            </a:rPr>
                          </m:ctrlPr>
                        </m:fPr>
                        <m:num>
                          <m:r>
                            <a:rPr lang="en-US" altLang="ko-KR" sz="2400" i="1" dirty="0">
                              <a:latin typeface="Cambria Math" panose="02040503050406030204" pitchFamily="18" charset="0"/>
                              <a:ea typeface="굴림" pitchFamily="50" charset="-127"/>
                            </a:rPr>
                            <m:t>𝑁𝑢𝑚𝑏𝑒𝑟</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𝑜𝑓</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𝐶𝑄𝐼</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𝑟𝑒𝑝𝑜𝑟𝑡𝑠</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𝑖𝑛</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𝑐𝑜𝑙𝑙𝑖𝑠𝑖𝑜𝑛</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𝑐𝑙𝑢𝑠𝑡𝑒𝑟𝑠</m:t>
                          </m:r>
                        </m:num>
                        <m:den>
                          <m:r>
                            <a:rPr lang="en-US" altLang="ko-KR" sz="2400" i="1" dirty="0">
                              <a:latin typeface="Cambria Math" panose="02040503050406030204" pitchFamily="18" charset="0"/>
                              <a:ea typeface="굴림" pitchFamily="50" charset="-127"/>
                            </a:rPr>
                            <m:t>𝑇𝑜𝑡𝑎𝑙</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𝑛𝑢𝑚𝑏𝑒𝑟</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𝑜𝑓</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𝐶𝑄𝐼</m:t>
                          </m:r>
                          <m:r>
                            <a:rPr lang="en-US" altLang="ko-KR" sz="2400" i="1" dirty="0">
                              <a:latin typeface="Cambria Math" panose="02040503050406030204" pitchFamily="18" charset="0"/>
                              <a:ea typeface="굴림" pitchFamily="50" charset="-127"/>
                            </a:rPr>
                            <m:t> </m:t>
                          </m:r>
                          <m:r>
                            <a:rPr lang="en-US" altLang="ko-KR" sz="2400" i="1" dirty="0">
                              <a:latin typeface="Cambria Math" panose="02040503050406030204" pitchFamily="18" charset="0"/>
                              <a:ea typeface="굴림" pitchFamily="50" charset="-127"/>
                            </a:rPr>
                            <m:t>𝑟𝑒𝑝𝑜𝑟𝑡𝑠</m:t>
                          </m:r>
                        </m:den>
                      </m:f>
                    </m:oMath>
                  </m:oMathPara>
                </a14:m>
                <a:endParaRPr lang="ko-KR" altLang="en-US" sz="2400" dirty="0"/>
              </a:p>
              <a:p>
                <a:pPr marL="457188" lvl="1" indent="0">
                  <a:buNone/>
                </a:pPr>
                <a:endParaRPr lang="en-US" altLang="ko-KR" sz="2400" dirty="0"/>
              </a:p>
              <a:p>
                <a:pPr lvl="1"/>
                <a:endParaRPr lang="ko-KR" altLang="en-US" dirty="0"/>
              </a:p>
            </p:txBody>
          </p:sp>
        </mc:Choice>
        <mc:Fallback xmlns="">
          <p:sp>
            <p:nvSpPr>
              <p:cNvPr id="38" name="내용 개체 틀 2"/>
              <p:cNvSpPr>
                <a:spLocks noGrp="1" noRot="1" noChangeAspect="1" noMove="1" noResize="1" noEditPoints="1" noAdjustHandles="1" noChangeArrowheads="1" noChangeShapeType="1" noTextEdit="1"/>
              </p:cNvSpPr>
              <p:nvPr>
                <p:ph idx="1"/>
              </p:nvPr>
            </p:nvSpPr>
            <p:spPr>
              <a:xfrm>
                <a:off x="618165" y="4913298"/>
                <a:ext cx="8430163" cy="1468030"/>
              </a:xfrm>
              <a:blipFill>
                <a:blip r:embed="rId10"/>
                <a:stretch>
                  <a:fillRect l="-651" b="-5394"/>
                </a:stretch>
              </a:blipFill>
            </p:spPr>
            <p:txBody>
              <a:bodyPr/>
              <a:lstStyle/>
              <a:p>
                <a:r>
                  <a:rPr lang="ko-KR" altLang="en-US">
                    <a:noFill/>
                  </a:rPr>
                  <a:t> </a:t>
                </a:r>
              </a:p>
            </p:txBody>
          </p:sp>
        </mc:Fallback>
      </mc:AlternateContent>
      <p:sp>
        <p:nvSpPr>
          <p:cNvPr id="31" name="TextBox 30"/>
          <p:cNvSpPr txBox="1"/>
          <p:nvPr/>
        </p:nvSpPr>
        <p:spPr>
          <a:xfrm>
            <a:off x="9863462" y="5542004"/>
            <a:ext cx="452368" cy="261610"/>
          </a:xfrm>
          <a:prstGeom prst="rect">
            <a:avLst/>
          </a:prstGeom>
          <a:noFill/>
        </p:spPr>
        <p:txBody>
          <a:bodyPr wrap="none" rtlCol="0">
            <a:spAutoFit/>
          </a:bodyPr>
          <a:lstStyle/>
          <a:p>
            <a:r>
              <a:rPr lang="en-US" altLang="ko-KR" sz="1100" dirty="0"/>
              <a:t>CQI</a:t>
            </a:r>
            <a:endParaRPr lang="ko-KR" altLang="en-US" sz="1100" dirty="0"/>
          </a:p>
        </p:txBody>
      </p:sp>
      <p:sp>
        <p:nvSpPr>
          <p:cNvPr id="32" name="TextBox 31"/>
          <p:cNvSpPr txBox="1"/>
          <p:nvPr/>
        </p:nvSpPr>
        <p:spPr>
          <a:xfrm rot="16200000">
            <a:off x="7684323" y="3935157"/>
            <a:ext cx="857927" cy="261610"/>
          </a:xfrm>
          <a:prstGeom prst="rect">
            <a:avLst/>
          </a:prstGeom>
          <a:noFill/>
        </p:spPr>
        <p:txBody>
          <a:bodyPr wrap="none" rtlCol="0">
            <a:spAutoFit/>
          </a:bodyPr>
          <a:lstStyle/>
          <a:p>
            <a:r>
              <a:rPr lang="en-US" altLang="ko-KR" sz="1100" dirty="0"/>
              <a:t># reports</a:t>
            </a:r>
            <a:endParaRPr lang="ko-KR" altLang="en-US" sz="1100" dirty="0"/>
          </a:p>
        </p:txBody>
      </p:sp>
    </p:spTree>
    <p:extLst>
      <p:ext uri="{BB962C8B-B14F-4D97-AF65-F5344CB8AC3E}">
        <p14:creationId xmlns:p14="http://schemas.microsoft.com/office/powerpoint/2010/main" val="401907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그림 47">
            <a:extLst>
              <a:ext uri="{FF2B5EF4-FFF2-40B4-BE49-F238E27FC236}">
                <a16:creationId xmlns:a16="http://schemas.microsoft.com/office/drawing/2014/main" id="{9C8CEECF-8FD7-4C18-8F00-5091AD23048F}"/>
              </a:ext>
            </a:extLst>
          </p:cNvPr>
          <p:cNvPicPr>
            <a:picLocks noChangeAspect="1"/>
          </p:cNvPicPr>
          <p:nvPr/>
        </p:nvPicPr>
        <p:blipFill>
          <a:blip r:embed="rId3"/>
          <a:stretch>
            <a:fillRect/>
          </a:stretch>
        </p:blipFill>
        <p:spPr>
          <a:xfrm>
            <a:off x="8188253" y="2635684"/>
            <a:ext cx="3692598" cy="2973946"/>
          </a:xfrm>
          <a:prstGeom prst="rect">
            <a:avLst/>
          </a:prstGeom>
        </p:spPr>
      </p:pic>
      <p:sp>
        <p:nvSpPr>
          <p:cNvPr id="2" name="제목 1"/>
          <p:cNvSpPr>
            <a:spLocks noGrp="1"/>
          </p:cNvSpPr>
          <p:nvPr>
            <p:ph type="title"/>
          </p:nvPr>
        </p:nvSpPr>
        <p:spPr/>
        <p:txBody>
          <a:bodyPr/>
          <a:lstStyle/>
          <a:p>
            <a:r>
              <a:rPr lang="en-US" altLang="ko-KR" dirty="0"/>
              <a:t>Effective Spectral Efficiency (ESE)</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18165" y="4913298"/>
                <a:ext cx="10566400" cy="1468030"/>
              </a:xfrm>
            </p:spPr>
            <p:txBody>
              <a:bodyPr/>
              <a:lstStyle/>
              <a:p>
                <a:r>
                  <a:rPr lang="en-US" altLang="ko-KR" dirty="0"/>
                  <a:t>ESE of MCS which corresponds to CQI </a:t>
                </a:r>
                <a14:m>
                  <m:oMath xmlns:m="http://schemas.openxmlformats.org/officeDocument/2006/math">
                    <m:r>
                      <a:rPr lang="en-US" altLang="ko-KR" i="1" dirty="0" smtClean="0">
                        <a:latin typeface="Cambria Math" panose="02040503050406030204" pitchFamily="18" charset="0"/>
                      </a:rPr>
                      <m:t>𝑞</m:t>
                    </m:r>
                  </m:oMath>
                </a14:m>
                <a:endParaRPr lang="en-US" altLang="ko-KR" dirty="0"/>
              </a:p>
              <a:p>
                <a:pPr marL="457188" lvl="1" indent="0">
                  <a:buNone/>
                </a:pPr>
                <a14:m>
                  <m:oMathPara xmlns:m="http://schemas.openxmlformats.org/officeDocument/2006/math">
                    <m:oMathParaPr>
                      <m:jc m:val="left"/>
                    </m:oMathParaPr>
                    <m:oMath xmlns:m="http://schemas.openxmlformats.org/officeDocument/2006/math">
                      <m:r>
                        <a:rPr lang="en-US" altLang="ko-KR" sz="2400" i="1" dirty="0" smtClean="0">
                          <a:latin typeface="Cambria Math" panose="02040503050406030204" pitchFamily="18" charset="0"/>
                        </a:rPr>
                        <m:t>𝐸𝑆</m:t>
                      </m:r>
                      <m:sSub>
                        <m:sSubPr>
                          <m:ctrlPr>
                            <a:rPr lang="en-US" altLang="ko-KR" sz="2400" b="0" i="1" dirty="0" smtClean="0">
                              <a:latin typeface="Cambria Math" panose="02040503050406030204" pitchFamily="18" charset="0"/>
                            </a:rPr>
                          </m:ctrlPr>
                        </m:sSubPr>
                        <m:e>
                          <m:r>
                            <a:rPr lang="en-US" altLang="ko-KR" sz="2400" i="1" dirty="0" smtClean="0">
                              <a:latin typeface="Cambria Math" panose="02040503050406030204" pitchFamily="18" charset="0"/>
                            </a:rPr>
                            <m:t>𝐸</m:t>
                          </m:r>
                        </m:e>
                        <m:sub>
                          <m:r>
                            <a:rPr lang="en-US" altLang="ko-KR" sz="2400" b="0" i="1" dirty="0" smtClean="0">
                              <a:latin typeface="Cambria Math" panose="02040503050406030204" pitchFamily="18" charset="0"/>
                            </a:rPr>
                            <m:t>𝑞</m:t>
                          </m:r>
                        </m:sub>
                      </m:sSub>
                      <m:r>
                        <a:rPr lang="en-US" altLang="ko-KR" sz="2400" b="0" i="1" dirty="0" smtClean="0">
                          <a:latin typeface="Cambria Math" panose="02040503050406030204" pitchFamily="18" charset="0"/>
                        </a:rPr>
                        <m:t>=</m:t>
                      </m:r>
                      <m:r>
                        <a:rPr lang="en-US" altLang="ko-KR" sz="2400" b="0" i="1" dirty="0" smtClean="0">
                          <a:latin typeface="Cambria Math" panose="02040503050406030204" pitchFamily="18" charset="0"/>
                        </a:rPr>
                        <m:t>𝑆</m:t>
                      </m:r>
                      <m:sSub>
                        <m:sSubPr>
                          <m:ctrlPr>
                            <a:rPr lang="en-US" altLang="ko-KR" sz="2400" b="0" i="1" dirty="0" smtClean="0">
                              <a:latin typeface="Cambria Math" panose="02040503050406030204" pitchFamily="18" charset="0"/>
                            </a:rPr>
                          </m:ctrlPr>
                        </m:sSubPr>
                        <m:e>
                          <m:r>
                            <a:rPr lang="en-US" altLang="ko-KR" sz="2400" b="0" i="1" dirty="0" smtClean="0">
                              <a:latin typeface="Cambria Math" panose="02040503050406030204" pitchFamily="18" charset="0"/>
                            </a:rPr>
                            <m:t>𝐸</m:t>
                          </m:r>
                        </m:e>
                        <m:sub>
                          <m:r>
                            <a:rPr lang="en-US" altLang="ko-KR" sz="2400" b="0" i="1" dirty="0" smtClean="0">
                              <a:latin typeface="Cambria Math" panose="02040503050406030204" pitchFamily="18" charset="0"/>
                            </a:rPr>
                            <m:t>𝑞</m:t>
                          </m:r>
                        </m:sub>
                      </m:sSub>
                      <m:r>
                        <a:rPr lang="en-US" altLang="ko-KR" sz="2400" b="0" i="1" dirty="0" smtClean="0">
                          <a:latin typeface="Cambria Math" panose="02040503050406030204" pitchFamily="18" charset="0"/>
                        </a:rPr>
                        <m:t>∗</m:t>
                      </m:r>
                      <m:f>
                        <m:fPr>
                          <m:ctrlPr>
                            <a:rPr lang="en-US" altLang="ko-KR" sz="2400" b="0" i="1" dirty="0" smtClean="0">
                              <a:latin typeface="Cambria Math" panose="02040503050406030204" pitchFamily="18" charset="0"/>
                            </a:rPr>
                          </m:ctrlPr>
                        </m:fPr>
                        <m:num>
                          <m:r>
                            <a:rPr lang="en-US" altLang="ko-KR" sz="2400" b="0" i="1" dirty="0" smtClean="0">
                              <a:solidFill>
                                <a:srgbClr val="2FA06D"/>
                              </a:solidFill>
                              <a:latin typeface="Cambria Math" panose="02040503050406030204" pitchFamily="18" charset="0"/>
                            </a:rPr>
                            <m:t>𝐵</m:t>
                          </m:r>
                        </m:num>
                        <m:den>
                          <m:r>
                            <a:rPr lang="en-US" altLang="ko-KR" sz="2400" b="0" i="1" dirty="0" smtClean="0">
                              <a:solidFill>
                                <a:srgbClr val="C0504D"/>
                              </a:solidFill>
                              <a:latin typeface="Cambria Math" panose="02040503050406030204" pitchFamily="18" charset="0"/>
                            </a:rPr>
                            <m:t>𝐴</m:t>
                          </m:r>
                          <m:r>
                            <a:rPr lang="en-US" altLang="ko-KR" sz="2400" b="0" i="1" dirty="0" smtClean="0">
                              <a:latin typeface="Cambria Math" panose="02040503050406030204" pitchFamily="18" charset="0"/>
                            </a:rPr>
                            <m:t>+</m:t>
                          </m:r>
                          <m:r>
                            <a:rPr lang="en-US" altLang="ko-KR" sz="2400" b="0" i="1" dirty="0" smtClean="0">
                              <a:solidFill>
                                <a:srgbClr val="2FA06D"/>
                              </a:solidFill>
                              <a:latin typeface="Cambria Math" panose="02040503050406030204" pitchFamily="18" charset="0"/>
                            </a:rPr>
                            <m:t>𝐵</m:t>
                          </m:r>
                        </m:den>
                      </m:f>
                    </m:oMath>
                  </m:oMathPara>
                </a14:m>
                <a:endParaRPr lang="en-US" altLang="ko-KR" sz="2400" dirty="0"/>
              </a:p>
              <a:p>
                <a:pPr lvl="1"/>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18165" y="4913298"/>
                <a:ext cx="10566400" cy="1468030"/>
              </a:xfrm>
              <a:blipFill>
                <a:blip r:embed="rId4"/>
                <a:stretch>
                  <a:fillRect l="-51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11</a:t>
            </a:fld>
            <a:endParaRPr lang="en-US" altLang="ko-KR" dirty="0"/>
          </a:p>
        </p:txBody>
      </p:sp>
      <p:sp>
        <p:nvSpPr>
          <p:cNvPr id="6" name="직사각형 5">
            <a:extLst>
              <a:ext uri="{FF2B5EF4-FFF2-40B4-BE49-F238E27FC236}">
                <a16:creationId xmlns:a16="http://schemas.microsoft.com/office/drawing/2014/main" id="{71BD4B7B-A349-4C2E-A57F-73846CA180FA}"/>
              </a:ext>
            </a:extLst>
          </p:cNvPr>
          <p:cNvSpPr/>
          <p:nvPr/>
        </p:nvSpPr>
        <p:spPr bwMode="auto">
          <a:xfrm>
            <a:off x="8630870" y="2511095"/>
            <a:ext cx="757235" cy="3148591"/>
          </a:xfrm>
          <a:prstGeom prst="rect">
            <a:avLst/>
          </a:pr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7" name="직사각형 6">
            <a:extLst>
              <a:ext uri="{FF2B5EF4-FFF2-40B4-BE49-F238E27FC236}">
                <a16:creationId xmlns:a16="http://schemas.microsoft.com/office/drawing/2014/main" id="{71BD4B7B-A349-4C2E-A57F-73846CA180FA}"/>
              </a:ext>
            </a:extLst>
          </p:cNvPr>
          <p:cNvSpPr/>
          <p:nvPr/>
        </p:nvSpPr>
        <p:spPr bwMode="auto">
          <a:xfrm>
            <a:off x="9405273" y="2511095"/>
            <a:ext cx="1916407" cy="3148591"/>
          </a:xfrm>
          <a:prstGeom prst="rect">
            <a:avLst/>
          </a:prstGeom>
          <a:noFill/>
          <a:ln>
            <a:solidFill>
              <a:srgbClr val="2FA06D"/>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8" name="TextBox 7"/>
          <p:cNvSpPr txBox="1"/>
          <p:nvPr/>
        </p:nvSpPr>
        <p:spPr>
          <a:xfrm>
            <a:off x="8829790" y="2110985"/>
            <a:ext cx="359394" cy="400110"/>
          </a:xfrm>
          <a:prstGeom prst="rect">
            <a:avLst/>
          </a:prstGeom>
          <a:noFill/>
        </p:spPr>
        <p:txBody>
          <a:bodyPr wrap="none" rtlCol="0">
            <a:spAutoFit/>
          </a:bodyPr>
          <a:lstStyle/>
          <a:p>
            <a:pPr algn="ctr"/>
            <a:r>
              <a:rPr lang="en-US" altLang="ko-KR" sz="2000" dirty="0">
                <a:solidFill>
                  <a:srgbClr val="C0504D"/>
                </a:solidFill>
              </a:rPr>
              <a:t>A</a:t>
            </a:r>
            <a:endParaRPr lang="ko-KR" altLang="en-US" sz="2000" dirty="0">
              <a:solidFill>
                <a:srgbClr val="C0504D"/>
              </a:solidFill>
            </a:endParaRPr>
          </a:p>
        </p:txBody>
      </p:sp>
      <mc:AlternateContent xmlns:mc="http://schemas.openxmlformats.org/markup-compatibility/2006" xmlns:a14="http://schemas.microsoft.com/office/drawing/2010/main">
        <mc:Choice Requires="a14">
          <p:sp>
            <p:nvSpPr>
              <p:cNvPr id="9" name="TextBox 8"/>
              <p:cNvSpPr txBox="1"/>
              <p:nvPr/>
            </p:nvSpPr>
            <p:spPr>
              <a:xfrm>
                <a:off x="9526773" y="2110985"/>
                <a:ext cx="1673407" cy="400110"/>
              </a:xfrm>
              <a:prstGeom prst="rect">
                <a:avLst/>
              </a:prstGeom>
              <a:noFill/>
            </p:spPr>
            <p:txBody>
              <a:bodyPr wrap="none" rtlCol="0">
                <a:spAutoFit/>
              </a:bodyPr>
              <a:lstStyle/>
              <a:p>
                <a:pPr algn="ctr"/>
                <a:r>
                  <a:rPr lang="en-US" altLang="ko-KR" sz="2000" dirty="0">
                    <a:solidFill>
                      <a:srgbClr val="2FA06D"/>
                    </a:solidFill>
                  </a:rPr>
                  <a:t>B (</a:t>
                </a:r>
                <a14:m>
                  <m:oMath xmlns:m="http://schemas.openxmlformats.org/officeDocument/2006/math">
                    <m:r>
                      <m:rPr>
                        <m:sty m:val="p"/>
                      </m:rPr>
                      <a:rPr lang="en-US" altLang="ko-KR" sz="2000" i="0" dirty="0" smtClean="0">
                        <a:solidFill>
                          <a:srgbClr val="2FA06D"/>
                        </a:solidFill>
                        <a:latin typeface="Cambria Math" panose="02040503050406030204" pitchFamily="18" charset="0"/>
                      </a:rPr>
                      <m:t>CQI</m:t>
                    </m:r>
                    <m:r>
                      <a:rPr lang="en-US" altLang="ko-KR" sz="2000" i="1" dirty="0" smtClean="0">
                        <a:solidFill>
                          <a:srgbClr val="2FA06D"/>
                        </a:solidFill>
                        <a:latin typeface="Cambria Math" panose="02040503050406030204" pitchFamily="18" charset="0"/>
                      </a:rPr>
                      <m:t> </m:t>
                    </m:r>
                    <m:r>
                      <a:rPr lang="en-US" altLang="ko-KR" sz="2000" i="1" dirty="0" smtClean="0">
                        <a:solidFill>
                          <a:srgbClr val="2FA06D"/>
                        </a:solidFill>
                        <a:latin typeface="Cambria Math" panose="02040503050406030204" pitchFamily="18" charset="0"/>
                        <a:ea typeface="Cambria Math" panose="02040503050406030204" pitchFamily="18" charset="0"/>
                      </a:rPr>
                      <m:t>≥</m:t>
                    </m:r>
                    <m:r>
                      <a:rPr lang="en-US" altLang="ko-KR" sz="2000" i="1" dirty="0" smtClean="0">
                        <a:solidFill>
                          <a:srgbClr val="2FA06D"/>
                        </a:solidFill>
                        <a:latin typeface="Cambria Math" panose="02040503050406030204" pitchFamily="18" charset="0"/>
                      </a:rPr>
                      <m:t> </m:t>
                    </m:r>
                    <m:r>
                      <a:rPr lang="en-US" altLang="ko-KR" sz="2000" i="1" dirty="0" smtClean="0">
                        <a:solidFill>
                          <a:srgbClr val="2FA06D"/>
                        </a:solidFill>
                        <a:latin typeface="Cambria Math" panose="02040503050406030204" pitchFamily="18" charset="0"/>
                      </a:rPr>
                      <m:t>𝑞</m:t>
                    </m:r>
                  </m:oMath>
                </a14:m>
                <a:r>
                  <a:rPr lang="en-US" altLang="ko-KR" sz="2000" dirty="0">
                    <a:solidFill>
                      <a:srgbClr val="2FA06D"/>
                    </a:solidFill>
                  </a:rPr>
                  <a:t>)</a:t>
                </a:r>
                <a:endParaRPr lang="ko-KR" altLang="en-US" sz="2000" dirty="0">
                  <a:solidFill>
                    <a:srgbClr val="2FA06D"/>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9526773" y="2110985"/>
                <a:ext cx="1673407" cy="400110"/>
              </a:xfrm>
              <a:prstGeom prst="rect">
                <a:avLst/>
              </a:prstGeom>
              <a:blipFill>
                <a:blip r:embed="rId5"/>
                <a:stretch>
                  <a:fillRect l="-3650" t="-7576" r="-2920" b="-25758"/>
                </a:stretch>
              </a:blipFill>
            </p:spPr>
            <p:txBody>
              <a:bodyPr/>
              <a:lstStyle/>
              <a:p>
                <a:r>
                  <a:rPr lang="ko-KR" altLang="en-US">
                    <a:noFill/>
                  </a:rPr>
                  <a:t> </a:t>
                </a:r>
              </a:p>
            </p:txBody>
          </p:sp>
        </mc:Fallback>
      </mc:AlternateContent>
      <p:grpSp>
        <p:nvGrpSpPr>
          <p:cNvPr id="29" name="그룹 28"/>
          <p:cNvGrpSpPr/>
          <p:nvPr/>
        </p:nvGrpSpPr>
        <p:grpSpPr>
          <a:xfrm>
            <a:off x="678960" y="1148062"/>
            <a:ext cx="7073224" cy="3505074"/>
            <a:chOff x="290390" y="1037481"/>
            <a:chExt cx="11595986" cy="5147894"/>
          </a:xfrm>
        </p:grpSpPr>
        <p:sp>
          <p:nvSpPr>
            <p:cNvPr id="30" name="순서도: 처리 29">
              <a:extLst>
                <a:ext uri="{FF2B5EF4-FFF2-40B4-BE49-F238E27FC236}">
                  <a16:creationId xmlns:a16="http://schemas.microsoft.com/office/drawing/2014/main" id="{011BC989-C1B4-4131-BA49-DECEAA21D08F}"/>
                </a:ext>
              </a:extLst>
            </p:cNvPr>
            <p:cNvSpPr/>
            <p:nvPr/>
          </p:nvSpPr>
          <p:spPr bwMode="auto">
            <a:xfrm>
              <a:off x="290390" y="1048291"/>
              <a:ext cx="3752418" cy="1139671"/>
            </a:xfrm>
            <a:prstGeom prst="flowChartProcess">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1400" dirty="0">
                  <a:solidFill>
                    <a:schemeClr val="tx1"/>
                  </a:solidFill>
                  <a:latin typeface="+mj-lt"/>
                  <a:ea typeface="굴림" pitchFamily="50" charset="-127"/>
                </a:rPr>
                <a:t>CQI clustering</a:t>
              </a:r>
              <a:endParaRPr lang="ko-KR" altLang="en-US" sz="1400" dirty="0">
                <a:solidFill>
                  <a:schemeClr val="tx1"/>
                </a:solidFill>
                <a:latin typeface="+mj-lt"/>
                <a:ea typeface="굴림" pitchFamily="50" charset="-127"/>
              </a:endParaRPr>
            </a:p>
          </p:txBody>
        </p:sp>
        <mc:AlternateContent xmlns:mc="http://schemas.openxmlformats.org/markup-compatibility/2006" xmlns:a14="http://schemas.microsoft.com/office/drawing/2010/main">
          <mc:Choice Requires="a14">
            <p:sp>
              <p:nvSpPr>
                <p:cNvPr id="31" name="순서도: 판단 30">
                  <a:extLst>
                    <a:ext uri="{FF2B5EF4-FFF2-40B4-BE49-F238E27FC236}">
                      <a16:creationId xmlns:a16="http://schemas.microsoft.com/office/drawing/2014/main" id="{DFC97B52-8456-4B14-82CE-04F33FDBAEEE}"/>
                    </a:ext>
                  </a:extLst>
                </p:cNvPr>
                <p:cNvSpPr/>
                <p:nvPr/>
              </p:nvSpPr>
              <p:spPr bwMode="auto">
                <a:xfrm>
                  <a:off x="821281" y="2683104"/>
                  <a:ext cx="2690616" cy="182839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14:m>
                    <m:oMathPara xmlns:m="http://schemas.openxmlformats.org/officeDocument/2006/math">
                      <m:oMathParaPr>
                        <m:jc m:val="centerGroup"/>
                      </m:oMathParaPr>
                      <m:oMath xmlns:m="http://schemas.openxmlformats.org/officeDocument/2006/math">
                        <m:sSub>
                          <m:sSubPr>
                            <m:ctrlP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ctrlPr>
                          </m:sSubPr>
                          <m:e>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𝑃</m:t>
                            </m:r>
                          </m:e>
                          <m:sub>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𝑐𝑜𝑙</m:t>
                            </m:r>
                          </m:sub>
                        </m:sSub>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&gt;</m:t>
                        </m:r>
                        <m:f>
                          <m:fPr>
                            <m:ctrlP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ctrlPr>
                          </m:fPr>
                          <m:num>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1</m:t>
                            </m:r>
                          </m:num>
                          <m:den>
                            <m:r>
                              <a:rPr kumimoji="0" lang="en-US" altLang="ko-KR" sz="1600" b="0" i="1" u="none" strike="noStrike" cap="none" normalizeH="0" baseline="0" dirty="0" smtClean="0">
                                <a:ln>
                                  <a:noFill/>
                                </a:ln>
                                <a:solidFill>
                                  <a:schemeClr val="tx1"/>
                                </a:solidFill>
                                <a:effectLst/>
                                <a:latin typeface="Cambria Math" panose="02040503050406030204" pitchFamily="18" charset="0"/>
                                <a:ea typeface="굴림" pitchFamily="50" charset="-127"/>
                              </a:rPr>
                              <m:t>2</m:t>
                            </m:r>
                          </m:den>
                        </m:f>
                      </m:oMath>
                    </m:oMathPara>
                  </a14:m>
                  <a:endParaRPr kumimoji="0" lang="ko-KR" altLang="en-US" sz="1600" i="0" u="none" strike="noStrike" cap="none" normalizeH="0" baseline="0" dirty="0">
                    <a:ln>
                      <a:noFill/>
                    </a:ln>
                    <a:solidFill>
                      <a:schemeClr val="tx1"/>
                    </a:solidFill>
                    <a:effectLst/>
                    <a:latin typeface="+mj-lt"/>
                    <a:ea typeface="굴림" pitchFamily="50" charset="-127"/>
                  </a:endParaRPr>
                </a:p>
              </p:txBody>
            </p:sp>
          </mc:Choice>
          <mc:Fallback xmlns="">
            <p:sp>
              <p:nvSpPr>
                <p:cNvPr id="31" name="순서도: 판단 30">
                  <a:extLst>
                    <a:ext uri="{FF2B5EF4-FFF2-40B4-BE49-F238E27FC236}">
                      <a16:creationId xmlns:a16="http://schemas.microsoft.com/office/drawing/2014/main" id="{DFC97B52-8456-4B14-82CE-04F33FDBAEEE}"/>
                    </a:ext>
                  </a:extLst>
                </p:cNvPr>
                <p:cNvSpPr>
                  <a:spLocks noRot="1" noChangeAspect="1" noMove="1" noResize="1" noEditPoints="1" noAdjustHandles="1" noChangeArrowheads="1" noChangeShapeType="1" noTextEdit="1"/>
                </p:cNvSpPr>
                <p:nvPr/>
              </p:nvSpPr>
              <p:spPr bwMode="auto">
                <a:xfrm>
                  <a:off x="821281" y="2683104"/>
                  <a:ext cx="2690616" cy="1828393"/>
                </a:xfrm>
                <a:prstGeom prst="flowChartDecision">
                  <a:avLst/>
                </a:prstGeom>
                <a:blipFill>
                  <a:blip r:embed="rId6"/>
                  <a:stretch>
                    <a:fillRect/>
                  </a:stretch>
                </a:blipFill>
                <a:ln>
                  <a:headEnd type="none" w="med" len="med"/>
                  <a:tailEnd type="none" w="med" len="me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2" name="순서도: 판단 31">
                  <a:extLst>
                    <a:ext uri="{FF2B5EF4-FFF2-40B4-BE49-F238E27FC236}">
                      <a16:creationId xmlns:a16="http://schemas.microsoft.com/office/drawing/2014/main" id="{05852778-3C39-47B4-90E4-794AAEBFCB11}"/>
                    </a:ext>
                  </a:extLst>
                </p:cNvPr>
                <p:cNvSpPr/>
                <p:nvPr/>
              </p:nvSpPr>
              <p:spPr bwMode="auto">
                <a:xfrm>
                  <a:off x="4265358" y="2683104"/>
                  <a:ext cx="3946924" cy="1828393"/>
                </a:xfrm>
                <a:prstGeom prst="flowChartDecision">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14:m>
                    <m:oMathPara xmlns:m="http://schemas.openxmlformats.org/officeDocument/2006/math">
                      <m:oMathParaPr>
                        <m:jc m:val="centerGroup"/>
                      </m:oMathParaPr>
                      <m:oMath xmlns:m="http://schemas.openxmlformats.org/officeDocument/2006/math">
                        <m:r>
                          <a:rPr lang="en-US" altLang="ko-KR" sz="1600" i="1" dirty="0" smtClean="0">
                            <a:solidFill>
                              <a:schemeClr val="tx1"/>
                            </a:solidFill>
                            <a:latin typeface="Cambria Math" panose="02040503050406030204" pitchFamily="18" charset="0"/>
                            <a:ea typeface="굴림" pitchFamily="50" charset="-127"/>
                          </a:rPr>
                          <m:t>𝐶𝑄</m:t>
                        </m:r>
                        <m:sSub>
                          <m:sSubPr>
                            <m:ctrlPr>
                              <a:rPr lang="en-US" altLang="ko-KR" sz="1600" i="1" dirty="0">
                                <a:solidFill>
                                  <a:schemeClr val="tx1"/>
                                </a:solidFill>
                                <a:latin typeface="Cambria Math" panose="02040503050406030204" pitchFamily="18" charset="0"/>
                                <a:ea typeface="굴림" pitchFamily="50" charset="-127"/>
                              </a:rPr>
                            </m:ctrlPr>
                          </m:sSubPr>
                          <m:e>
                            <m:r>
                              <a:rPr lang="en-US" altLang="ko-KR" sz="1600" i="1" dirty="0">
                                <a:solidFill>
                                  <a:schemeClr val="tx1"/>
                                </a:solidFill>
                                <a:latin typeface="Cambria Math" panose="02040503050406030204" pitchFamily="18" charset="0"/>
                                <a:ea typeface="굴림" pitchFamily="50" charset="-127"/>
                              </a:rPr>
                              <m:t>𝐼</m:t>
                            </m:r>
                          </m:e>
                          <m:sub>
                            <m:r>
                              <a:rPr lang="en-US" altLang="ko-KR" sz="1600" i="1" dirty="0">
                                <a:solidFill>
                                  <a:schemeClr val="tx1"/>
                                </a:solidFill>
                                <a:latin typeface="Cambria Math" panose="02040503050406030204" pitchFamily="18" charset="0"/>
                                <a:ea typeface="굴림" pitchFamily="50" charset="-127"/>
                              </a:rPr>
                              <m:t>𝑛𝑒𝑤</m:t>
                            </m:r>
                          </m:sub>
                        </m:sSub>
                        <m:r>
                          <a:rPr lang="en-US" altLang="ko-KR" sz="1600" i="1" dirty="0" smtClean="0">
                            <a:solidFill>
                              <a:schemeClr val="tx1"/>
                            </a:solidFill>
                            <a:latin typeface="Cambria Math" panose="02040503050406030204" pitchFamily="18" charset="0"/>
                            <a:ea typeface="Cambria Math" panose="02040503050406030204" pitchFamily="18" charset="0"/>
                          </a:rPr>
                          <m:t>∈</m:t>
                        </m:r>
                        <m:nary>
                          <m:naryPr>
                            <m:chr m:val="⋃"/>
                            <m:ctrlPr>
                              <a:rPr lang="en-US" altLang="ko-KR" sz="1600" i="1" dirty="0" smtClean="0">
                                <a:solidFill>
                                  <a:schemeClr val="tx1"/>
                                </a:solidFill>
                                <a:latin typeface="Cambria Math" panose="02040503050406030204" pitchFamily="18" charset="0"/>
                                <a:ea typeface="Cambria Math" panose="02040503050406030204" pitchFamily="18" charset="0"/>
                              </a:rPr>
                            </m:ctrlPr>
                          </m:naryPr>
                          <m:sub>
                            <m:r>
                              <m:rPr>
                                <m:brk m:alnAt="23"/>
                              </m:rPr>
                              <a:rPr lang="en-US" altLang="ko-KR" sz="1600" b="0" i="1" dirty="0" smtClean="0">
                                <a:solidFill>
                                  <a:schemeClr val="tx1"/>
                                </a:solidFill>
                                <a:latin typeface="Cambria Math" panose="02040503050406030204" pitchFamily="18" charset="0"/>
                                <a:ea typeface="Cambria Math" panose="02040503050406030204" pitchFamily="18" charset="0"/>
                              </a:rPr>
                              <m:t>𝑖</m:t>
                            </m:r>
                            <m:r>
                              <a:rPr lang="en-US" altLang="ko-KR" sz="1600" b="0" i="1" dirty="0" smtClean="0">
                                <a:solidFill>
                                  <a:schemeClr val="tx1"/>
                                </a:solidFill>
                                <a:latin typeface="Cambria Math" panose="02040503050406030204" pitchFamily="18" charset="0"/>
                                <a:ea typeface="Cambria Math" panose="02040503050406030204" pitchFamily="18" charset="0"/>
                              </a:rPr>
                              <m:t>=1</m:t>
                            </m:r>
                          </m:sub>
                          <m:sup>
                            <m:r>
                              <a:rPr lang="en-US" altLang="ko-KR" sz="1600" b="0" i="1" dirty="0" smtClean="0">
                                <a:solidFill>
                                  <a:schemeClr val="tx1"/>
                                </a:solidFill>
                                <a:latin typeface="Cambria Math" panose="02040503050406030204" pitchFamily="18" charset="0"/>
                                <a:ea typeface="Cambria Math" panose="02040503050406030204" pitchFamily="18" charset="0"/>
                              </a:rPr>
                              <m:t>𝑛</m:t>
                            </m:r>
                          </m:sup>
                          <m:e>
                            <m:sSub>
                              <m:sSubPr>
                                <m:ctrlPr>
                                  <a:rPr lang="en-US" altLang="ko-KR" sz="1600" i="1" dirty="0">
                                    <a:solidFill>
                                      <a:schemeClr val="tx1"/>
                                    </a:solidFill>
                                    <a:latin typeface="Cambria Math" panose="02040503050406030204" pitchFamily="18" charset="0"/>
                                    <a:ea typeface="굴림" pitchFamily="50" charset="-127"/>
                                  </a:rPr>
                                </m:ctrlPr>
                              </m:sSubPr>
                              <m:e>
                                <m:r>
                                  <a:rPr lang="en-US" altLang="ko-KR" sz="1600" i="1" dirty="0">
                                    <a:solidFill>
                                      <a:schemeClr val="tx1"/>
                                    </a:solidFill>
                                    <a:latin typeface="Cambria Math" panose="02040503050406030204" pitchFamily="18" charset="0"/>
                                    <a:ea typeface="굴림" pitchFamily="50" charset="-127"/>
                                  </a:rPr>
                                  <m:t>𝐶</m:t>
                                </m:r>
                              </m:e>
                              <m:sub>
                                <m:r>
                                  <a:rPr lang="en-US" altLang="ko-KR" sz="1600" i="1" dirty="0">
                                    <a:solidFill>
                                      <a:schemeClr val="tx1"/>
                                    </a:solidFill>
                                    <a:latin typeface="Cambria Math" panose="02040503050406030204" pitchFamily="18" charset="0"/>
                                    <a:ea typeface="굴림" pitchFamily="50" charset="-127"/>
                                  </a:rPr>
                                  <m:t>𝑖</m:t>
                                </m:r>
                              </m:sub>
                            </m:sSub>
                          </m:e>
                        </m:nary>
                      </m:oMath>
                    </m:oMathPara>
                  </a14:m>
                  <a:endParaRPr lang="ko-KR" altLang="en-US" sz="1600" dirty="0">
                    <a:solidFill>
                      <a:schemeClr val="tx1"/>
                    </a:solidFill>
                    <a:latin typeface="+mj-lt"/>
                    <a:ea typeface="굴림" pitchFamily="50" charset="-127"/>
                  </a:endParaRPr>
                </a:p>
              </p:txBody>
            </p:sp>
          </mc:Choice>
          <mc:Fallback xmlns="">
            <p:sp>
              <p:nvSpPr>
                <p:cNvPr id="32" name="순서도: 판단 31">
                  <a:extLst>
                    <a:ext uri="{FF2B5EF4-FFF2-40B4-BE49-F238E27FC236}">
                      <a16:creationId xmlns:a16="http://schemas.microsoft.com/office/drawing/2014/main" id="{05852778-3C39-47B4-90E4-794AAEBFCB11}"/>
                    </a:ext>
                  </a:extLst>
                </p:cNvPr>
                <p:cNvSpPr>
                  <a:spLocks noRot="1" noChangeAspect="1" noMove="1" noResize="1" noEditPoints="1" noAdjustHandles="1" noChangeArrowheads="1" noChangeShapeType="1" noTextEdit="1"/>
                </p:cNvSpPr>
                <p:nvPr/>
              </p:nvSpPr>
              <p:spPr bwMode="auto">
                <a:xfrm>
                  <a:off x="4265358" y="2683104"/>
                  <a:ext cx="3946924" cy="1828393"/>
                </a:xfrm>
                <a:prstGeom prst="flowChartDecision">
                  <a:avLst/>
                </a:prstGeom>
                <a:blipFill>
                  <a:blip r:embed="rId7"/>
                  <a:stretch>
                    <a:fillRect/>
                  </a:stretch>
                </a:blipFill>
                <a:ln>
                  <a:headEnd type="none" w="med" len="med"/>
                  <a:tailEnd type="none" w="med" len="med"/>
                </a:ln>
              </p:spPr>
              <p:txBody>
                <a:bodyPr/>
                <a:lstStyle/>
                <a:p>
                  <a:r>
                    <a:rPr lang="ko-KR" altLang="en-US">
                      <a:noFill/>
                    </a:rPr>
                    <a:t> </a:t>
                  </a:r>
                </a:p>
              </p:txBody>
            </p:sp>
          </mc:Fallback>
        </mc:AlternateContent>
        <p:cxnSp>
          <p:nvCxnSpPr>
            <p:cNvPr id="33" name="직선 화살표 연결선 32">
              <a:extLst>
                <a:ext uri="{FF2B5EF4-FFF2-40B4-BE49-F238E27FC236}">
                  <a16:creationId xmlns:a16="http://schemas.microsoft.com/office/drawing/2014/main" id="{C2BA1C02-1AF8-4A27-AEAD-BACEE8CDA1EC}"/>
                </a:ext>
              </a:extLst>
            </p:cNvPr>
            <p:cNvCxnSpPr>
              <a:cxnSpLocks/>
              <a:stCxn id="30" idx="2"/>
              <a:endCxn id="31" idx="0"/>
            </p:cNvCxnSpPr>
            <p:nvPr/>
          </p:nvCxnSpPr>
          <p:spPr bwMode="auto">
            <a:xfrm flipH="1">
              <a:off x="2166589" y="2187962"/>
              <a:ext cx="10" cy="495142"/>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37352BE2-EB8F-4297-9D71-93928C961DCE}"/>
                </a:ext>
              </a:extLst>
            </p:cNvPr>
            <p:cNvSpPr txBox="1"/>
            <p:nvPr/>
          </p:nvSpPr>
          <p:spPr>
            <a:xfrm>
              <a:off x="1318313" y="4445825"/>
              <a:ext cx="932375" cy="497233"/>
            </a:xfrm>
            <a:prstGeom prst="rect">
              <a:avLst/>
            </a:prstGeom>
            <a:noFill/>
          </p:spPr>
          <p:txBody>
            <a:bodyPr wrap="none" rtlCol="0">
              <a:spAutoFit/>
            </a:bodyPr>
            <a:lstStyle/>
            <a:p>
              <a:r>
                <a:rPr lang="en-US" altLang="ko-KR" sz="1600" dirty="0">
                  <a:latin typeface="+mj-lt"/>
                </a:rPr>
                <a:t>Yes</a:t>
              </a:r>
              <a:endParaRPr lang="ko-KR" altLang="en-US" sz="1600" dirty="0">
                <a:latin typeface="+mj-lt"/>
              </a:endParaRPr>
            </a:p>
          </p:txBody>
        </p:sp>
        <p:cxnSp>
          <p:nvCxnSpPr>
            <p:cNvPr id="35" name="직선 화살표 연결선 34">
              <a:extLst>
                <a:ext uri="{FF2B5EF4-FFF2-40B4-BE49-F238E27FC236}">
                  <a16:creationId xmlns:a16="http://schemas.microsoft.com/office/drawing/2014/main" id="{23B3282B-8197-4C62-90B0-26E8394E3A6F}"/>
                </a:ext>
              </a:extLst>
            </p:cNvPr>
            <p:cNvCxnSpPr>
              <a:cxnSpLocks/>
              <a:stCxn id="31" idx="3"/>
              <a:endCxn id="32" idx="1"/>
            </p:cNvCxnSpPr>
            <p:nvPr/>
          </p:nvCxnSpPr>
          <p:spPr bwMode="auto">
            <a:xfrm>
              <a:off x="3511897" y="3597301"/>
              <a:ext cx="753461" cy="0"/>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B0FD6D66-B690-44B2-B90E-36AD94216205}"/>
                </a:ext>
              </a:extLst>
            </p:cNvPr>
            <p:cNvSpPr txBox="1"/>
            <p:nvPr/>
          </p:nvSpPr>
          <p:spPr>
            <a:xfrm>
              <a:off x="3551835" y="3039364"/>
              <a:ext cx="801964" cy="497233"/>
            </a:xfrm>
            <a:prstGeom prst="rect">
              <a:avLst/>
            </a:prstGeom>
            <a:noFill/>
          </p:spPr>
          <p:txBody>
            <a:bodyPr wrap="none" rtlCol="0">
              <a:spAutoFit/>
            </a:bodyPr>
            <a:lstStyle/>
            <a:p>
              <a:r>
                <a:rPr lang="en-US" altLang="ko-KR" sz="1600" dirty="0">
                  <a:latin typeface="+mj-lt"/>
                </a:rPr>
                <a:t>No</a:t>
              </a:r>
              <a:endParaRPr lang="ko-KR" altLang="en-US" sz="1600" dirty="0">
                <a:latin typeface="+mj-lt"/>
              </a:endParaRPr>
            </a:p>
          </p:txBody>
        </p:sp>
        <p:sp>
          <p:nvSpPr>
            <p:cNvPr id="37" name="TextBox 36">
              <a:extLst>
                <a:ext uri="{FF2B5EF4-FFF2-40B4-BE49-F238E27FC236}">
                  <a16:creationId xmlns:a16="http://schemas.microsoft.com/office/drawing/2014/main" id="{3E615DD5-15C4-4DFB-B125-7826B4E66EF1}"/>
                </a:ext>
              </a:extLst>
            </p:cNvPr>
            <p:cNvSpPr txBox="1"/>
            <p:nvPr/>
          </p:nvSpPr>
          <p:spPr>
            <a:xfrm>
              <a:off x="5416702" y="4445825"/>
              <a:ext cx="932375" cy="497233"/>
            </a:xfrm>
            <a:prstGeom prst="rect">
              <a:avLst/>
            </a:prstGeom>
            <a:noFill/>
          </p:spPr>
          <p:txBody>
            <a:bodyPr wrap="none" rtlCol="0">
              <a:spAutoFit/>
            </a:bodyPr>
            <a:lstStyle/>
            <a:p>
              <a:r>
                <a:rPr lang="en-US" altLang="ko-KR" sz="1600" dirty="0">
                  <a:latin typeface="+mj-lt"/>
                </a:rPr>
                <a:t>Yes</a:t>
              </a:r>
              <a:endParaRPr lang="ko-KR" altLang="en-US" sz="1600" dirty="0">
                <a:latin typeface="+mj-lt"/>
              </a:endParaRPr>
            </a:p>
          </p:txBody>
        </p:sp>
        <p:sp>
          <p:nvSpPr>
            <p:cNvPr id="38" name="순서도: 수행의 시작/종료 37">
              <a:extLst>
                <a:ext uri="{FF2B5EF4-FFF2-40B4-BE49-F238E27FC236}">
                  <a16:creationId xmlns:a16="http://schemas.microsoft.com/office/drawing/2014/main" id="{15BFA47B-84A8-4B29-8443-A6D21D3C6EA8}"/>
                </a:ext>
              </a:extLst>
            </p:cNvPr>
            <p:cNvSpPr/>
            <p:nvPr/>
          </p:nvSpPr>
          <p:spPr bwMode="auto">
            <a:xfrm>
              <a:off x="290396" y="5003763"/>
              <a:ext cx="3752402" cy="1181612"/>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Choose MCS which </a:t>
              </a:r>
            </a:p>
            <a:p>
              <a:pPr algn="ctr" fontAlgn="base" latinLnBrk="0">
                <a:spcBef>
                  <a:spcPct val="0"/>
                </a:spcBef>
                <a:spcAft>
                  <a:spcPct val="0"/>
                </a:spcAft>
              </a:pPr>
              <a:r>
                <a:rPr lang="en-US" altLang="ko-KR" sz="1400" dirty="0">
                  <a:solidFill>
                    <a:schemeClr val="tx1"/>
                  </a:solidFill>
                  <a:latin typeface="+mj-lt"/>
                  <a:ea typeface="굴림" pitchFamily="50" charset="-127"/>
                </a:rPr>
                <a:t>has the greatest effective </a:t>
              </a:r>
            </a:p>
            <a:p>
              <a:pPr algn="ctr" fontAlgn="base" latinLnBrk="0">
                <a:spcBef>
                  <a:spcPct val="0"/>
                </a:spcBef>
                <a:spcAft>
                  <a:spcPct val="0"/>
                </a:spcAft>
              </a:pPr>
              <a:r>
                <a:rPr lang="en-US" altLang="ko-KR" sz="1400" dirty="0">
                  <a:solidFill>
                    <a:schemeClr val="tx1"/>
                  </a:solidFill>
                  <a:latin typeface="+mj-lt"/>
                  <a:ea typeface="굴림" pitchFamily="50" charset="-127"/>
                </a:rPr>
                <a:t>spectral efficiency </a:t>
              </a:r>
              <a:endParaRPr lang="ko-KR" altLang="en-US" sz="1400" dirty="0">
                <a:solidFill>
                  <a:schemeClr val="tx1"/>
                </a:solidFill>
                <a:latin typeface="+mj-lt"/>
                <a:ea typeface="굴림" pitchFamily="50" charset="-127"/>
              </a:endParaRPr>
            </a:p>
          </p:txBody>
        </p:sp>
        <mc:AlternateContent xmlns:mc="http://schemas.openxmlformats.org/markup-compatibility/2006" xmlns:a14="http://schemas.microsoft.com/office/drawing/2010/main">
          <mc:Choice Requires="a14">
            <p:sp>
              <p:nvSpPr>
                <p:cNvPr id="39" name="순서도: 수행의 시작/종료 38">
                  <a:extLst>
                    <a:ext uri="{FF2B5EF4-FFF2-40B4-BE49-F238E27FC236}">
                      <a16:creationId xmlns:a16="http://schemas.microsoft.com/office/drawing/2014/main" id="{D322C136-C4B3-4C04-AD31-5A371E39BC45}"/>
                    </a:ext>
                  </a:extLst>
                </p:cNvPr>
                <p:cNvSpPr/>
                <p:nvPr/>
              </p:nvSpPr>
              <p:spPr bwMode="auto">
                <a:xfrm>
                  <a:off x="4363253" y="5003763"/>
                  <a:ext cx="3752402" cy="1181612"/>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Choose MCS </a:t>
                  </a:r>
                  <a:br>
                    <a:rPr lang="en-US" altLang="ko-KR" sz="1400" dirty="0">
                      <a:solidFill>
                        <a:schemeClr val="tx1"/>
                      </a:solidFill>
                      <a:latin typeface="+mj-lt"/>
                      <a:ea typeface="굴림" pitchFamily="50" charset="-127"/>
                    </a:rPr>
                  </a:br>
                  <a:r>
                    <a:rPr lang="en-US" altLang="ko-KR" sz="1400" dirty="0">
                      <a:solidFill>
                        <a:schemeClr val="tx1"/>
                      </a:solidFill>
                      <a:latin typeface="+mj-lt"/>
                      <a:ea typeface="굴림" pitchFamily="50" charset="-127"/>
                    </a:rPr>
                    <a:t>based on the most </a:t>
                  </a:r>
                  <a:br>
                    <a:rPr lang="en-US" altLang="ko-KR" sz="1400" dirty="0">
                      <a:solidFill>
                        <a:schemeClr val="tx1"/>
                      </a:solidFill>
                      <a:latin typeface="+mj-lt"/>
                      <a:ea typeface="굴림" pitchFamily="50" charset="-127"/>
                    </a:rPr>
                  </a:br>
                  <a:r>
                    <a:rPr lang="en-US" altLang="ko-KR" sz="1400" dirty="0">
                      <a:solidFill>
                        <a:schemeClr val="tx1"/>
                      </a:solidFill>
                      <a:latin typeface="+mj-lt"/>
                      <a:ea typeface="굴림" pitchFamily="50" charset="-127"/>
                    </a:rPr>
                    <a:t>recent </a:t>
                  </a:r>
                  <a14:m>
                    <m:oMath xmlns:m="http://schemas.openxmlformats.org/officeDocument/2006/math">
                      <m:r>
                        <a:rPr lang="en-US" altLang="ko-KR" sz="1400" i="1" dirty="0">
                          <a:solidFill>
                            <a:schemeClr val="tx1"/>
                          </a:solidFill>
                          <a:latin typeface="Cambria Math" panose="02040503050406030204" pitchFamily="18" charset="0"/>
                          <a:ea typeface="굴림" pitchFamily="50" charset="-127"/>
                        </a:rPr>
                        <m:t>𝐶𝑄𝐼</m:t>
                      </m:r>
                    </m:oMath>
                  </a14:m>
                  <a:r>
                    <a:rPr lang="en-US" altLang="ko-KR" sz="1400" dirty="0">
                      <a:solidFill>
                        <a:schemeClr val="tx1"/>
                      </a:solidFill>
                      <a:latin typeface="+mj-lt"/>
                      <a:ea typeface="굴림" pitchFamily="50" charset="-127"/>
                    </a:rPr>
                    <a:t> among </a:t>
                  </a: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𝐶</m:t>
                          </m:r>
                        </m:e>
                        <m:sub>
                          <m:r>
                            <a:rPr lang="en-US" altLang="ko-KR" sz="1400" b="0" i="1" dirty="0" smtClean="0">
                              <a:solidFill>
                                <a:schemeClr val="tx1"/>
                              </a:solidFill>
                              <a:latin typeface="Cambria Math" panose="02040503050406030204" pitchFamily="18" charset="0"/>
                              <a:ea typeface="굴림" pitchFamily="50" charset="-127"/>
                            </a:rPr>
                            <m:t>0</m:t>
                          </m:r>
                        </m:sub>
                      </m:sSub>
                    </m:oMath>
                  </a14:m>
                  <a:endParaRPr lang="ko-KR" altLang="en-US" sz="1400" dirty="0">
                    <a:solidFill>
                      <a:schemeClr val="tx1"/>
                    </a:solidFill>
                    <a:latin typeface="+mj-lt"/>
                    <a:ea typeface="굴림" pitchFamily="50" charset="-127"/>
                  </a:endParaRPr>
                </a:p>
              </p:txBody>
            </p:sp>
          </mc:Choice>
          <mc:Fallback xmlns="">
            <p:sp>
              <p:nvSpPr>
                <p:cNvPr id="39" name="순서도: 수행의 시작/종료 38">
                  <a:extLst>
                    <a:ext uri="{FF2B5EF4-FFF2-40B4-BE49-F238E27FC236}">
                      <a16:creationId xmlns:a16="http://schemas.microsoft.com/office/drawing/2014/main" id="{D322C136-C4B3-4C04-AD31-5A371E39BC45}"/>
                    </a:ext>
                  </a:extLst>
                </p:cNvPr>
                <p:cNvSpPr>
                  <a:spLocks noRot="1" noChangeAspect="1" noMove="1" noResize="1" noEditPoints="1" noAdjustHandles="1" noChangeArrowheads="1" noChangeShapeType="1" noTextEdit="1"/>
                </p:cNvSpPr>
                <p:nvPr/>
              </p:nvSpPr>
              <p:spPr bwMode="auto">
                <a:xfrm>
                  <a:off x="4363253" y="5003763"/>
                  <a:ext cx="3752402" cy="1181612"/>
                </a:xfrm>
                <a:prstGeom prst="flowChartTerminator">
                  <a:avLst/>
                </a:prstGeom>
                <a:blipFill>
                  <a:blip r:embed="rId8"/>
                  <a:stretch>
                    <a:fillRect b="-2206"/>
                  </a:stretch>
                </a:blipFill>
                <a:ln>
                  <a:headEnd type="none" w="med" len="med"/>
                  <a:tailEnd type="none" w="med" len="med"/>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순서도: 수행의 시작/종료 39">
                  <a:extLst>
                    <a:ext uri="{FF2B5EF4-FFF2-40B4-BE49-F238E27FC236}">
                      <a16:creationId xmlns:a16="http://schemas.microsoft.com/office/drawing/2014/main" id="{F6304B70-86A9-42BE-A1B5-856C8E856E18}"/>
                    </a:ext>
                  </a:extLst>
                </p:cNvPr>
                <p:cNvSpPr/>
                <p:nvPr/>
              </p:nvSpPr>
              <p:spPr bwMode="auto">
                <a:xfrm>
                  <a:off x="8423445" y="5003763"/>
                  <a:ext cx="3355776" cy="1181612"/>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Choose MCS </a:t>
                  </a:r>
                  <a:br>
                    <a:rPr lang="en-US" altLang="ko-KR" sz="1400" dirty="0">
                      <a:solidFill>
                        <a:schemeClr val="tx1"/>
                      </a:solidFill>
                      <a:latin typeface="+mj-lt"/>
                      <a:ea typeface="굴림" pitchFamily="50" charset="-127"/>
                    </a:rPr>
                  </a:br>
                  <a:r>
                    <a:rPr lang="en-US" altLang="ko-KR" sz="1400" dirty="0">
                      <a:solidFill>
                        <a:schemeClr val="tx1"/>
                      </a:solidFill>
                      <a:latin typeface="+mj-lt"/>
                      <a:ea typeface="굴림" pitchFamily="50" charset="-127"/>
                    </a:rPr>
                    <a:t>based on </a:t>
                  </a:r>
                  <a14:m>
                    <m:oMath xmlns:m="http://schemas.openxmlformats.org/officeDocument/2006/math">
                      <m:r>
                        <a:rPr lang="en-US" altLang="ko-KR" sz="1400" i="1" dirty="0">
                          <a:solidFill>
                            <a:schemeClr val="tx1"/>
                          </a:solidFill>
                          <a:latin typeface="Cambria Math" panose="02040503050406030204" pitchFamily="18" charset="0"/>
                          <a:ea typeface="굴림" pitchFamily="50" charset="-127"/>
                        </a:rPr>
                        <m:t>𝐶𝑄</m:t>
                      </m:r>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𝐼</m:t>
                          </m:r>
                        </m:e>
                        <m:sub>
                          <m:r>
                            <a:rPr lang="en-US" altLang="ko-KR" sz="1400" i="1" dirty="0">
                              <a:solidFill>
                                <a:schemeClr val="tx1"/>
                              </a:solidFill>
                              <a:latin typeface="Cambria Math" panose="02040503050406030204" pitchFamily="18" charset="0"/>
                              <a:ea typeface="굴림" pitchFamily="50" charset="-127"/>
                            </a:rPr>
                            <m:t>𝑛𝑒𝑤</m:t>
                          </m:r>
                        </m:sub>
                      </m:sSub>
                    </m:oMath>
                  </a14:m>
                  <a:endParaRPr lang="ko-KR" altLang="en-US" sz="1400" dirty="0">
                    <a:solidFill>
                      <a:schemeClr val="tx1"/>
                    </a:solidFill>
                    <a:latin typeface="+mj-lt"/>
                    <a:ea typeface="굴림" pitchFamily="50" charset="-127"/>
                  </a:endParaRPr>
                </a:p>
              </p:txBody>
            </p:sp>
          </mc:Choice>
          <mc:Fallback xmlns="">
            <p:sp>
              <p:nvSpPr>
                <p:cNvPr id="40" name="순서도: 수행의 시작/종료 39">
                  <a:extLst>
                    <a:ext uri="{FF2B5EF4-FFF2-40B4-BE49-F238E27FC236}">
                      <a16:creationId xmlns:a16="http://schemas.microsoft.com/office/drawing/2014/main" id="{F6304B70-86A9-42BE-A1B5-856C8E856E18}"/>
                    </a:ext>
                  </a:extLst>
                </p:cNvPr>
                <p:cNvSpPr>
                  <a:spLocks noRot="1" noChangeAspect="1" noMove="1" noResize="1" noEditPoints="1" noAdjustHandles="1" noChangeArrowheads="1" noChangeShapeType="1" noTextEdit="1"/>
                </p:cNvSpPr>
                <p:nvPr/>
              </p:nvSpPr>
              <p:spPr bwMode="auto">
                <a:xfrm>
                  <a:off x="8423445" y="5003763"/>
                  <a:ext cx="3355776" cy="1181612"/>
                </a:xfrm>
                <a:prstGeom prst="flowChartTerminator">
                  <a:avLst/>
                </a:prstGeom>
                <a:blipFill>
                  <a:blip r:embed="rId9"/>
                  <a:stretch>
                    <a:fillRect/>
                  </a:stretch>
                </a:blipFill>
                <a:ln>
                  <a:headEnd type="none" w="med" len="med"/>
                  <a:tailEnd type="none" w="med" len="med"/>
                </a:ln>
              </p:spPr>
              <p:txBody>
                <a:bodyPr/>
                <a:lstStyle/>
                <a:p>
                  <a:r>
                    <a:rPr lang="ko-KR" altLang="en-US">
                      <a:noFill/>
                    </a:rPr>
                    <a:t> </a:t>
                  </a:r>
                </a:p>
              </p:txBody>
            </p:sp>
          </mc:Fallback>
        </mc:AlternateContent>
        <p:cxnSp>
          <p:nvCxnSpPr>
            <p:cNvPr id="41" name="연결선: 꺾임 53">
              <a:extLst>
                <a:ext uri="{FF2B5EF4-FFF2-40B4-BE49-F238E27FC236}">
                  <a16:creationId xmlns:a16="http://schemas.microsoft.com/office/drawing/2014/main" id="{9761A268-1FC1-4AFC-9F3D-0116C960E2E4}"/>
                </a:ext>
              </a:extLst>
            </p:cNvPr>
            <p:cNvCxnSpPr>
              <a:cxnSpLocks/>
              <a:stCxn id="32" idx="3"/>
              <a:endCxn id="40" idx="0"/>
            </p:cNvCxnSpPr>
            <p:nvPr/>
          </p:nvCxnSpPr>
          <p:spPr bwMode="auto">
            <a:xfrm>
              <a:off x="8212282" y="3597301"/>
              <a:ext cx="1889051" cy="1406462"/>
            </a:xfrm>
            <a:prstGeom prst="bentConnector2">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6A2A3FBD-9583-4BF7-B675-91D084213D14}"/>
                </a:ext>
              </a:extLst>
            </p:cNvPr>
            <p:cNvSpPr txBox="1"/>
            <p:nvPr/>
          </p:nvSpPr>
          <p:spPr>
            <a:xfrm>
              <a:off x="8821052" y="3039364"/>
              <a:ext cx="801964" cy="497233"/>
            </a:xfrm>
            <a:prstGeom prst="rect">
              <a:avLst/>
            </a:prstGeom>
            <a:noFill/>
          </p:spPr>
          <p:txBody>
            <a:bodyPr wrap="none" rtlCol="0">
              <a:spAutoFit/>
            </a:bodyPr>
            <a:lstStyle/>
            <a:p>
              <a:r>
                <a:rPr lang="en-US" altLang="ko-KR" sz="1600" dirty="0">
                  <a:latin typeface="+mj-lt"/>
                </a:rPr>
                <a:t>No</a:t>
              </a:r>
              <a:endParaRPr lang="ko-KR" altLang="en-US" sz="1600" dirty="0">
                <a:latin typeface="+mj-lt"/>
              </a:endParaRPr>
            </a:p>
          </p:txBody>
        </p:sp>
        <mc:AlternateContent xmlns:mc="http://schemas.openxmlformats.org/markup-compatibility/2006" xmlns:a14="http://schemas.microsoft.com/office/drawing/2010/main">
          <mc:Choice Requires="a14">
            <p:sp>
              <p:nvSpPr>
                <p:cNvPr id="43" name="순서도: 수행의 시작/종료 42">
                  <a:extLst>
                    <a:ext uri="{FF2B5EF4-FFF2-40B4-BE49-F238E27FC236}">
                      <a16:creationId xmlns:a16="http://schemas.microsoft.com/office/drawing/2014/main" id="{1AC22A8D-8D28-486D-A192-FF881F91DCBB}"/>
                    </a:ext>
                  </a:extLst>
                </p:cNvPr>
                <p:cNvSpPr/>
                <p:nvPr/>
              </p:nvSpPr>
              <p:spPr bwMode="auto">
                <a:xfrm>
                  <a:off x="4363254" y="1037481"/>
                  <a:ext cx="3752402" cy="1139671"/>
                </a:xfrm>
                <a:prstGeom prst="flowChartTerminato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fontAlgn="base" latinLnBrk="0">
                    <a:spcBef>
                      <a:spcPct val="0"/>
                    </a:spcBef>
                    <a:spcAft>
                      <a:spcPct val="0"/>
                    </a:spcAft>
                  </a:pPr>
                  <a:r>
                    <a:rPr lang="en-US" altLang="ko-KR" sz="1400" dirty="0">
                      <a:solidFill>
                        <a:schemeClr val="tx1"/>
                      </a:solidFill>
                      <a:latin typeface="+mj-lt"/>
                      <a:ea typeface="굴림" pitchFamily="50" charset="-127"/>
                    </a:rPr>
                    <a:t>Receive </a:t>
                  </a:r>
                  <a14:m>
                    <m:oMath xmlns:m="http://schemas.openxmlformats.org/officeDocument/2006/math">
                      <m:r>
                        <a:rPr lang="en-US" altLang="ko-KR" sz="1400" i="1" dirty="0">
                          <a:solidFill>
                            <a:schemeClr val="tx1"/>
                          </a:solidFill>
                          <a:latin typeface="Cambria Math" panose="02040503050406030204" pitchFamily="18" charset="0"/>
                          <a:ea typeface="굴림" pitchFamily="50" charset="-127"/>
                        </a:rPr>
                        <m:t>𝐶𝑄</m:t>
                      </m:r>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𝐼</m:t>
                          </m:r>
                        </m:e>
                        <m:sub>
                          <m:r>
                            <a:rPr lang="en-US" altLang="ko-KR" sz="1400" i="1" dirty="0">
                              <a:solidFill>
                                <a:schemeClr val="tx1"/>
                              </a:solidFill>
                              <a:latin typeface="Cambria Math" panose="02040503050406030204" pitchFamily="18" charset="0"/>
                              <a:ea typeface="굴림" pitchFamily="50" charset="-127"/>
                            </a:rPr>
                            <m:t>𝑛𝑒𝑤</m:t>
                          </m:r>
                        </m:sub>
                      </m:sSub>
                    </m:oMath>
                  </a14:m>
                  <a:endParaRPr lang="ko-KR" altLang="en-US" sz="1400" dirty="0">
                    <a:solidFill>
                      <a:schemeClr val="tx1"/>
                    </a:solidFill>
                    <a:latin typeface="+mj-lt"/>
                    <a:ea typeface="굴림" pitchFamily="50" charset="-127"/>
                  </a:endParaRPr>
                </a:p>
              </p:txBody>
            </p:sp>
          </mc:Choice>
          <mc:Fallback xmlns="">
            <p:sp>
              <p:nvSpPr>
                <p:cNvPr id="43" name="순서도: 수행의 시작/종료 42">
                  <a:extLst>
                    <a:ext uri="{FF2B5EF4-FFF2-40B4-BE49-F238E27FC236}">
                      <a16:creationId xmlns:a16="http://schemas.microsoft.com/office/drawing/2014/main" id="{1AC22A8D-8D28-486D-A192-FF881F91DCBB}"/>
                    </a:ext>
                  </a:extLst>
                </p:cNvPr>
                <p:cNvSpPr>
                  <a:spLocks noRot="1" noChangeAspect="1" noMove="1" noResize="1" noEditPoints="1" noAdjustHandles="1" noChangeArrowheads="1" noChangeShapeType="1" noTextEdit="1"/>
                </p:cNvSpPr>
                <p:nvPr/>
              </p:nvSpPr>
              <p:spPr bwMode="auto">
                <a:xfrm>
                  <a:off x="4363254" y="1037481"/>
                  <a:ext cx="3752402" cy="1139671"/>
                </a:xfrm>
                <a:prstGeom prst="flowChartTerminator">
                  <a:avLst/>
                </a:prstGeom>
                <a:blipFill>
                  <a:blip r:embed="rId10"/>
                  <a:stretch>
                    <a:fillRect/>
                  </a:stretch>
                </a:blipFill>
                <a:ln>
                  <a:headEnd type="none" w="med" len="med"/>
                  <a:tailEnd type="none" w="med" len="med"/>
                </a:ln>
              </p:spPr>
              <p:txBody>
                <a:bodyPr/>
                <a:lstStyle/>
                <a:p>
                  <a:r>
                    <a:rPr lang="ko-KR" altLang="en-US">
                      <a:noFill/>
                    </a:rPr>
                    <a:t> </a:t>
                  </a:r>
                </a:p>
              </p:txBody>
            </p:sp>
          </mc:Fallback>
        </mc:AlternateContent>
        <p:cxnSp>
          <p:nvCxnSpPr>
            <p:cNvPr id="44" name="직선 화살표 연결선 43">
              <a:extLst>
                <a:ext uri="{FF2B5EF4-FFF2-40B4-BE49-F238E27FC236}">
                  <a16:creationId xmlns:a16="http://schemas.microsoft.com/office/drawing/2014/main" id="{C095C2B6-FFB3-4BC2-830D-263908F009D3}"/>
                </a:ext>
              </a:extLst>
            </p:cNvPr>
            <p:cNvCxnSpPr>
              <a:cxnSpLocks/>
              <a:stCxn id="43" idx="1"/>
              <a:endCxn id="30" idx="3"/>
            </p:cNvCxnSpPr>
            <p:nvPr/>
          </p:nvCxnSpPr>
          <p:spPr bwMode="auto">
            <a:xfrm flipH="1">
              <a:off x="4042808" y="1607317"/>
              <a:ext cx="320446" cy="10810"/>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직사각형 44">
                  <a:extLst>
                    <a:ext uri="{FF2B5EF4-FFF2-40B4-BE49-F238E27FC236}">
                      <a16:creationId xmlns:a16="http://schemas.microsoft.com/office/drawing/2014/main" id="{1BA4FB76-EF73-4D5F-94A2-6EE83A3678D1}"/>
                    </a:ext>
                  </a:extLst>
                </p:cNvPr>
                <p:cNvSpPr/>
                <p:nvPr/>
              </p:nvSpPr>
              <p:spPr bwMode="auto">
                <a:xfrm>
                  <a:off x="8333086" y="1037482"/>
                  <a:ext cx="3553290" cy="1869395"/>
                </a:xfrm>
                <a:prstGeom prst="rect">
                  <a:avLst/>
                </a:prstGeom>
                <a:solidFill>
                  <a:schemeClr val="bg1">
                    <a:lumMod val="95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fontAlgn="base" latinLnBrk="0">
                    <a:lnSpc>
                      <a:spcPct val="150000"/>
                    </a:lnSpc>
                    <a:spcBef>
                      <a:spcPct val="0"/>
                    </a:spcBef>
                    <a:spcAft>
                      <a:spcPct val="0"/>
                    </a:spcAft>
                  </a:pPr>
                  <a14:m>
                    <m:oMath xmlns:m="http://schemas.openxmlformats.org/officeDocument/2006/math">
                      <m:r>
                        <a:rPr lang="en-US" altLang="ko-KR" sz="1400" dirty="0" smtClean="0">
                          <a:latin typeface="Cambria Math" panose="02040503050406030204" pitchFamily="18" charset="0"/>
                        </a:rPr>
                        <m:t>𝐶𝑄</m:t>
                      </m:r>
                      <m:sSub>
                        <m:sSubPr>
                          <m:ctrlPr>
                            <a:rPr lang="en-US" altLang="ko-KR" sz="1400" i="1" dirty="0" smtClean="0">
                              <a:latin typeface="Cambria Math" panose="02040503050406030204" pitchFamily="18" charset="0"/>
                            </a:rPr>
                          </m:ctrlPr>
                        </m:sSubPr>
                        <m:e>
                          <m:r>
                            <a:rPr lang="en-US" altLang="ko-KR" sz="1400" dirty="0" smtClean="0">
                              <a:latin typeface="Cambria Math" panose="02040503050406030204" pitchFamily="18" charset="0"/>
                            </a:rPr>
                            <m:t>𝐼</m:t>
                          </m:r>
                        </m:e>
                        <m:sub>
                          <m:r>
                            <a:rPr lang="en-US" altLang="ko-KR" sz="1400" dirty="0" smtClean="0">
                              <a:latin typeface="Cambria Math" panose="02040503050406030204" pitchFamily="18" charset="0"/>
                            </a:rPr>
                            <m:t>𝑛𝑒𝑤</m:t>
                          </m:r>
                        </m:sub>
                      </m:sSub>
                    </m:oMath>
                  </a14:m>
                  <a:r>
                    <a:rPr lang="en-US" altLang="ko-KR" sz="1400" dirty="0">
                      <a:latin typeface="+mj-lt"/>
                      <a:ea typeface="굴림" pitchFamily="50" charset="-127"/>
                    </a:rPr>
                    <a:t>:   New </a:t>
                  </a:r>
                  <a14:m>
                    <m:oMath xmlns:m="http://schemas.openxmlformats.org/officeDocument/2006/math">
                      <m:r>
                        <m:rPr>
                          <m:sty m:val="p"/>
                        </m:rPr>
                        <a:rPr lang="en-US" altLang="ko-KR" sz="1400" i="0" dirty="0">
                          <a:solidFill>
                            <a:schemeClr val="tx1"/>
                          </a:solidFill>
                          <a:latin typeface="Cambria Math" panose="02040503050406030204" pitchFamily="18" charset="0"/>
                          <a:ea typeface="굴림" pitchFamily="50" charset="-127"/>
                        </a:rPr>
                        <m:t>CQI</m:t>
                      </m:r>
                    </m:oMath>
                  </a14:m>
                  <a:r>
                    <a:rPr lang="en-US" altLang="ko-KR" sz="1400" dirty="0">
                      <a:latin typeface="+mj-lt"/>
                      <a:ea typeface="굴림" pitchFamily="50" charset="-127"/>
                    </a:rPr>
                    <a:t> report</a:t>
                  </a:r>
                </a:p>
                <a:p>
                  <a:pPr fontAlgn="base" latinLnBrk="0">
                    <a:lnSpc>
                      <a:spcPct val="150000"/>
                    </a:lnSpc>
                    <a:spcBef>
                      <a:spcPct val="0"/>
                    </a:spcBef>
                    <a:spcAft>
                      <a:spcPct val="0"/>
                    </a:spcAft>
                  </a:pP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𝐶</m:t>
                          </m:r>
                        </m:e>
                        <m:sub>
                          <m:r>
                            <a:rPr lang="en-US" altLang="ko-KR" sz="1400" b="0" i="1" dirty="0" smtClean="0">
                              <a:solidFill>
                                <a:schemeClr val="tx1"/>
                              </a:solidFill>
                              <a:latin typeface="Cambria Math" panose="02040503050406030204" pitchFamily="18" charset="0"/>
                              <a:ea typeface="굴림" pitchFamily="50" charset="-127"/>
                            </a:rPr>
                            <m:t>0</m:t>
                          </m:r>
                        </m:sub>
                      </m:sSub>
                    </m:oMath>
                  </a14:m>
                  <a:r>
                    <a:rPr lang="en-US" altLang="ko-KR" sz="1400" dirty="0">
                      <a:latin typeface="+mj-lt"/>
                      <a:ea typeface="굴림" pitchFamily="50" charset="-127"/>
                    </a:rPr>
                    <a:t>:   Non-collision cluster</a:t>
                  </a:r>
                </a:p>
                <a:p>
                  <a:pPr fontAlgn="base" latinLnBrk="0">
                    <a:lnSpc>
                      <a:spcPct val="150000"/>
                    </a:lnSpc>
                    <a:spcBef>
                      <a:spcPct val="0"/>
                    </a:spcBef>
                    <a:spcAft>
                      <a:spcPct val="0"/>
                    </a:spcAft>
                  </a:pP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𝐶</m:t>
                          </m:r>
                        </m:e>
                        <m:sub>
                          <m:r>
                            <a:rPr lang="en-US" altLang="ko-KR" sz="1400" b="0" i="1" dirty="0" smtClean="0">
                              <a:solidFill>
                                <a:schemeClr val="tx1"/>
                              </a:solidFill>
                              <a:latin typeface="Cambria Math" panose="02040503050406030204" pitchFamily="18" charset="0"/>
                              <a:ea typeface="굴림" pitchFamily="50" charset="-127"/>
                            </a:rPr>
                            <m:t>𝑖</m:t>
                          </m:r>
                        </m:sub>
                      </m:sSub>
                    </m:oMath>
                  </a14:m>
                  <a:r>
                    <a:rPr lang="en-US" altLang="ko-KR" sz="1400" dirty="0">
                      <a:latin typeface="+mj-lt"/>
                      <a:ea typeface="굴림" pitchFamily="50" charset="-127"/>
                    </a:rPr>
                    <a:t>:     </a:t>
                  </a:r>
                  <a14:m>
                    <m:oMath xmlns:m="http://schemas.openxmlformats.org/officeDocument/2006/math">
                      <m:r>
                        <a:rPr lang="en-US" altLang="ko-KR" sz="1400" b="0" i="0" dirty="0" smtClean="0">
                          <a:latin typeface="Cambria Math" panose="02040503050406030204" pitchFamily="18" charset="0"/>
                          <a:ea typeface="굴림" pitchFamily="50" charset="-127"/>
                        </a:rPr>
                        <m:t> </m:t>
                      </m:r>
                      <m:r>
                        <a:rPr lang="en-US" altLang="ko-KR" sz="1400" i="1" dirty="0" smtClean="0">
                          <a:latin typeface="Cambria Math" panose="02040503050406030204" pitchFamily="18" charset="0"/>
                          <a:ea typeface="굴림" pitchFamily="50" charset="-127"/>
                        </a:rPr>
                        <m:t>𝑖</m:t>
                      </m:r>
                    </m:oMath>
                  </a14:m>
                  <a:r>
                    <a:rPr lang="en-US" altLang="ko-KR" sz="1400" dirty="0" err="1">
                      <a:latin typeface="+mj-lt"/>
                      <a:ea typeface="굴림" pitchFamily="50" charset="-127"/>
                    </a:rPr>
                    <a:t>th</a:t>
                  </a:r>
                  <a:r>
                    <a:rPr lang="en-US" altLang="ko-KR" sz="1400" dirty="0">
                      <a:latin typeface="+mj-lt"/>
                      <a:ea typeface="굴림" pitchFamily="50" charset="-127"/>
                    </a:rPr>
                    <a:t> collision cluster</a:t>
                  </a:r>
                </a:p>
                <a:p>
                  <a:pPr fontAlgn="base" latinLnBrk="0">
                    <a:lnSpc>
                      <a:spcPct val="150000"/>
                    </a:lnSpc>
                    <a:spcBef>
                      <a:spcPct val="0"/>
                    </a:spcBef>
                    <a:spcAft>
                      <a:spcPct val="0"/>
                    </a:spcAft>
                  </a:pPr>
                  <a14:m>
                    <m:oMath xmlns:m="http://schemas.openxmlformats.org/officeDocument/2006/math">
                      <m:sSub>
                        <m:sSubPr>
                          <m:ctrlPr>
                            <a:rPr lang="en-US" altLang="ko-KR" sz="1400" i="1" dirty="0">
                              <a:solidFill>
                                <a:schemeClr val="tx1"/>
                              </a:solidFill>
                              <a:latin typeface="Cambria Math" panose="02040503050406030204" pitchFamily="18" charset="0"/>
                              <a:ea typeface="굴림" pitchFamily="50" charset="-127"/>
                            </a:rPr>
                          </m:ctrlPr>
                        </m:sSubPr>
                        <m:e>
                          <m:r>
                            <a:rPr lang="en-US" altLang="ko-KR" sz="1400" i="1" dirty="0">
                              <a:solidFill>
                                <a:schemeClr val="tx1"/>
                              </a:solidFill>
                              <a:latin typeface="Cambria Math" panose="02040503050406030204" pitchFamily="18" charset="0"/>
                              <a:ea typeface="굴림" pitchFamily="50" charset="-127"/>
                            </a:rPr>
                            <m:t>𝑃</m:t>
                          </m:r>
                        </m:e>
                        <m:sub>
                          <m:r>
                            <a:rPr lang="en-US" altLang="ko-KR" sz="1400" i="1" dirty="0">
                              <a:solidFill>
                                <a:schemeClr val="tx1"/>
                              </a:solidFill>
                              <a:latin typeface="Cambria Math" panose="02040503050406030204" pitchFamily="18" charset="0"/>
                              <a:ea typeface="굴림" pitchFamily="50" charset="-127"/>
                            </a:rPr>
                            <m:t>𝑐𝑜𝑙</m:t>
                          </m:r>
                        </m:sub>
                      </m:sSub>
                    </m:oMath>
                  </a14:m>
                  <a:r>
                    <a:rPr lang="en-US" altLang="ko-KR" sz="1400" dirty="0">
                      <a:latin typeface="+mj-lt"/>
                      <a:ea typeface="굴림" pitchFamily="50" charset="-127"/>
                    </a:rPr>
                    <a:t>:  Collision probability</a:t>
                  </a:r>
                  <a:endParaRPr lang="ko-KR" altLang="en-US" sz="1400" dirty="0">
                    <a:latin typeface="+mj-lt"/>
                    <a:ea typeface="굴림" pitchFamily="50" charset="-127"/>
                  </a:endParaRPr>
                </a:p>
              </p:txBody>
            </p:sp>
          </mc:Choice>
          <mc:Fallback xmlns="">
            <p:sp>
              <p:nvSpPr>
                <p:cNvPr id="45" name="직사각형 44">
                  <a:extLst>
                    <a:ext uri="{FF2B5EF4-FFF2-40B4-BE49-F238E27FC236}">
                      <a16:creationId xmlns:a16="http://schemas.microsoft.com/office/drawing/2014/main" id="{1BA4FB76-EF73-4D5F-94A2-6EE83A3678D1}"/>
                    </a:ext>
                  </a:extLst>
                </p:cNvPr>
                <p:cNvSpPr>
                  <a:spLocks noRot="1" noChangeAspect="1" noMove="1" noResize="1" noEditPoints="1" noAdjustHandles="1" noChangeArrowheads="1" noChangeShapeType="1" noTextEdit="1"/>
                </p:cNvSpPr>
                <p:nvPr/>
              </p:nvSpPr>
              <p:spPr bwMode="auto">
                <a:xfrm>
                  <a:off x="8333086" y="1037482"/>
                  <a:ext cx="3553290" cy="1869395"/>
                </a:xfrm>
                <a:prstGeom prst="rect">
                  <a:avLst/>
                </a:prstGeom>
                <a:blipFill>
                  <a:blip r:embed="rId11"/>
                  <a:stretch>
                    <a:fillRect b="-5164"/>
                  </a:stretch>
                </a:blipFill>
                <a:ln>
                  <a:headEnd type="none" w="med" len="med"/>
                  <a:tailEnd type="none" w="med" len="med"/>
                </a:ln>
              </p:spPr>
              <p:txBody>
                <a:bodyPr/>
                <a:lstStyle/>
                <a:p>
                  <a:r>
                    <a:rPr lang="ko-KR" altLang="en-US">
                      <a:noFill/>
                    </a:rPr>
                    <a:t> </a:t>
                  </a:r>
                </a:p>
              </p:txBody>
            </p:sp>
          </mc:Fallback>
        </mc:AlternateContent>
        <p:cxnSp>
          <p:nvCxnSpPr>
            <p:cNvPr id="46" name="직선 화살표 연결선 45">
              <a:extLst>
                <a:ext uri="{FF2B5EF4-FFF2-40B4-BE49-F238E27FC236}">
                  <a16:creationId xmlns:a16="http://schemas.microsoft.com/office/drawing/2014/main" id="{2E37E460-1DCB-4479-899B-1EDF67017914}"/>
                </a:ext>
              </a:extLst>
            </p:cNvPr>
            <p:cNvCxnSpPr>
              <a:cxnSpLocks/>
              <a:stCxn id="31" idx="2"/>
              <a:endCxn id="38" idx="0"/>
            </p:cNvCxnSpPr>
            <p:nvPr/>
          </p:nvCxnSpPr>
          <p:spPr>
            <a:xfrm>
              <a:off x="2166589" y="4511497"/>
              <a:ext cx="8" cy="492266"/>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47" name="직선 화살표 연결선 46">
              <a:extLst>
                <a:ext uri="{FF2B5EF4-FFF2-40B4-BE49-F238E27FC236}">
                  <a16:creationId xmlns:a16="http://schemas.microsoft.com/office/drawing/2014/main" id="{92E5A2A2-AE90-4802-8AEC-2EB7E8010508}"/>
                </a:ext>
              </a:extLst>
            </p:cNvPr>
            <p:cNvCxnSpPr>
              <a:cxnSpLocks/>
              <a:endCxn id="39" idx="0"/>
            </p:cNvCxnSpPr>
            <p:nvPr/>
          </p:nvCxnSpPr>
          <p:spPr>
            <a:xfrm>
              <a:off x="6238820" y="4511497"/>
              <a:ext cx="634" cy="492266"/>
            </a:xfrm>
            <a:prstGeom prst="straightConnector1">
              <a:avLst/>
            </a:prstGeom>
            <a:ln w="28575">
              <a:headEnd type="none" w="med" len="med"/>
              <a:tailEnd type="triangle" w="lg" len="med"/>
            </a:ln>
          </p:spPr>
          <p:style>
            <a:lnRef idx="1">
              <a:schemeClr val="dk1"/>
            </a:lnRef>
            <a:fillRef idx="0">
              <a:schemeClr val="dk1"/>
            </a:fillRef>
            <a:effectRef idx="0">
              <a:schemeClr val="dk1"/>
            </a:effectRef>
            <a:fontRef idx="minor">
              <a:schemeClr val="tx1"/>
            </a:fontRef>
          </p:style>
        </p:cxnSp>
      </p:grpSp>
      <p:sp>
        <p:nvSpPr>
          <p:cNvPr id="49" name="TextBox 48"/>
          <p:cNvSpPr txBox="1"/>
          <p:nvPr/>
        </p:nvSpPr>
        <p:spPr>
          <a:xfrm>
            <a:off x="9863462" y="5542004"/>
            <a:ext cx="452368" cy="261610"/>
          </a:xfrm>
          <a:prstGeom prst="rect">
            <a:avLst/>
          </a:prstGeom>
          <a:noFill/>
        </p:spPr>
        <p:txBody>
          <a:bodyPr wrap="none" rtlCol="0">
            <a:spAutoFit/>
          </a:bodyPr>
          <a:lstStyle/>
          <a:p>
            <a:r>
              <a:rPr lang="en-US" altLang="ko-KR" sz="1100" dirty="0"/>
              <a:t>CQI</a:t>
            </a:r>
            <a:endParaRPr lang="ko-KR" altLang="en-US" sz="1100" dirty="0"/>
          </a:p>
        </p:txBody>
      </p:sp>
      <p:sp>
        <p:nvSpPr>
          <p:cNvPr id="50" name="TextBox 49"/>
          <p:cNvSpPr txBox="1"/>
          <p:nvPr/>
        </p:nvSpPr>
        <p:spPr>
          <a:xfrm rot="16200000">
            <a:off x="7684323" y="3935157"/>
            <a:ext cx="857927" cy="261610"/>
          </a:xfrm>
          <a:prstGeom prst="rect">
            <a:avLst/>
          </a:prstGeom>
          <a:noFill/>
        </p:spPr>
        <p:txBody>
          <a:bodyPr wrap="none" rtlCol="0">
            <a:spAutoFit/>
          </a:bodyPr>
          <a:lstStyle/>
          <a:p>
            <a:r>
              <a:rPr lang="en-US" altLang="ko-KR" sz="1100" dirty="0"/>
              <a:t># reports</a:t>
            </a:r>
            <a:endParaRPr lang="ko-KR" altLang="en-US" sz="1100" dirty="0"/>
          </a:p>
        </p:txBody>
      </p:sp>
    </p:spTree>
    <p:extLst>
      <p:ext uri="{BB962C8B-B14F-4D97-AF65-F5344CB8AC3E}">
        <p14:creationId xmlns:p14="http://schemas.microsoft.com/office/powerpoint/2010/main" val="119220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Prototype-based Feasibility Study </a:t>
            </a:r>
            <a:endParaRPr lang="ko-KR" altLang="en-US" dirty="0"/>
          </a:p>
        </p:txBody>
      </p:sp>
      <p:sp>
        <p:nvSpPr>
          <p:cNvPr id="3" name="내용 개체 틀 2"/>
          <p:cNvSpPr>
            <a:spLocks noGrp="1"/>
          </p:cNvSpPr>
          <p:nvPr>
            <p:ph idx="1"/>
          </p:nvPr>
        </p:nvSpPr>
        <p:spPr>
          <a:xfrm>
            <a:off x="618165" y="1071786"/>
            <a:ext cx="6980104" cy="5309542"/>
          </a:xfrm>
        </p:spPr>
        <p:txBody>
          <a:bodyPr/>
          <a:lstStyle/>
          <a:p>
            <a:pPr>
              <a:lnSpc>
                <a:spcPct val="250000"/>
              </a:lnSpc>
            </a:pPr>
            <a:r>
              <a:rPr lang="en-US" altLang="ko-KR" dirty="0"/>
              <a:t>Testbed</a:t>
            </a:r>
          </a:p>
          <a:p>
            <a:pPr lvl="1">
              <a:lnSpc>
                <a:spcPct val="250000"/>
              </a:lnSpc>
            </a:pPr>
            <a:r>
              <a:rPr lang="en-US" altLang="ko-KR" dirty="0"/>
              <a:t>LAA: NI USRP-2943R</a:t>
            </a:r>
          </a:p>
          <a:p>
            <a:pPr lvl="1">
              <a:lnSpc>
                <a:spcPct val="250000"/>
              </a:lnSpc>
            </a:pPr>
            <a:r>
              <a:rPr lang="en-US" altLang="ko-KR" dirty="0"/>
              <a:t>Wi-Fi:  Buffalo WZR-HP-AG300H 802.11n AP</a:t>
            </a:r>
          </a:p>
          <a:p>
            <a:pPr lvl="1">
              <a:lnSpc>
                <a:spcPct val="250000"/>
              </a:lnSpc>
            </a:pPr>
            <a:r>
              <a:rPr lang="en-US" altLang="ko-KR" dirty="0"/>
              <a:t>20 MHz operating channel </a:t>
            </a:r>
            <a:br>
              <a:rPr lang="en-US" altLang="ko-KR" dirty="0"/>
            </a:br>
            <a:r>
              <a:rPr lang="en-US" altLang="ko-KR" dirty="0"/>
              <a:t>(Channel number 44 with 5.22 GHz center frequency)</a:t>
            </a:r>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12</a:t>
            </a:fld>
            <a:endParaRPr lang="en-US" altLang="ko-KR" dirty="0"/>
          </a:p>
        </p:txBody>
      </p:sp>
      <p:pic>
        <p:nvPicPr>
          <p:cNvPr id="5" name="그림 4"/>
          <p:cNvPicPr>
            <a:picLocks noChangeAspect="1"/>
          </p:cNvPicPr>
          <p:nvPr/>
        </p:nvPicPr>
        <p:blipFill>
          <a:blip r:embed="rId3"/>
          <a:stretch>
            <a:fillRect/>
          </a:stretch>
        </p:blipFill>
        <p:spPr>
          <a:xfrm>
            <a:off x="7796299" y="1071786"/>
            <a:ext cx="4084552" cy="5444140"/>
          </a:xfrm>
          <a:prstGeom prst="rect">
            <a:avLst/>
          </a:prstGeom>
        </p:spPr>
      </p:pic>
    </p:spTree>
    <p:extLst>
      <p:ext uri="{BB962C8B-B14F-4D97-AF65-F5344CB8AC3E}">
        <p14:creationId xmlns:p14="http://schemas.microsoft.com/office/powerpoint/2010/main" val="375590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Prototype-based Feasibility Study </a:t>
            </a:r>
            <a:endParaRPr lang="ko-KR" altLang="en-US" dirty="0"/>
          </a:p>
        </p:txBody>
      </p:sp>
      <p:sp>
        <p:nvSpPr>
          <p:cNvPr id="3" name="내용 개체 틀 2"/>
          <p:cNvSpPr>
            <a:spLocks noGrp="1"/>
          </p:cNvSpPr>
          <p:nvPr>
            <p:ph idx="1"/>
          </p:nvPr>
        </p:nvSpPr>
        <p:spPr>
          <a:xfrm>
            <a:off x="618165" y="1071786"/>
            <a:ext cx="6269923" cy="5309542"/>
          </a:xfrm>
        </p:spPr>
        <p:txBody>
          <a:bodyPr/>
          <a:lstStyle/>
          <a:p>
            <a:pPr>
              <a:lnSpc>
                <a:spcPct val="250000"/>
              </a:lnSpc>
            </a:pPr>
            <a:r>
              <a:rPr lang="en-US" altLang="ko-KR" dirty="0"/>
              <a:t>Collision detection performance</a:t>
            </a:r>
          </a:p>
          <a:p>
            <a:pPr lvl="1">
              <a:lnSpc>
                <a:spcPct val="250000"/>
              </a:lnSpc>
            </a:pPr>
            <a:r>
              <a:rPr lang="en-US" altLang="ko-KR" dirty="0"/>
              <a:t>Collision detection ratio decreases as the CQI observation window size decreases</a:t>
            </a:r>
          </a:p>
          <a:p>
            <a:pPr lvl="1">
              <a:lnSpc>
                <a:spcPct val="250000"/>
              </a:lnSpc>
            </a:pPr>
            <a:r>
              <a:rPr lang="en-US" altLang="ko-KR" dirty="0"/>
              <a:t>Collision detection ratio is close to 1 with the CQI window size of 150 or more</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13</a:t>
            </a:fld>
            <a:endParaRPr lang="en-US" altLang="ko-KR" dirty="0"/>
          </a:p>
        </p:txBody>
      </p:sp>
      <p:pic>
        <p:nvPicPr>
          <p:cNvPr id="6" name="그림 5"/>
          <p:cNvPicPr>
            <a:picLocks noChangeAspect="1"/>
          </p:cNvPicPr>
          <p:nvPr/>
        </p:nvPicPr>
        <p:blipFill>
          <a:blip r:embed="rId3"/>
          <a:stretch>
            <a:fillRect/>
          </a:stretch>
        </p:blipFill>
        <p:spPr>
          <a:xfrm>
            <a:off x="7033923" y="1071786"/>
            <a:ext cx="4846928" cy="5309542"/>
          </a:xfrm>
          <a:prstGeom prst="rect">
            <a:avLst/>
          </a:prstGeom>
        </p:spPr>
      </p:pic>
    </p:spTree>
    <p:extLst>
      <p:ext uri="{BB962C8B-B14F-4D97-AF65-F5344CB8AC3E}">
        <p14:creationId xmlns:p14="http://schemas.microsoft.com/office/powerpoint/2010/main" val="127919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Simulation Environment</a:t>
            </a:r>
            <a:endParaRPr lang="ko-KR" altLang="en-US" dirty="0"/>
          </a:p>
        </p:txBody>
      </p:sp>
      <p:sp>
        <p:nvSpPr>
          <p:cNvPr id="3" name="내용 개체 틀 2"/>
          <p:cNvSpPr>
            <a:spLocks noGrp="1"/>
          </p:cNvSpPr>
          <p:nvPr>
            <p:ph idx="1"/>
          </p:nvPr>
        </p:nvSpPr>
        <p:spPr>
          <a:xfrm>
            <a:off x="618165" y="1071786"/>
            <a:ext cx="5837875" cy="5309542"/>
          </a:xfrm>
        </p:spPr>
        <p:txBody>
          <a:bodyPr/>
          <a:lstStyle/>
          <a:p>
            <a:r>
              <a:rPr lang="en-US" altLang="ko-KR" dirty="0"/>
              <a:t>System level simulator (based on ns-3.22)</a:t>
            </a:r>
          </a:p>
          <a:p>
            <a:pPr lvl="1"/>
            <a:r>
              <a:rPr lang="en-US" altLang="ko-KR" dirty="0"/>
              <a:t>Following features have been implemented</a:t>
            </a:r>
          </a:p>
          <a:p>
            <a:pPr lvl="2"/>
            <a:r>
              <a:rPr lang="en-US" altLang="ko-KR" dirty="0"/>
              <a:t>Interference between LAA and Wi-Fi</a:t>
            </a:r>
          </a:p>
          <a:p>
            <a:pPr lvl="2"/>
            <a:r>
              <a:rPr lang="en-US" altLang="ko-KR" dirty="0"/>
              <a:t>Multiple-input multiple-output (MIMO)</a:t>
            </a:r>
          </a:p>
          <a:p>
            <a:pPr lvl="2"/>
            <a:r>
              <a:rPr lang="en-US" altLang="ko-KR" dirty="0"/>
              <a:t>Listen-before-talk (LBT) mechanism</a:t>
            </a:r>
          </a:p>
          <a:p>
            <a:pPr lvl="2"/>
            <a:r>
              <a:rPr lang="en-US" altLang="ko-KR" dirty="0"/>
              <a:t>Reservation signal</a:t>
            </a:r>
          </a:p>
          <a:p>
            <a:pPr lvl="2"/>
            <a:r>
              <a:rPr lang="en-US" altLang="ko-KR" dirty="0"/>
              <a:t>Partial subframe</a:t>
            </a:r>
          </a:p>
          <a:p>
            <a:pPr lvl="2"/>
            <a:r>
              <a:rPr lang="en-US" altLang="ko-KR" dirty="0"/>
              <a:t>3GPP Indoor hotspot channel model</a:t>
            </a:r>
          </a:p>
          <a:p>
            <a:pPr lvl="2"/>
            <a:r>
              <a:rPr lang="en-US" altLang="ko-KR" dirty="0"/>
              <a:t>3GPP FTP traffic model</a:t>
            </a:r>
          </a:p>
          <a:p>
            <a:pPr lvl="2"/>
            <a:r>
              <a:rPr lang="en-US" altLang="ko-KR" dirty="0"/>
              <a:t>etc.</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14</a:t>
            </a:fld>
            <a:endParaRPr lang="en-US" altLang="ko-KR" dirty="0"/>
          </a:p>
        </p:txBody>
      </p:sp>
      <p:sp>
        <p:nvSpPr>
          <p:cNvPr id="5" name="내용 개체 틀 2"/>
          <p:cNvSpPr txBox="1">
            <a:spLocks/>
          </p:cNvSpPr>
          <p:nvPr/>
        </p:nvSpPr>
        <p:spPr bwMode="auto">
          <a:xfrm>
            <a:off x="6489080" y="1071786"/>
            <a:ext cx="5837875" cy="530954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891" indent="-342891" algn="l" rtl="0" eaLnBrk="0" fontAlgn="base" latinLnBrk="1" hangingPunct="0">
              <a:lnSpc>
                <a:spcPct val="150000"/>
              </a:lnSpc>
              <a:spcBef>
                <a:spcPct val="50000"/>
              </a:spcBef>
              <a:spcAft>
                <a:spcPct val="0"/>
              </a:spcAft>
              <a:buFont typeface="Wingdings" pitchFamily="-108" charset="2"/>
              <a:buChar char="v"/>
              <a:defRPr lang="en-US" altLang="ko-KR" sz="2000" b="1">
                <a:solidFill>
                  <a:schemeClr val="tx1"/>
                </a:solidFill>
                <a:latin typeface="맑은 고딕" pitchFamily="50" charset="-127"/>
                <a:ea typeface="맑은 고딕" pitchFamily="50" charset="-127"/>
                <a:cs typeface="맑은 고딕" pitchFamily="50" charset="-127"/>
              </a:defRPr>
            </a:lvl1pPr>
            <a:lvl2pPr marL="742932" indent="-285744" algn="l" rtl="0" eaLnBrk="0" fontAlgn="base" latinLnBrk="1" hangingPunct="0">
              <a:lnSpc>
                <a:spcPct val="150000"/>
              </a:lnSpc>
              <a:spcBef>
                <a:spcPct val="20000"/>
              </a:spcBef>
              <a:spcAft>
                <a:spcPct val="0"/>
              </a:spcAft>
              <a:buSzPct val="100000"/>
              <a:buFont typeface="Wingdings" pitchFamily="-108" charset="2"/>
              <a:buChar char="§"/>
              <a:defRPr sz="1800">
                <a:solidFill>
                  <a:schemeClr val="tx1"/>
                </a:solidFill>
                <a:latin typeface="맑은 고딕" pitchFamily="50" charset="-127"/>
                <a:ea typeface="맑은 고딕" pitchFamily="50" charset="-127"/>
                <a:cs typeface="맑은 고딕" pitchFamily="50" charset="-127"/>
              </a:defRPr>
            </a:lvl2pPr>
            <a:lvl3pPr marL="1142971" indent="-228594" algn="l" rtl="0" eaLnBrk="0" fontAlgn="base" latinLnBrk="1" hangingPunct="0">
              <a:lnSpc>
                <a:spcPct val="150000"/>
              </a:lnSpc>
              <a:spcBef>
                <a:spcPct val="20000"/>
              </a:spcBef>
              <a:spcAft>
                <a:spcPct val="0"/>
              </a:spcAft>
              <a:buSzPct val="80000"/>
              <a:buFont typeface="Wingdings" pitchFamily="-108" charset="2"/>
              <a:buChar char="Ø"/>
              <a:defRPr sz="1800">
                <a:solidFill>
                  <a:schemeClr val="tx1"/>
                </a:solidFill>
                <a:latin typeface="맑은 고딕" pitchFamily="50" charset="-127"/>
                <a:ea typeface="맑은 고딕" pitchFamily="50" charset="-127"/>
                <a:cs typeface="맑은 고딕" pitchFamily="50" charset="-127"/>
              </a:defRPr>
            </a:lvl3pPr>
            <a:lvl4pPr marL="1600160" indent="-228594" algn="l" rtl="0" eaLnBrk="0" fontAlgn="base" latinLnBrk="1" hangingPunct="0">
              <a:lnSpc>
                <a:spcPct val="150000"/>
              </a:lnSpc>
              <a:spcBef>
                <a:spcPct val="20000"/>
              </a:spcBef>
              <a:spcAft>
                <a:spcPct val="0"/>
              </a:spcAft>
              <a:buSzPct val="100000"/>
              <a:buFont typeface="Arial" charset="0"/>
              <a:buChar char="•"/>
              <a:defRPr sz="1600">
                <a:solidFill>
                  <a:schemeClr val="tx1"/>
                </a:solidFill>
                <a:latin typeface="맑은 고딕" pitchFamily="50" charset="-127"/>
                <a:ea typeface="맑은 고딕" pitchFamily="50" charset="-127"/>
                <a:cs typeface="맑은 고딕" pitchFamily="50" charset="-127"/>
              </a:defRPr>
            </a:lvl4pPr>
            <a:lvl5pPr marL="2057349" indent="-228594" algn="l" rtl="0" eaLnBrk="0" fontAlgn="base" latinLnBrk="1" hangingPunct="0">
              <a:spcBef>
                <a:spcPct val="20000"/>
              </a:spcBef>
              <a:spcAft>
                <a:spcPct val="0"/>
              </a:spcAft>
              <a:buChar char="»"/>
              <a:defRPr sz="1400">
                <a:solidFill>
                  <a:schemeClr val="tx1"/>
                </a:solidFill>
                <a:latin typeface="맑은 고딕" pitchFamily="50" charset="-127"/>
                <a:ea typeface="맑은 고딕" pitchFamily="50" charset="-127"/>
                <a:cs typeface="굴림" pitchFamily="-108" charset="-127"/>
              </a:defRPr>
            </a:lvl5pPr>
            <a:lvl6pPr marL="2514537"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6pPr>
            <a:lvl7pPr marL="2971726"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7pPr>
            <a:lvl8pPr marL="3428914"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8pPr>
            <a:lvl9pPr marL="3886103"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9pPr>
          </a:lstStyle>
          <a:p>
            <a:r>
              <a:rPr lang="en-US" kern="0" dirty="0"/>
              <a:t>Simulation parameters</a:t>
            </a:r>
          </a:p>
        </p:txBody>
      </p:sp>
      <p:graphicFrame>
        <p:nvGraphicFramePr>
          <p:cNvPr id="7" name="표 6">
            <a:extLst>
              <a:ext uri="{FF2B5EF4-FFF2-40B4-BE49-F238E27FC236}">
                <a16:creationId xmlns:a16="http://schemas.microsoft.com/office/drawing/2014/main" id="{FD22BC05-2189-493F-A37C-6B2C900E8209}"/>
              </a:ext>
            </a:extLst>
          </p:cNvPr>
          <p:cNvGraphicFramePr>
            <a:graphicFrameLocks noGrp="1"/>
          </p:cNvGraphicFramePr>
          <p:nvPr>
            <p:extLst>
              <p:ext uri="{D42A27DB-BD31-4B8C-83A1-F6EECF244321}">
                <p14:modId xmlns:p14="http://schemas.microsoft.com/office/powerpoint/2010/main" val="2603987484"/>
              </p:ext>
            </p:extLst>
          </p:nvPr>
        </p:nvGraphicFramePr>
        <p:xfrm>
          <a:off x="6789344" y="1778463"/>
          <a:ext cx="5237346" cy="3941154"/>
        </p:xfrm>
        <a:graphic>
          <a:graphicData uri="http://schemas.openxmlformats.org/drawingml/2006/table">
            <a:tbl>
              <a:tblPr firstRow="1" bandRow="1">
                <a:tableStyleId>{5C22544A-7EE6-4342-B048-85BDC9FD1C3A}</a:tableStyleId>
              </a:tblPr>
              <a:tblGrid>
                <a:gridCol w="3051072">
                  <a:extLst>
                    <a:ext uri="{9D8B030D-6E8A-4147-A177-3AD203B41FA5}">
                      <a16:colId xmlns:a16="http://schemas.microsoft.com/office/drawing/2014/main" val="462888838"/>
                    </a:ext>
                  </a:extLst>
                </a:gridCol>
                <a:gridCol w="2186274">
                  <a:extLst>
                    <a:ext uri="{9D8B030D-6E8A-4147-A177-3AD203B41FA5}">
                      <a16:colId xmlns:a16="http://schemas.microsoft.com/office/drawing/2014/main" val="991545326"/>
                    </a:ext>
                  </a:extLst>
                </a:gridCol>
              </a:tblGrid>
              <a:tr h="471582">
                <a:tc>
                  <a:txBody>
                    <a:bodyPr/>
                    <a:lstStyle/>
                    <a:p>
                      <a:pPr algn="ctr" latinLnBrk="1"/>
                      <a:r>
                        <a:rPr lang="en-US" altLang="ko-KR" dirty="0"/>
                        <a:t>Simulation settings</a:t>
                      </a:r>
                      <a:endParaRPr lang="ko-KR" altLang="en-US" dirty="0"/>
                    </a:p>
                  </a:txBody>
                  <a:tcPr anchor="ctr"/>
                </a:tc>
                <a:tc>
                  <a:txBody>
                    <a:bodyPr/>
                    <a:lstStyle/>
                    <a:p>
                      <a:pPr algn="ctr" latinLnBrk="1"/>
                      <a:r>
                        <a:rPr lang="en-US" altLang="ko-KR" dirty="0"/>
                        <a:t>Value</a:t>
                      </a:r>
                      <a:endParaRPr lang="ko-KR" altLang="en-US" dirty="0"/>
                    </a:p>
                  </a:txBody>
                  <a:tcPr anchor="ctr"/>
                </a:tc>
                <a:extLst>
                  <a:ext uri="{0D108BD9-81ED-4DB2-BD59-A6C34878D82A}">
                    <a16:rowId xmlns:a16="http://schemas.microsoft.com/office/drawing/2014/main" val="2487496193"/>
                  </a:ext>
                </a:extLst>
              </a:tr>
              <a:tr h="471582">
                <a:tc>
                  <a:txBody>
                    <a:bodyPr/>
                    <a:lstStyle/>
                    <a:p>
                      <a:pPr algn="ctr" latinLnBrk="1"/>
                      <a:r>
                        <a:rPr lang="en-US" altLang="ko-KR" dirty="0"/>
                        <a:t>Simulation time</a:t>
                      </a:r>
                      <a:endParaRPr lang="ko-KR" altLang="en-US" dirty="0"/>
                    </a:p>
                  </a:txBody>
                  <a:tcPr anchor="ctr"/>
                </a:tc>
                <a:tc>
                  <a:txBody>
                    <a:bodyPr/>
                    <a:lstStyle/>
                    <a:p>
                      <a:pPr algn="ctr" latinLnBrk="1"/>
                      <a:r>
                        <a:rPr lang="en-US" altLang="ko-KR" dirty="0"/>
                        <a:t>10 s</a:t>
                      </a:r>
                      <a:endParaRPr lang="ko-KR" altLang="en-US" dirty="0"/>
                    </a:p>
                  </a:txBody>
                  <a:tcPr anchor="ctr"/>
                </a:tc>
                <a:extLst>
                  <a:ext uri="{0D108BD9-81ED-4DB2-BD59-A6C34878D82A}">
                    <a16:rowId xmlns:a16="http://schemas.microsoft.com/office/drawing/2014/main" val="1716263954"/>
                  </a:ext>
                </a:extLst>
              </a:tr>
              <a:tr h="471582">
                <a:tc>
                  <a:txBody>
                    <a:bodyPr/>
                    <a:lstStyle/>
                    <a:p>
                      <a:pPr algn="ctr" latinLnBrk="1"/>
                      <a:r>
                        <a:rPr lang="en-US" altLang="ko-KR" dirty="0"/>
                        <a:t>Number of iterations</a:t>
                      </a:r>
                      <a:endParaRPr lang="ko-KR" altLang="en-US" dirty="0"/>
                    </a:p>
                  </a:txBody>
                  <a:tcPr anchor="ctr"/>
                </a:tc>
                <a:tc>
                  <a:txBody>
                    <a:bodyPr/>
                    <a:lstStyle/>
                    <a:p>
                      <a:pPr algn="ctr" latinLnBrk="1"/>
                      <a:r>
                        <a:rPr lang="en-US" altLang="ko-KR" dirty="0"/>
                        <a:t>10</a:t>
                      </a:r>
                      <a:endParaRPr lang="ko-KR" altLang="en-US" dirty="0"/>
                    </a:p>
                  </a:txBody>
                  <a:tcPr anchor="ctr"/>
                </a:tc>
                <a:extLst>
                  <a:ext uri="{0D108BD9-81ED-4DB2-BD59-A6C34878D82A}">
                    <a16:rowId xmlns:a16="http://schemas.microsoft.com/office/drawing/2014/main" val="3535548299"/>
                  </a:ext>
                </a:extLst>
              </a:tr>
              <a:tr h="471582">
                <a:tc>
                  <a:txBody>
                    <a:bodyPr/>
                    <a:lstStyle/>
                    <a:p>
                      <a:pPr algn="ctr" latinLnBrk="1"/>
                      <a:r>
                        <a:rPr lang="en-US" altLang="ko-KR" dirty="0"/>
                        <a:t>File size</a:t>
                      </a:r>
                      <a:endParaRPr lang="ko-KR" altLang="en-US" dirty="0"/>
                    </a:p>
                  </a:txBody>
                  <a:tcPr anchor="ctr"/>
                </a:tc>
                <a:tc>
                  <a:txBody>
                    <a:bodyPr/>
                    <a:lstStyle/>
                    <a:p>
                      <a:pPr algn="ctr" latinLnBrk="1"/>
                      <a:r>
                        <a:rPr lang="en-US" altLang="ko-KR" dirty="0"/>
                        <a:t>0.5 MB</a:t>
                      </a:r>
                      <a:endParaRPr lang="ko-KR" altLang="en-US" dirty="0"/>
                    </a:p>
                  </a:txBody>
                  <a:tcPr anchor="ctr"/>
                </a:tc>
                <a:extLst>
                  <a:ext uri="{0D108BD9-81ED-4DB2-BD59-A6C34878D82A}">
                    <a16:rowId xmlns:a16="http://schemas.microsoft.com/office/drawing/2014/main" val="3708786511"/>
                  </a:ext>
                </a:extLst>
              </a:tr>
              <a:tr h="471582">
                <a:tc>
                  <a:txBody>
                    <a:bodyPr/>
                    <a:lstStyle/>
                    <a:p>
                      <a:pPr algn="ctr" latinLnBrk="1"/>
                      <a:r>
                        <a:rPr lang="en-US" altLang="ko-KR" dirty="0"/>
                        <a:t>Bandwidth</a:t>
                      </a:r>
                      <a:endParaRPr lang="ko-KR" altLang="en-US" dirty="0"/>
                    </a:p>
                  </a:txBody>
                  <a:tcPr anchor="ctr"/>
                </a:tc>
                <a:tc>
                  <a:txBody>
                    <a:bodyPr/>
                    <a:lstStyle/>
                    <a:p>
                      <a:pPr algn="ctr" latinLnBrk="1"/>
                      <a:r>
                        <a:rPr lang="en-US" altLang="ko-KR" dirty="0"/>
                        <a:t>20 MHz</a:t>
                      </a:r>
                      <a:endParaRPr lang="ko-KR" altLang="en-US" dirty="0"/>
                    </a:p>
                  </a:txBody>
                  <a:tcPr anchor="ctr"/>
                </a:tc>
                <a:extLst>
                  <a:ext uri="{0D108BD9-81ED-4DB2-BD59-A6C34878D82A}">
                    <a16:rowId xmlns:a16="http://schemas.microsoft.com/office/drawing/2014/main" val="2574891740"/>
                  </a:ext>
                </a:extLst>
              </a:tr>
              <a:tr h="471582">
                <a:tc>
                  <a:txBody>
                    <a:bodyPr/>
                    <a:lstStyle/>
                    <a:p>
                      <a:pPr algn="ctr" latinLnBrk="1"/>
                      <a:r>
                        <a:rPr lang="en-US" altLang="ko-KR" dirty="0"/>
                        <a:t>Transmission power</a:t>
                      </a:r>
                      <a:endParaRPr lang="ko-KR" altLang="en-US" dirty="0"/>
                    </a:p>
                  </a:txBody>
                  <a:tcPr anchor="ctr"/>
                </a:tc>
                <a:tc>
                  <a:txBody>
                    <a:bodyPr/>
                    <a:lstStyle/>
                    <a:p>
                      <a:pPr algn="ctr" latinLnBrk="1"/>
                      <a:r>
                        <a:rPr lang="en-US" altLang="ko-KR" dirty="0"/>
                        <a:t>23 dBm</a:t>
                      </a:r>
                      <a:endParaRPr lang="ko-KR" altLang="en-US" dirty="0"/>
                    </a:p>
                  </a:txBody>
                  <a:tcPr anchor="ctr"/>
                </a:tc>
                <a:extLst>
                  <a:ext uri="{0D108BD9-81ED-4DB2-BD59-A6C34878D82A}">
                    <a16:rowId xmlns:a16="http://schemas.microsoft.com/office/drawing/2014/main" val="2859585788"/>
                  </a:ext>
                </a:extLst>
              </a:tr>
              <a:tr h="471582">
                <a:tc>
                  <a:txBody>
                    <a:bodyPr/>
                    <a:lstStyle/>
                    <a:p>
                      <a:pPr algn="ctr" latinLnBrk="1"/>
                      <a:r>
                        <a:rPr lang="en-US" altLang="ko-KR" dirty="0"/>
                        <a:t>LAA CCA threshold</a:t>
                      </a:r>
                      <a:endParaRPr lang="ko-KR" altLang="en-US" dirty="0"/>
                    </a:p>
                  </a:txBody>
                  <a:tcPr anchor="ctr"/>
                </a:tc>
                <a:tc>
                  <a:txBody>
                    <a:bodyPr/>
                    <a:lstStyle/>
                    <a:p>
                      <a:pPr algn="ctr" latinLnBrk="1"/>
                      <a:r>
                        <a:rPr lang="en-US" altLang="ko-KR" dirty="0"/>
                        <a:t>-72 dBm</a:t>
                      </a:r>
                      <a:endParaRPr lang="ko-KR" altLang="en-US" dirty="0"/>
                    </a:p>
                  </a:txBody>
                  <a:tcPr anchor="ctr"/>
                </a:tc>
                <a:extLst>
                  <a:ext uri="{0D108BD9-81ED-4DB2-BD59-A6C34878D82A}">
                    <a16:rowId xmlns:a16="http://schemas.microsoft.com/office/drawing/2014/main" val="3449541814"/>
                  </a:ext>
                </a:extLst>
              </a:tr>
              <a:tr h="471582">
                <a:tc>
                  <a:txBody>
                    <a:bodyPr/>
                    <a:lstStyle/>
                    <a:p>
                      <a:pPr algn="ctr" latinLnBrk="1"/>
                      <a:r>
                        <a:rPr lang="en-US" altLang="ko-KR" dirty="0"/>
                        <a:t>Mobile station velocity</a:t>
                      </a:r>
                      <a:br>
                        <a:rPr lang="en-US" altLang="ko-KR" dirty="0"/>
                      </a:br>
                      <a:r>
                        <a:rPr lang="en-US" altLang="ko-KR" dirty="0"/>
                        <a:t>(for fast fading)</a:t>
                      </a:r>
                      <a:endParaRPr lang="ko-KR" altLang="en-US" dirty="0"/>
                    </a:p>
                  </a:txBody>
                  <a:tcPr anchor="ctr"/>
                </a:tc>
                <a:tc>
                  <a:txBody>
                    <a:bodyPr/>
                    <a:lstStyle/>
                    <a:p>
                      <a:pPr algn="ctr" latinLnBrk="1"/>
                      <a:r>
                        <a:rPr lang="en-US" altLang="ko-KR" dirty="0"/>
                        <a:t>3 km/h</a:t>
                      </a:r>
                      <a:endParaRPr lang="ko-KR" altLang="en-US" dirty="0"/>
                    </a:p>
                  </a:txBody>
                  <a:tcPr anchor="ctr"/>
                </a:tc>
                <a:extLst>
                  <a:ext uri="{0D108BD9-81ED-4DB2-BD59-A6C34878D82A}">
                    <a16:rowId xmlns:a16="http://schemas.microsoft.com/office/drawing/2014/main" val="3397517566"/>
                  </a:ext>
                </a:extLst>
              </a:tr>
            </a:tbl>
          </a:graphicData>
        </a:graphic>
      </p:graphicFrame>
    </p:spTree>
    <p:extLst>
      <p:ext uri="{BB962C8B-B14F-4D97-AF65-F5344CB8AC3E}">
        <p14:creationId xmlns:p14="http://schemas.microsoft.com/office/powerpoint/2010/main" val="24616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4"/>
          <a:stretch>
            <a:fillRect/>
          </a:stretch>
        </p:blipFill>
        <p:spPr>
          <a:xfrm>
            <a:off x="1199456" y="2991421"/>
            <a:ext cx="3425868" cy="3744414"/>
          </a:xfrm>
          <a:prstGeom prst="rect">
            <a:avLst/>
          </a:prstGeom>
        </p:spPr>
      </p:pic>
      <p:sp>
        <p:nvSpPr>
          <p:cNvPr id="2" name="제목 1"/>
          <p:cNvSpPr>
            <a:spLocks noGrp="1"/>
          </p:cNvSpPr>
          <p:nvPr>
            <p:ph type="title"/>
          </p:nvPr>
        </p:nvSpPr>
        <p:spPr/>
        <p:txBody>
          <a:bodyPr/>
          <a:lstStyle/>
          <a:p>
            <a:r>
              <a:rPr lang="en-US" altLang="ko-KR" dirty="0"/>
              <a:t>Throughput Performance</a:t>
            </a:r>
            <a:endParaRPr lang="ko-KR" altLang="en-US" dirty="0"/>
          </a:p>
        </p:txBody>
      </p:sp>
      <p:sp>
        <p:nvSpPr>
          <p:cNvPr id="3" name="내용 개체 틀 2"/>
          <p:cNvSpPr>
            <a:spLocks noGrp="1"/>
          </p:cNvSpPr>
          <p:nvPr>
            <p:ph idx="1"/>
          </p:nvPr>
        </p:nvSpPr>
        <p:spPr>
          <a:xfrm>
            <a:off x="618165" y="1071786"/>
            <a:ext cx="11262686" cy="5309542"/>
          </a:xfrm>
        </p:spPr>
        <p:txBody>
          <a:bodyPr/>
          <a:lstStyle/>
          <a:p>
            <a:r>
              <a:rPr lang="en-US" altLang="ko-KR" dirty="0"/>
              <a:t>Gap btw. AMC &amp; Best Fixed MCS (BFM) increases as the number of LAA </a:t>
            </a:r>
            <a:r>
              <a:rPr lang="en-US" altLang="ko-KR" dirty="0" err="1"/>
              <a:t>eNBs</a:t>
            </a:r>
            <a:r>
              <a:rPr lang="en-US" altLang="ko-KR" dirty="0"/>
              <a:t> increases</a:t>
            </a:r>
          </a:p>
          <a:p>
            <a:r>
              <a:rPr lang="en-US" altLang="ko-KR" dirty="0"/>
              <a:t>COALA achieves almost the same throughput performance w/ BFM</a:t>
            </a:r>
          </a:p>
          <a:p>
            <a:r>
              <a:rPr lang="en-US" altLang="ko-KR" dirty="0"/>
              <a:t>COALA hardly chooses low MCS</a:t>
            </a:r>
          </a:p>
          <a:p>
            <a:pPr lvl="1"/>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15</a:t>
            </a:fld>
            <a:endParaRPr lang="en-US" altLang="ko-KR" dirty="0"/>
          </a:p>
        </p:txBody>
      </p:sp>
      <p:pic>
        <p:nvPicPr>
          <p:cNvPr id="6" name="그림 5"/>
          <p:cNvPicPr>
            <a:picLocks noChangeAspect="1"/>
          </p:cNvPicPr>
          <p:nvPr/>
        </p:nvPicPr>
        <p:blipFill>
          <a:blip r:embed="rId5"/>
          <a:stretch>
            <a:fillRect/>
          </a:stretch>
        </p:blipFill>
        <p:spPr>
          <a:xfrm>
            <a:off x="6590030" y="2973390"/>
            <a:ext cx="3504002" cy="3780476"/>
          </a:xfrm>
          <a:prstGeom prst="rect">
            <a:avLst/>
          </a:prstGeom>
        </p:spPr>
      </p:pic>
      <p:sp>
        <p:nvSpPr>
          <p:cNvPr id="7" name="TextBox 6"/>
          <p:cNvSpPr txBox="1"/>
          <p:nvPr/>
        </p:nvSpPr>
        <p:spPr>
          <a:xfrm>
            <a:off x="4762734" y="4005064"/>
            <a:ext cx="1689886" cy="369332"/>
          </a:xfrm>
          <a:prstGeom prst="rect">
            <a:avLst/>
          </a:prstGeom>
          <a:noFill/>
        </p:spPr>
        <p:txBody>
          <a:bodyPr wrap="none" rtlCol="0">
            <a:spAutoFit/>
          </a:bodyPr>
          <a:lstStyle/>
          <a:p>
            <a:r>
              <a:rPr lang="en-US" altLang="ko-KR" b="1" dirty="0">
                <a:solidFill>
                  <a:srgbClr val="FF0000"/>
                </a:solidFill>
              </a:rPr>
              <a:t>10.6% gain</a:t>
            </a:r>
            <a:endParaRPr lang="ko-KR" altLang="en-US" b="1" dirty="0">
              <a:solidFill>
                <a:srgbClr val="FF0000"/>
              </a:solidFill>
            </a:endParaRPr>
          </a:p>
        </p:txBody>
      </p:sp>
      <p:sp>
        <p:nvSpPr>
          <p:cNvPr id="8" name="설명선 1 7"/>
          <p:cNvSpPr/>
          <p:nvPr/>
        </p:nvSpPr>
        <p:spPr bwMode="auto">
          <a:xfrm>
            <a:off x="3791744" y="4005064"/>
            <a:ext cx="576064" cy="504056"/>
          </a:xfrm>
          <a:prstGeom prst="borderCallout1">
            <a:avLst>
              <a:gd name="adj1" fmla="val 41426"/>
              <a:gd name="adj2" fmla="val 97489"/>
              <a:gd name="adj3" fmla="val 44472"/>
              <a:gd name="adj4" fmla="val 177719"/>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Tree>
    <p:custDataLst>
      <p:tags r:id="rId1"/>
    </p:custDataLst>
    <p:extLst>
      <p:ext uri="{BB962C8B-B14F-4D97-AF65-F5344CB8AC3E}">
        <p14:creationId xmlns:p14="http://schemas.microsoft.com/office/powerpoint/2010/main" val="632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Hidden Collision Scenario</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18165" y="1071786"/>
                <a:ext cx="5837875" cy="5309542"/>
              </a:xfrm>
            </p:spPr>
            <p:txBody>
              <a:bodyPr/>
              <a:lstStyle/>
              <a:p>
                <a:r>
                  <a:rPr lang="en-US" altLang="ko-KR" dirty="0"/>
                  <a:t>Topology and traffic setting</a:t>
                </a:r>
              </a:p>
              <a:p>
                <a:pPr lvl="1"/>
                <a:r>
                  <a:rPr lang="en-US" altLang="ko-KR" dirty="0"/>
                  <a:t>Fully loaded LAA 1</a:t>
                </a:r>
              </a:p>
              <a:p>
                <a:pPr lvl="1"/>
                <a:r>
                  <a:rPr lang="en-US" altLang="ko-KR" dirty="0"/>
                  <a:t>Generate various source rate of LAA 2</a:t>
                </a:r>
              </a:p>
              <a:p>
                <a:pPr lvl="1"/>
                <a:r>
                  <a:rPr lang="en-US" altLang="ko-KR" dirty="0"/>
                  <a:t>LAA 1 and LAA 2 cannot see each other</a:t>
                </a:r>
              </a:p>
              <a:p>
                <a:r>
                  <a:rPr lang="en-US" altLang="ko-KR" dirty="0"/>
                  <a:t>When hidden traffic </a:t>
                </a:r>
                <a14:m>
                  <m:oMath xmlns:m="http://schemas.openxmlformats.org/officeDocument/2006/math">
                    <m:r>
                      <a:rPr lang="en-US" altLang="ko-KR" i="1" dirty="0" smtClean="0">
                        <a:latin typeface="Cambria Math" panose="02040503050406030204" pitchFamily="18" charset="0"/>
                        <a:ea typeface="Cambria Math" panose="02040503050406030204" pitchFamily="18" charset="0"/>
                      </a:rPr>
                      <m:t>≥</m:t>
                    </m:r>
                  </m:oMath>
                </a14:m>
                <a:r>
                  <a:rPr lang="en-US" altLang="ko-KR" dirty="0"/>
                  <a:t> 72 Mb/s</a:t>
                </a:r>
              </a:p>
              <a:p>
                <a:pPr lvl="1"/>
                <a:r>
                  <a:rPr lang="en-US" altLang="ko-KR" dirty="0"/>
                  <a:t>Most subframes may suffer from hidden collision</a:t>
                </a:r>
              </a:p>
              <a:p>
                <a:pPr lvl="1"/>
                <a:r>
                  <a:rPr lang="en-US" altLang="ko-KR" dirty="0"/>
                  <a:t>Little chance of incorrect MCS selection</a:t>
                </a:r>
              </a:p>
              <a:p>
                <a:r>
                  <a:rPr lang="en-US" altLang="ko-KR" dirty="0"/>
                  <a:t>When hidden traffic </a:t>
                </a:r>
                <a14:m>
                  <m:oMath xmlns:m="http://schemas.openxmlformats.org/officeDocument/2006/math">
                    <m:r>
                      <a:rPr lang="en-US" altLang="ko-KR" i="1" dirty="0" smtClean="0">
                        <a:latin typeface="Cambria Math" panose="02040503050406030204" pitchFamily="18" charset="0"/>
                        <a:ea typeface="Cambria Math" panose="02040503050406030204" pitchFamily="18" charset="0"/>
                      </a:rPr>
                      <m:t>&lt;</m:t>
                    </m:r>
                  </m:oMath>
                </a14:m>
                <a:r>
                  <a:rPr lang="en-US" altLang="ko-KR" dirty="0"/>
                  <a:t> 72 Mb/s</a:t>
                </a:r>
              </a:p>
              <a:p>
                <a:pPr lvl="1"/>
                <a:r>
                  <a:rPr lang="en-US" altLang="ko-KR" dirty="0"/>
                  <a:t>COALA achieves higher throughput than AMC</a:t>
                </a: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18165" y="1071786"/>
                <a:ext cx="5837875" cy="5309542"/>
              </a:xfrm>
              <a:blipFill>
                <a:blip r:embed="rId4"/>
                <a:stretch>
                  <a:fillRect l="-93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16</a:t>
            </a:fld>
            <a:endParaRPr lang="en-US" altLang="ko-KR" dirty="0"/>
          </a:p>
        </p:txBody>
      </p:sp>
      <p:pic>
        <p:nvPicPr>
          <p:cNvPr id="5" name="그림 4"/>
          <p:cNvPicPr>
            <a:picLocks noChangeAspect="1"/>
          </p:cNvPicPr>
          <p:nvPr/>
        </p:nvPicPr>
        <p:blipFill>
          <a:blip r:embed="rId5"/>
          <a:stretch>
            <a:fillRect/>
          </a:stretch>
        </p:blipFill>
        <p:spPr>
          <a:xfrm>
            <a:off x="6104384" y="1926744"/>
            <a:ext cx="5760638" cy="3599626"/>
          </a:xfrm>
          <a:prstGeom prst="rect">
            <a:avLst/>
          </a:prstGeom>
        </p:spPr>
      </p:pic>
      <p:sp>
        <p:nvSpPr>
          <p:cNvPr id="6" name="TextBox 5"/>
          <p:cNvSpPr txBox="1"/>
          <p:nvPr/>
        </p:nvSpPr>
        <p:spPr>
          <a:xfrm>
            <a:off x="10763250" y="2544223"/>
            <a:ext cx="1137687" cy="646331"/>
          </a:xfrm>
          <a:prstGeom prst="rect">
            <a:avLst/>
          </a:prstGeom>
          <a:noFill/>
        </p:spPr>
        <p:txBody>
          <a:bodyPr wrap="square" rtlCol="0">
            <a:spAutoFit/>
          </a:bodyPr>
          <a:lstStyle/>
          <a:p>
            <a:r>
              <a:rPr lang="en-US" altLang="ko-KR" b="1" dirty="0">
                <a:solidFill>
                  <a:srgbClr val="FF0000"/>
                </a:solidFill>
              </a:rPr>
              <a:t>38.6% gain</a:t>
            </a:r>
            <a:endParaRPr lang="ko-KR" altLang="en-US" b="1" dirty="0">
              <a:solidFill>
                <a:srgbClr val="FF0000"/>
              </a:solidFill>
            </a:endParaRPr>
          </a:p>
        </p:txBody>
      </p:sp>
      <p:sp>
        <p:nvSpPr>
          <p:cNvPr id="7" name="설명선 1 6"/>
          <p:cNvSpPr/>
          <p:nvPr/>
        </p:nvSpPr>
        <p:spPr bwMode="auto">
          <a:xfrm>
            <a:off x="10452099" y="3356992"/>
            <a:ext cx="311151" cy="808608"/>
          </a:xfrm>
          <a:prstGeom prst="borderCallout1">
            <a:avLst>
              <a:gd name="adj1" fmla="val 2"/>
              <a:gd name="adj2" fmla="val 51060"/>
              <a:gd name="adj3" fmla="val -60758"/>
              <a:gd name="adj4" fmla="val 120576"/>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Tree>
    <p:custDataLst>
      <p:tags r:id="rId1"/>
    </p:custDataLst>
    <p:extLst>
      <p:ext uri="{BB962C8B-B14F-4D97-AF65-F5344CB8AC3E}">
        <p14:creationId xmlns:p14="http://schemas.microsoft.com/office/powerpoint/2010/main" val="33342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Concluding Remark</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17</a:t>
            </a:fld>
            <a:endParaRPr lang="en-US" altLang="ko-KR" dirty="0"/>
          </a:p>
        </p:txBody>
      </p:sp>
      <p:sp>
        <p:nvSpPr>
          <p:cNvPr id="6" name="내용 개체 틀 5"/>
          <p:cNvSpPr>
            <a:spLocks noGrp="1"/>
          </p:cNvSpPr>
          <p:nvPr>
            <p:ph idx="1"/>
          </p:nvPr>
        </p:nvSpPr>
        <p:spPr/>
        <p:txBody>
          <a:bodyPr/>
          <a:lstStyle/>
          <a:p>
            <a:r>
              <a:rPr lang="en-US" altLang="ko-KR" dirty="0"/>
              <a:t>COALA</a:t>
            </a:r>
          </a:p>
          <a:p>
            <a:pPr lvl="1"/>
            <a:r>
              <a:rPr lang="en-US" altLang="ko-KR" dirty="0"/>
              <a:t>Mitigates harmful effect of collision interference on MCS selection</a:t>
            </a:r>
          </a:p>
          <a:p>
            <a:pPr lvl="1"/>
            <a:r>
              <a:rPr lang="en-US" altLang="ko-KR" dirty="0"/>
              <a:t>One of the first work on link adaptation for LAA</a:t>
            </a:r>
          </a:p>
          <a:p>
            <a:pPr lvl="1"/>
            <a:r>
              <a:rPr lang="en-US" altLang="ko-KR" dirty="0"/>
              <a:t>3GPP LAA standard compliant</a:t>
            </a:r>
          </a:p>
          <a:p>
            <a:pPr lvl="1"/>
            <a:r>
              <a:rPr lang="en-US" altLang="ko-KR" dirty="0"/>
              <a:t>Zero overhead (No additional message exchange)</a:t>
            </a:r>
          </a:p>
          <a:p>
            <a:r>
              <a:rPr lang="en-US" altLang="ko-KR" dirty="0"/>
              <a:t>Future work</a:t>
            </a:r>
          </a:p>
          <a:p>
            <a:pPr lvl="1"/>
            <a:r>
              <a:rPr lang="en-US" altLang="ko-KR" dirty="0"/>
              <a:t>Implementation on testbed </a:t>
            </a:r>
          </a:p>
          <a:p>
            <a:pPr lvl="1"/>
            <a:r>
              <a:rPr lang="en-US" altLang="ko-KR" dirty="0"/>
              <a:t>Simulation with real traffic trace</a:t>
            </a:r>
          </a:p>
          <a:p>
            <a:pPr lvl="1"/>
            <a:r>
              <a:rPr lang="en-US" altLang="ko-KR" dirty="0"/>
              <a:t>Other clustering algorithms (e.g., Gaussian mixture models)</a:t>
            </a:r>
          </a:p>
          <a:p>
            <a:pPr lvl="1"/>
            <a:endParaRPr lang="ko-KR" altLang="en-US" dirty="0"/>
          </a:p>
        </p:txBody>
      </p:sp>
    </p:spTree>
    <p:extLst>
      <p:ext uri="{BB962C8B-B14F-4D97-AF65-F5344CB8AC3E}">
        <p14:creationId xmlns:p14="http://schemas.microsoft.com/office/powerpoint/2010/main" val="192909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2" y="764704"/>
            <a:ext cx="4762500" cy="4762500"/>
          </a:xfrm>
          <a:prstGeom prst="rect">
            <a:avLst/>
          </a:prstGeom>
        </p:spPr>
      </p:pic>
      <p:grpSp>
        <p:nvGrpSpPr>
          <p:cNvPr id="11" name="그룹 10"/>
          <p:cNvGrpSpPr/>
          <p:nvPr/>
        </p:nvGrpSpPr>
        <p:grpSpPr>
          <a:xfrm>
            <a:off x="5519936" y="620688"/>
            <a:ext cx="5256584" cy="2597274"/>
            <a:chOff x="5519936" y="188640"/>
            <a:chExt cx="5256584" cy="2597274"/>
          </a:xfrm>
        </p:grpSpPr>
        <p:sp>
          <p:nvSpPr>
            <p:cNvPr id="8" name="타원형 설명선 7"/>
            <p:cNvSpPr/>
            <p:nvPr/>
          </p:nvSpPr>
          <p:spPr bwMode="auto">
            <a:xfrm>
              <a:off x="5519936" y="188640"/>
              <a:ext cx="5256584" cy="2597274"/>
            </a:xfrm>
            <a:prstGeom prst="wedgeEllipseCallout">
              <a:avLst>
                <a:gd name="adj1" fmla="val -60680"/>
                <a:gd name="adj2" fmla="val 35481"/>
              </a:avLst>
            </a:prstGeom>
            <a:solidFill>
              <a:srgbClr val="EAEAEA"/>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50000"/>
                </a:lnSpc>
                <a:spcBef>
                  <a:spcPct val="0"/>
                </a:spcBef>
                <a:spcAft>
                  <a:spcPct val="0"/>
                </a:spcAft>
                <a:buClrTx/>
                <a:buSzTx/>
                <a:buFontTx/>
                <a:buNone/>
                <a:tabLst/>
              </a:pPr>
              <a:endParaRPr kumimoji="0" lang="en-US" altLang="ko-KR" sz="4000" b="1" i="0" u="none" strike="noStrike" cap="none" normalizeH="0" baseline="0" dirty="0">
                <a:ln>
                  <a:noFill/>
                </a:ln>
                <a:solidFill>
                  <a:schemeClr val="tx1"/>
                </a:solidFill>
                <a:effectLst/>
                <a:latin typeface="+mj-lt"/>
                <a:ea typeface="굴림" pitchFamily="50" charset="-127"/>
              </a:endParaRPr>
            </a:p>
          </p:txBody>
        </p:sp>
        <p:sp>
          <p:nvSpPr>
            <p:cNvPr id="10" name="TextBox 9"/>
            <p:cNvSpPr txBox="1"/>
            <p:nvPr/>
          </p:nvSpPr>
          <p:spPr>
            <a:xfrm>
              <a:off x="6090613" y="379281"/>
              <a:ext cx="4115230" cy="2215991"/>
            </a:xfrm>
            <a:prstGeom prst="rect">
              <a:avLst/>
            </a:prstGeom>
            <a:noFill/>
          </p:spPr>
          <p:txBody>
            <a:bodyPr wrap="none" rtlCol="0">
              <a:spAutoFit/>
            </a:bodyPr>
            <a:lstStyle/>
            <a:p>
              <a:pPr algn="ctr" fontAlgn="base" latinLnBrk="0">
                <a:lnSpc>
                  <a:spcPct val="150000"/>
                </a:lnSpc>
                <a:spcBef>
                  <a:spcPct val="0"/>
                </a:spcBef>
                <a:spcAft>
                  <a:spcPct val="0"/>
                </a:spcAft>
              </a:pPr>
              <a:r>
                <a:rPr lang="en-US" altLang="ko-KR" sz="4000" b="1" dirty="0">
                  <a:latin typeface="+mj-lt"/>
                  <a:ea typeface="굴림" pitchFamily="50" charset="-127"/>
                </a:rPr>
                <a:t>Thank you!</a:t>
              </a:r>
            </a:p>
            <a:p>
              <a:pPr algn="ctr" fontAlgn="base" latinLnBrk="0">
                <a:lnSpc>
                  <a:spcPct val="150000"/>
                </a:lnSpc>
                <a:spcBef>
                  <a:spcPct val="0"/>
                </a:spcBef>
                <a:spcAft>
                  <a:spcPct val="0"/>
                </a:spcAft>
              </a:pPr>
              <a:r>
                <a:rPr lang="en-US" altLang="ko-KR" sz="4000" b="1" dirty="0">
                  <a:latin typeface="+mj-lt"/>
                  <a:ea typeface="굴림" pitchFamily="50" charset="-127"/>
                </a:rPr>
                <a:t>Any Questions?</a:t>
              </a:r>
              <a:endParaRPr lang="ko-KR" altLang="en-US" sz="4000" b="1" dirty="0">
                <a:latin typeface="+mj-lt"/>
                <a:ea typeface="굴림" pitchFamily="50" charset="-127"/>
              </a:endParaRPr>
            </a:p>
            <a:p>
              <a:endParaRPr lang="ko-KR" altLang="en-US" dirty="0"/>
            </a:p>
          </p:txBody>
        </p:sp>
      </p:grpSp>
    </p:spTree>
    <p:extLst>
      <p:ext uri="{BB962C8B-B14F-4D97-AF65-F5344CB8AC3E}">
        <p14:creationId xmlns:p14="http://schemas.microsoft.com/office/powerpoint/2010/main" val="21334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Modulation &amp; Coding Scheme (MCS)</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19</a:t>
            </a:fld>
            <a:endParaRPr lang="en-US" altLang="ko-KR" dirty="0"/>
          </a:p>
        </p:txBody>
      </p:sp>
      <p:cxnSp>
        <p:nvCxnSpPr>
          <p:cNvPr id="6" name="직선 화살표 연결선 5"/>
          <p:cNvCxnSpPr/>
          <p:nvPr/>
        </p:nvCxnSpPr>
        <p:spPr bwMode="auto">
          <a:xfrm>
            <a:off x="1127848" y="3212776"/>
            <a:ext cx="3600000" cy="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 name="직선 화살표 연결선 6"/>
          <p:cNvCxnSpPr/>
          <p:nvPr/>
        </p:nvCxnSpPr>
        <p:spPr bwMode="auto">
          <a:xfrm flipH="1" flipV="1">
            <a:off x="2927648" y="1412776"/>
            <a:ext cx="400" cy="360000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13" name="그룹 12"/>
          <p:cNvGrpSpPr/>
          <p:nvPr/>
        </p:nvGrpSpPr>
        <p:grpSpPr>
          <a:xfrm>
            <a:off x="3595228" y="2157279"/>
            <a:ext cx="360000" cy="360000"/>
            <a:chOff x="4450586" y="1873836"/>
            <a:chExt cx="360000" cy="360000"/>
          </a:xfrm>
        </p:grpSpPr>
        <p:cxnSp>
          <p:nvCxnSpPr>
            <p:cNvPr id="10" name="직선 연결선 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직선 연결선 1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4" name="그룹 13"/>
          <p:cNvGrpSpPr/>
          <p:nvPr/>
        </p:nvGrpSpPr>
        <p:grpSpPr>
          <a:xfrm>
            <a:off x="1795028" y="2157279"/>
            <a:ext cx="360000" cy="360000"/>
            <a:chOff x="4450586" y="1873836"/>
            <a:chExt cx="360000" cy="360000"/>
          </a:xfrm>
        </p:grpSpPr>
        <p:cxnSp>
          <p:nvCxnSpPr>
            <p:cNvPr id="15" name="직선 연결선 1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직선 연결선 15"/>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5" name="TextBox 24"/>
          <p:cNvSpPr txBox="1"/>
          <p:nvPr/>
        </p:nvSpPr>
        <p:spPr>
          <a:xfrm>
            <a:off x="3535419" y="2464559"/>
            <a:ext cx="479619" cy="369332"/>
          </a:xfrm>
          <a:prstGeom prst="rect">
            <a:avLst/>
          </a:prstGeom>
          <a:noFill/>
        </p:spPr>
        <p:txBody>
          <a:bodyPr wrap="none" rtlCol="0">
            <a:spAutoFit/>
          </a:bodyPr>
          <a:lstStyle/>
          <a:p>
            <a:pPr algn="ctr"/>
            <a:r>
              <a:rPr lang="en-US" altLang="ko-KR" dirty="0"/>
              <a:t>00</a:t>
            </a:r>
            <a:endParaRPr lang="ko-KR" altLang="en-US" dirty="0"/>
          </a:p>
        </p:txBody>
      </p:sp>
      <p:sp>
        <p:nvSpPr>
          <p:cNvPr id="35" name="타원 34"/>
          <p:cNvSpPr/>
          <p:nvPr/>
        </p:nvSpPr>
        <p:spPr bwMode="auto">
          <a:xfrm>
            <a:off x="3667216" y="2229267"/>
            <a:ext cx="216024" cy="216024"/>
          </a:xfrm>
          <a:prstGeom prst="ellipse">
            <a:avLst/>
          </a:prstGeom>
          <a:solidFill>
            <a:srgbClr val="2FA06D"/>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cxnSp>
        <p:nvCxnSpPr>
          <p:cNvPr id="36" name="직선 화살표 연결선 35"/>
          <p:cNvCxnSpPr/>
          <p:nvPr/>
        </p:nvCxnSpPr>
        <p:spPr bwMode="auto">
          <a:xfrm>
            <a:off x="6453802" y="3212776"/>
            <a:ext cx="3600000" cy="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7" name="직선 화살표 연결선 36"/>
          <p:cNvCxnSpPr/>
          <p:nvPr/>
        </p:nvCxnSpPr>
        <p:spPr bwMode="auto">
          <a:xfrm flipH="1" flipV="1">
            <a:off x="8253602" y="1412776"/>
            <a:ext cx="400" cy="360000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38" name="그룹 37"/>
          <p:cNvGrpSpPr/>
          <p:nvPr/>
        </p:nvGrpSpPr>
        <p:grpSpPr>
          <a:xfrm>
            <a:off x="8433602" y="2672776"/>
            <a:ext cx="360000" cy="360000"/>
            <a:chOff x="4450586" y="1873836"/>
            <a:chExt cx="360000" cy="360000"/>
          </a:xfrm>
        </p:grpSpPr>
        <p:cxnSp>
          <p:nvCxnSpPr>
            <p:cNvPr id="39" name="직선 연결선 3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직선 연결선 3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1" name="그룹 40"/>
          <p:cNvGrpSpPr/>
          <p:nvPr/>
        </p:nvGrpSpPr>
        <p:grpSpPr>
          <a:xfrm>
            <a:off x="7713602" y="2672776"/>
            <a:ext cx="360000" cy="360000"/>
            <a:chOff x="4450586" y="1873836"/>
            <a:chExt cx="360000" cy="360000"/>
          </a:xfrm>
        </p:grpSpPr>
        <p:cxnSp>
          <p:nvCxnSpPr>
            <p:cNvPr id="42" name="직선 연결선 4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직선 연결선 4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7" name="그룹 46"/>
          <p:cNvGrpSpPr/>
          <p:nvPr/>
        </p:nvGrpSpPr>
        <p:grpSpPr>
          <a:xfrm>
            <a:off x="6993602" y="2672776"/>
            <a:ext cx="360000" cy="360000"/>
            <a:chOff x="4450586" y="1873836"/>
            <a:chExt cx="360000" cy="360000"/>
          </a:xfrm>
        </p:grpSpPr>
        <p:cxnSp>
          <p:nvCxnSpPr>
            <p:cNvPr id="48" name="직선 연결선 4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직선 연결선 4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0" name="그룹 49"/>
          <p:cNvGrpSpPr/>
          <p:nvPr/>
        </p:nvGrpSpPr>
        <p:grpSpPr>
          <a:xfrm>
            <a:off x="9153602" y="2672776"/>
            <a:ext cx="360000" cy="360000"/>
            <a:chOff x="4450586" y="1873836"/>
            <a:chExt cx="360000" cy="360000"/>
          </a:xfrm>
        </p:grpSpPr>
        <p:cxnSp>
          <p:nvCxnSpPr>
            <p:cNvPr id="51" name="직선 연결선 5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직선 연결선 5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6" name="그룹 55"/>
          <p:cNvGrpSpPr/>
          <p:nvPr/>
        </p:nvGrpSpPr>
        <p:grpSpPr>
          <a:xfrm>
            <a:off x="8433602" y="1952776"/>
            <a:ext cx="360000" cy="360000"/>
            <a:chOff x="4450586" y="1873836"/>
            <a:chExt cx="360000" cy="360000"/>
          </a:xfrm>
        </p:grpSpPr>
        <p:cxnSp>
          <p:nvCxnSpPr>
            <p:cNvPr id="57" name="직선 연결선 5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직선 연결선 5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그룹 58"/>
          <p:cNvGrpSpPr/>
          <p:nvPr/>
        </p:nvGrpSpPr>
        <p:grpSpPr>
          <a:xfrm>
            <a:off x="7713602" y="1952776"/>
            <a:ext cx="360000" cy="360000"/>
            <a:chOff x="4450586" y="1873836"/>
            <a:chExt cx="360000" cy="360000"/>
          </a:xfrm>
        </p:grpSpPr>
        <p:cxnSp>
          <p:nvCxnSpPr>
            <p:cNvPr id="60" name="직선 연결선 5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직선 연결선 6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그룹 61"/>
          <p:cNvGrpSpPr/>
          <p:nvPr/>
        </p:nvGrpSpPr>
        <p:grpSpPr>
          <a:xfrm>
            <a:off x="6993602" y="1952776"/>
            <a:ext cx="360000" cy="360000"/>
            <a:chOff x="4450586" y="1873836"/>
            <a:chExt cx="360000" cy="360000"/>
          </a:xfrm>
        </p:grpSpPr>
        <p:cxnSp>
          <p:nvCxnSpPr>
            <p:cNvPr id="63" name="직선 연결선 6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직선 연결선 63"/>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5" name="그룹 64"/>
          <p:cNvGrpSpPr/>
          <p:nvPr/>
        </p:nvGrpSpPr>
        <p:grpSpPr>
          <a:xfrm>
            <a:off x="9153602" y="1952776"/>
            <a:ext cx="360000" cy="360000"/>
            <a:chOff x="4450586" y="1873836"/>
            <a:chExt cx="360000" cy="360000"/>
          </a:xfrm>
        </p:grpSpPr>
        <p:cxnSp>
          <p:nvCxnSpPr>
            <p:cNvPr id="66" name="직선 연결선 65"/>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직선 연결선 6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8" name="그룹 67"/>
          <p:cNvGrpSpPr/>
          <p:nvPr/>
        </p:nvGrpSpPr>
        <p:grpSpPr>
          <a:xfrm>
            <a:off x="8433602" y="4112776"/>
            <a:ext cx="360000" cy="360000"/>
            <a:chOff x="4450586" y="1873836"/>
            <a:chExt cx="360000" cy="360000"/>
          </a:xfrm>
        </p:grpSpPr>
        <p:cxnSp>
          <p:nvCxnSpPr>
            <p:cNvPr id="69" name="직선 연결선 6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직선 연결선 6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1" name="그룹 70"/>
          <p:cNvGrpSpPr/>
          <p:nvPr/>
        </p:nvGrpSpPr>
        <p:grpSpPr>
          <a:xfrm>
            <a:off x="7713602" y="4112776"/>
            <a:ext cx="360000" cy="360000"/>
            <a:chOff x="4450586" y="1873836"/>
            <a:chExt cx="360000" cy="360000"/>
          </a:xfrm>
        </p:grpSpPr>
        <p:cxnSp>
          <p:nvCxnSpPr>
            <p:cNvPr id="72" name="직선 연결선 7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직선 연결선 7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4" name="그룹 73"/>
          <p:cNvGrpSpPr/>
          <p:nvPr/>
        </p:nvGrpSpPr>
        <p:grpSpPr>
          <a:xfrm>
            <a:off x="6993602" y="4112776"/>
            <a:ext cx="360000" cy="360000"/>
            <a:chOff x="4450586" y="1873836"/>
            <a:chExt cx="360000" cy="360000"/>
          </a:xfrm>
        </p:grpSpPr>
        <p:cxnSp>
          <p:nvCxnSpPr>
            <p:cNvPr id="75" name="직선 연결선 7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직선 연결선 75"/>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7" name="그룹 76"/>
          <p:cNvGrpSpPr/>
          <p:nvPr/>
        </p:nvGrpSpPr>
        <p:grpSpPr>
          <a:xfrm>
            <a:off x="9153602" y="4112776"/>
            <a:ext cx="360000" cy="360000"/>
            <a:chOff x="4450586" y="1873836"/>
            <a:chExt cx="360000" cy="360000"/>
          </a:xfrm>
        </p:grpSpPr>
        <p:cxnSp>
          <p:nvCxnSpPr>
            <p:cNvPr id="78" name="직선 연결선 7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직선 연결선 7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0" name="그룹 79"/>
          <p:cNvGrpSpPr/>
          <p:nvPr/>
        </p:nvGrpSpPr>
        <p:grpSpPr>
          <a:xfrm>
            <a:off x="8433602" y="3392776"/>
            <a:ext cx="360000" cy="360000"/>
            <a:chOff x="4450586" y="1873836"/>
            <a:chExt cx="360000" cy="360000"/>
          </a:xfrm>
        </p:grpSpPr>
        <p:cxnSp>
          <p:nvCxnSpPr>
            <p:cNvPr id="81" name="직선 연결선 8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직선 연결선 8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3" name="그룹 82"/>
          <p:cNvGrpSpPr/>
          <p:nvPr/>
        </p:nvGrpSpPr>
        <p:grpSpPr>
          <a:xfrm>
            <a:off x="7713602" y="3392776"/>
            <a:ext cx="360000" cy="360000"/>
            <a:chOff x="4450586" y="1873836"/>
            <a:chExt cx="360000" cy="360000"/>
          </a:xfrm>
        </p:grpSpPr>
        <p:cxnSp>
          <p:nvCxnSpPr>
            <p:cNvPr id="84" name="직선 연결선 83"/>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직선 연결선 8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6" name="그룹 85"/>
          <p:cNvGrpSpPr/>
          <p:nvPr/>
        </p:nvGrpSpPr>
        <p:grpSpPr>
          <a:xfrm>
            <a:off x="6993602" y="3392776"/>
            <a:ext cx="360000" cy="360000"/>
            <a:chOff x="4450586" y="1873836"/>
            <a:chExt cx="360000" cy="360000"/>
          </a:xfrm>
        </p:grpSpPr>
        <p:cxnSp>
          <p:nvCxnSpPr>
            <p:cNvPr id="87" name="직선 연결선 8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직선 연결선 8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9" name="그룹 88"/>
          <p:cNvGrpSpPr/>
          <p:nvPr/>
        </p:nvGrpSpPr>
        <p:grpSpPr>
          <a:xfrm>
            <a:off x="9153602" y="3392776"/>
            <a:ext cx="360000" cy="360000"/>
            <a:chOff x="4450586" y="1873836"/>
            <a:chExt cx="360000" cy="360000"/>
          </a:xfrm>
        </p:grpSpPr>
        <p:cxnSp>
          <p:nvCxnSpPr>
            <p:cNvPr id="90" name="직선 연결선 8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직선 연결선 9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2" name="타원 91"/>
          <p:cNvSpPr/>
          <p:nvPr/>
        </p:nvSpPr>
        <p:spPr bwMode="auto">
          <a:xfrm>
            <a:off x="9225590" y="2024764"/>
            <a:ext cx="216024" cy="216024"/>
          </a:xfrm>
          <a:prstGeom prst="ellipse">
            <a:avLst/>
          </a:prstGeom>
          <a:solidFill>
            <a:srgbClr val="2FA06D"/>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sp>
        <p:nvSpPr>
          <p:cNvPr id="93" name="TextBox 92"/>
          <p:cNvSpPr txBox="1"/>
          <p:nvPr/>
        </p:nvSpPr>
        <p:spPr>
          <a:xfrm>
            <a:off x="8946318" y="2260056"/>
            <a:ext cx="774571" cy="369332"/>
          </a:xfrm>
          <a:prstGeom prst="rect">
            <a:avLst/>
          </a:prstGeom>
          <a:noFill/>
        </p:spPr>
        <p:txBody>
          <a:bodyPr wrap="none" rtlCol="0">
            <a:spAutoFit/>
          </a:bodyPr>
          <a:lstStyle/>
          <a:p>
            <a:pPr algn="ctr"/>
            <a:r>
              <a:rPr lang="en-US" altLang="ko-KR" dirty="0"/>
              <a:t>0011</a:t>
            </a:r>
            <a:endParaRPr lang="ko-KR" altLang="en-US" dirty="0"/>
          </a:p>
        </p:txBody>
      </p:sp>
      <p:sp>
        <p:nvSpPr>
          <p:cNvPr id="94" name="TextBox 93"/>
          <p:cNvSpPr txBox="1"/>
          <p:nvPr/>
        </p:nvSpPr>
        <p:spPr>
          <a:xfrm>
            <a:off x="407368" y="1011651"/>
            <a:ext cx="5040560" cy="369332"/>
          </a:xfrm>
          <a:prstGeom prst="rect">
            <a:avLst/>
          </a:prstGeom>
          <a:noFill/>
        </p:spPr>
        <p:txBody>
          <a:bodyPr wrap="square" rtlCol="0">
            <a:spAutoFit/>
          </a:bodyPr>
          <a:lstStyle/>
          <a:p>
            <a:pPr algn="ctr"/>
            <a:r>
              <a:rPr lang="en-US" altLang="ko-KR" dirty="0"/>
              <a:t>Quadrature Phase Shift Keying (QPSK)</a:t>
            </a:r>
            <a:endParaRPr lang="ko-KR" altLang="en-US" dirty="0"/>
          </a:p>
        </p:txBody>
      </p:sp>
      <p:sp>
        <p:nvSpPr>
          <p:cNvPr id="95" name="TextBox 94"/>
          <p:cNvSpPr txBox="1"/>
          <p:nvPr/>
        </p:nvSpPr>
        <p:spPr>
          <a:xfrm>
            <a:off x="5370644" y="1011651"/>
            <a:ext cx="5765916" cy="369332"/>
          </a:xfrm>
          <a:prstGeom prst="rect">
            <a:avLst/>
          </a:prstGeom>
          <a:noFill/>
        </p:spPr>
        <p:txBody>
          <a:bodyPr wrap="square" rtlCol="0">
            <a:spAutoFit/>
          </a:bodyPr>
          <a:lstStyle/>
          <a:p>
            <a:pPr algn="ctr"/>
            <a:r>
              <a:rPr lang="en-US" altLang="ko-KR" dirty="0"/>
              <a:t>16 Quadrature Amplitude Modulation (16-QAM)</a:t>
            </a:r>
            <a:endParaRPr lang="ko-KR" altLang="en-US" dirty="0"/>
          </a:p>
        </p:txBody>
      </p:sp>
      <p:grpSp>
        <p:nvGrpSpPr>
          <p:cNvPr id="99" name="그룹 98"/>
          <p:cNvGrpSpPr/>
          <p:nvPr/>
        </p:nvGrpSpPr>
        <p:grpSpPr>
          <a:xfrm>
            <a:off x="3595228" y="3805496"/>
            <a:ext cx="360000" cy="360000"/>
            <a:chOff x="4450586" y="1873836"/>
            <a:chExt cx="360000" cy="360000"/>
          </a:xfrm>
        </p:grpSpPr>
        <p:cxnSp>
          <p:nvCxnSpPr>
            <p:cNvPr id="100" name="직선 연결선 9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직선 연결선 10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02" name="그룹 101"/>
          <p:cNvGrpSpPr/>
          <p:nvPr/>
        </p:nvGrpSpPr>
        <p:grpSpPr>
          <a:xfrm>
            <a:off x="1795028" y="3805496"/>
            <a:ext cx="360000" cy="360000"/>
            <a:chOff x="4450586" y="1873836"/>
            <a:chExt cx="360000" cy="360000"/>
          </a:xfrm>
        </p:grpSpPr>
        <p:cxnSp>
          <p:nvCxnSpPr>
            <p:cNvPr id="103" name="직선 연결선 10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직선 연결선 103"/>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8" name="TextBox 7"/>
          <p:cNvSpPr txBox="1"/>
          <p:nvPr/>
        </p:nvSpPr>
        <p:spPr>
          <a:xfrm>
            <a:off x="2947316" y="1772508"/>
            <a:ext cx="2206053" cy="369332"/>
          </a:xfrm>
          <a:prstGeom prst="rect">
            <a:avLst/>
          </a:prstGeom>
          <a:noFill/>
        </p:spPr>
        <p:txBody>
          <a:bodyPr wrap="none" rtlCol="0">
            <a:spAutoFit/>
          </a:bodyPr>
          <a:lstStyle/>
          <a:p>
            <a:r>
              <a:rPr lang="en-US" altLang="ko-KR" dirty="0">
                <a:solidFill>
                  <a:srgbClr val="2FA06D"/>
                </a:solidFill>
              </a:rPr>
              <a:t>2 bits per symbol</a:t>
            </a:r>
            <a:endParaRPr lang="ko-KR" altLang="en-US" dirty="0">
              <a:solidFill>
                <a:srgbClr val="2FA06D"/>
              </a:solidFill>
            </a:endParaRPr>
          </a:p>
        </p:txBody>
      </p:sp>
      <p:sp>
        <p:nvSpPr>
          <p:cNvPr id="108" name="TextBox 107"/>
          <p:cNvSpPr txBox="1"/>
          <p:nvPr/>
        </p:nvSpPr>
        <p:spPr>
          <a:xfrm>
            <a:off x="8338587" y="1559324"/>
            <a:ext cx="2206053" cy="369332"/>
          </a:xfrm>
          <a:prstGeom prst="rect">
            <a:avLst/>
          </a:prstGeom>
          <a:noFill/>
        </p:spPr>
        <p:txBody>
          <a:bodyPr wrap="none" rtlCol="0">
            <a:spAutoFit/>
          </a:bodyPr>
          <a:lstStyle/>
          <a:p>
            <a:r>
              <a:rPr lang="en-US" altLang="ko-KR" dirty="0">
                <a:solidFill>
                  <a:srgbClr val="2FA06D"/>
                </a:solidFill>
              </a:rPr>
              <a:t>4 bits per symbol</a:t>
            </a:r>
            <a:endParaRPr lang="ko-KR" altLang="en-US" dirty="0">
              <a:solidFill>
                <a:srgbClr val="2FA06D"/>
              </a:solidFill>
            </a:endParaRPr>
          </a:p>
        </p:txBody>
      </p:sp>
      <p:sp>
        <p:nvSpPr>
          <p:cNvPr id="9" name="TextBox 8"/>
          <p:cNvSpPr txBox="1"/>
          <p:nvPr/>
        </p:nvSpPr>
        <p:spPr>
          <a:xfrm>
            <a:off x="5785618" y="5478216"/>
            <a:ext cx="4935967" cy="707886"/>
          </a:xfrm>
          <a:prstGeom prst="rect">
            <a:avLst/>
          </a:prstGeom>
          <a:noFill/>
        </p:spPr>
        <p:txBody>
          <a:bodyPr wrap="none" rtlCol="0">
            <a:spAutoFit/>
          </a:bodyPr>
          <a:lstStyle/>
          <a:p>
            <a:pPr algn="ctr"/>
            <a:r>
              <a:rPr lang="en-US" altLang="ko-KR" sz="4000" dirty="0">
                <a:solidFill>
                  <a:srgbClr val="FF0000"/>
                </a:solidFill>
              </a:rPr>
              <a:t>Higher throughput</a:t>
            </a:r>
            <a:endParaRPr lang="ko-KR" altLang="en-US" sz="4000" dirty="0">
              <a:solidFill>
                <a:srgbClr val="FF0000"/>
              </a:solidFill>
            </a:endParaRPr>
          </a:p>
        </p:txBody>
      </p:sp>
    </p:spTree>
    <p:extLst>
      <p:ext uri="{BB962C8B-B14F-4D97-AF65-F5344CB8AC3E}">
        <p14:creationId xmlns:p14="http://schemas.microsoft.com/office/powerpoint/2010/main" val="79056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Needs for Broad Bandwidth</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a:t>
            </a:fld>
            <a:endParaRPr lang="en-US" altLang="ko-KR" dirty="0"/>
          </a:p>
        </p:txBody>
      </p:sp>
      <p:cxnSp>
        <p:nvCxnSpPr>
          <p:cNvPr id="40" name="직선 연결선 39"/>
          <p:cNvCxnSpPr/>
          <p:nvPr/>
        </p:nvCxnSpPr>
        <p:spPr bwMode="auto">
          <a:xfrm>
            <a:off x="5783765" y="5251431"/>
            <a:ext cx="2680978" cy="0"/>
          </a:xfrm>
          <a:prstGeom prst="line">
            <a:avLst/>
          </a:prstGeom>
          <a:ln w="76200">
            <a:solidFill>
              <a:schemeClr val="bg1">
                <a:lumMod val="95000"/>
              </a:schemeClr>
            </a:solidFill>
            <a:prstDash val="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42" name="직선 연결선 41"/>
          <p:cNvCxnSpPr/>
          <p:nvPr/>
        </p:nvCxnSpPr>
        <p:spPr bwMode="auto">
          <a:xfrm>
            <a:off x="5783765" y="5683479"/>
            <a:ext cx="2680978" cy="0"/>
          </a:xfrm>
          <a:prstGeom prst="line">
            <a:avLst/>
          </a:prstGeom>
          <a:ln w="76200">
            <a:solidFill>
              <a:schemeClr val="bg1">
                <a:lumMod val="95000"/>
              </a:schemeClr>
            </a:solidFill>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5771377" y="4897488"/>
            <a:ext cx="2693366" cy="707886"/>
          </a:xfrm>
          <a:prstGeom prst="rect">
            <a:avLst/>
          </a:prstGeom>
          <a:noFill/>
        </p:spPr>
        <p:txBody>
          <a:bodyPr wrap="none" rtlCol="0">
            <a:spAutoFit/>
          </a:bodyPr>
          <a:lstStyle/>
          <a:p>
            <a:r>
              <a:rPr lang="en-US" altLang="ko-KR" sz="4000" b="1" dirty="0">
                <a:solidFill>
                  <a:schemeClr val="bg1">
                    <a:alpha val="50000"/>
                  </a:schemeClr>
                </a:solidFill>
                <a:latin typeface="+mj-lt"/>
              </a:rPr>
              <a:t>ISM 5 GHz</a:t>
            </a:r>
            <a:endParaRPr lang="ko-KR" altLang="en-US" sz="4000" b="1" dirty="0">
              <a:solidFill>
                <a:schemeClr val="bg1">
                  <a:alpha val="50000"/>
                </a:schemeClr>
              </a:solidFill>
              <a:latin typeface="+mj-lt"/>
            </a:endParaRPr>
          </a:p>
        </p:txBody>
      </p:sp>
      <p:grpSp>
        <p:nvGrpSpPr>
          <p:cNvPr id="31" name="그룹 30"/>
          <p:cNvGrpSpPr/>
          <p:nvPr/>
        </p:nvGrpSpPr>
        <p:grpSpPr>
          <a:xfrm>
            <a:off x="8935401" y="4585917"/>
            <a:ext cx="1322074" cy="1322074"/>
            <a:chOff x="6719844" y="4258124"/>
            <a:chExt cx="1322074" cy="1322074"/>
          </a:xfrm>
        </p:grpSpPr>
        <p:pic>
          <p:nvPicPr>
            <p:cNvPr id="32" name="그림 3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19844" y="4258124"/>
              <a:ext cx="1322074" cy="1322074"/>
            </a:xfrm>
            <a:prstGeom prst="rect">
              <a:avLst/>
            </a:prstGeom>
          </p:spPr>
        </p:pic>
        <p:sp>
          <p:nvSpPr>
            <p:cNvPr id="33" name="TextBox 32"/>
            <p:cNvSpPr txBox="1"/>
            <p:nvPr/>
          </p:nvSpPr>
          <p:spPr>
            <a:xfrm>
              <a:off x="6805385" y="4832564"/>
              <a:ext cx="1150992" cy="461665"/>
            </a:xfrm>
            <a:prstGeom prst="rect">
              <a:avLst/>
            </a:prstGeom>
            <a:noFill/>
          </p:spPr>
          <p:txBody>
            <a:bodyPr wrap="square" rtlCol="0">
              <a:spAutoFit/>
            </a:bodyPr>
            <a:lstStyle/>
            <a:p>
              <a:pPr algn="ctr"/>
              <a:r>
                <a:rPr lang="en-US" altLang="ko-KR" sz="2400" b="1" dirty="0">
                  <a:ln w="12700">
                    <a:solidFill>
                      <a:srgbClr val="646464"/>
                    </a:solidFill>
                  </a:ln>
                  <a:solidFill>
                    <a:schemeClr val="bg1"/>
                  </a:solidFill>
                  <a:effectLst>
                    <a:outerShdw blurRad="38100" dist="38100" dir="2700000" algn="tl">
                      <a:srgbClr val="000000">
                        <a:alpha val="43137"/>
                      </a:srgbClr>
                    </a:outerShdw>
                  </a:effectLst>
                </a:rPr>
                <a:t>FREE</a:t>
              </a:r>
              <a:endParaRPr lang="ko-KR" altLang="en-US" sz="2400" b="1" dirty="0">
                <a:ln w="12700">
                  <a:solidFill>
                    <a:srgbClr val="646464"/>
                  </a:solidFill>
                </a:ln>
                <a:solidFill>
                  <a:schemeClr val="bg1"/>
                </a:solidFill>
                <a:effectLst>
                  <a:outerShdw blurRad="38100" dist="38100" dir="2700000" algn="tl">
                    <a:srgbClr val="000000">
                      <a:alpha val="43137"/>
                    </a:srgbClr>
                  </a:outerShdw>
                </a:effectLst>
              </a:endParaRPr>
            </a:p>
          </p:txBody>
        </p:sp>
      </p:grpSp>
      <p:sp>
        <p:nvSpPr>
          <p:cNvPr id="3" name="사다리꼴 2"/>
          <p:cNvSpPr/>
          <p:nvPr/>
        </p:nvSpPr>
        <p:spPr bwMode="auto">
          <a:xfrm rot="5400000">
            <a:off x="6371025" y="675025"/>
            <a:ext cx="1486060" cy="2660579"/>
          </a:xfrm>
          <a:prstGeom prst="trapezoid">
            <a:avLst>
              <a:gd name="adj" fmla="val 11260"/>
            </a:avLst>
          </a:prstGeom>
          <a:solidFill>
            <a:srgbClr val="E6AC1E"/>
          </a:solidFill>
          <a:ln w="317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3200" b="1" dirty="0">
                <a:solidFill>
                  <a:schemeClr val="bg1"/>
                </a:solidFill>
                <a:latin typeface="+mj-lt"/>
                <a:ea typeface="굴림" pitchFamily="50" charset="-127"/>
              </a:rPr>
              <a:t>Licensed</a:t>
            </a:r>
            <a:br>
              <a:rPr lang="en-US" altLang="ko-KR" sz="3200" b="1" dirty="0">
                <a:solidFill>
                  <a:schemeClr val="bg1"/>
                </a:solidFill>
                <a:latin typeface="+mj-lt"/>
                <a:ea typeface="굴림" pitchFamily="50" charset="-127"/>
              </a:rPr>
            </a:br>
            <a:r>
              <a:rPr lang="en-US" altLang="ko-KR" sz="3200" b="1" dirty="0">
                <a:solidFill>
                  <a:schemeClr val="bg1"/>
                </a:solidFill>
                <a:latin typeface="+mj-lt"/>
                <a:ea typeface="굴림" pitchFamily="50" charset="-127"/>
              </a:rPr>
              <a:t>band</a:t>
            </a:r>
            <a:endParaRPr lang="ko-KR" altLang="en-US" sz="3200" b="1" dirty="0">
              <a:solidFill>
                <a:schemeClr val="bg1"/>
              </a:solidFill>
              <a:latin typeface="+mj-lt"/>
              <a:ea typeface="굴림" pitchFamily="50" charset="-127"/>
            </a:endParaRPr>
          </a:p>
        </p:txBody>
      </p:sp>
      <p:sp>
        <p:nvSpPr>
          <p:cNvPr id="36" name="사다리꼴 35"/>
          <p:cNvSpPr/>
          <p:nvPr/>
        </p:nvSpPr>
        <p:spPr bwMode="auto">
          <a:xfrm rot="5400000">
            <a:off x="6371025" y="2280849"/>
            <a:ext cx="1486060" cy="2660579"/>
          </a:xfrm>
          <a:prstGeom prst="trapezoid">
            <a:avLst>
              <a:gd name="adj" fmla="val 11260"/>
            </a:avLst>
          </a:prstGeom>
          <a:solidFill>
            <a:srgbClr val="E6AC1E"/>
          </a:solidFill>
          <a:ln w="317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3200" b="1" dirty="0">
                <a:solidFill>
                  <a:schemeClr val="bg1"/>
                </a:solidFill>
                <a:latin typeface="+mj-lt"/>
                <a:ea typeface="굴림" pitchFamily="50" charset="-127"/>
              </a:rPr>
              <a:t>Licensed</a:t>
            </a:r>
            <a:br>
              <a:rPr lang="en-US" altLang="ko-KR" sz="3200" b="1" dirty="0">
                <a:solidFill>
                  <a:schemeClr val="bg1"/>
                </a:solidFill>
                <a:latin typeface="+mj-lt"/>
                <a:ea typeface="굴림" pitchFamily="50" charset="-127"/>
              </a:rPr>
            </a:br>
            <a:r>
              <a:rPr lang="en-US" altLang="ko-KR" sz="3200" b="1" dirty="0">
                <a:solidFill>
                  <a:schemeClr val="bg1"/>
                </a:solidFill>
                <a:latin typeface="+mj-lt"/>
                <a:ea typeface="굴림" pitchFamily="50" charset="-127"/>
              </a:rPr>
              <a:t>band</a:t>
            </a:r>
            <a:endParaRPr lang="ko-KR" altLang="en-US" sz="3200" b="1" dirty="0">
              <a:solidFill>
                <a:schemeClr val="bg1"/>
              </a:solidFill>
              <a:latin typeface="+mj-lt"/>
              <a:ea typeface="굴림" pitchFamily="50" charset="-127"/>
            </a:endParaRPr>
          </a:p>
        </p:txBody>
      </p:sp>
      <p:sp>
        <p:nvSpPr>
          <p:cNvPr id="38" name="사다리꼴 37"/>
          <p:cNvSpPr/>
          <p:nvPr/>
        </p:nvSpPr>
        <p:spPr bwMode="auto">
          <a:xfrm rot="5400000">
            <a:off x="6371025" y="3916665"/>
            <a:ext cx="1486060" cy="2660579"/>
          </a:xfrm>
          <a:prstGeom prst="trapezoid">
            <a:avLst>
              <a:gd name="adj" fmla="val 11260"/>
            </a:avLst>
          </a:prstGeom>
          <a:solidFill>
            <a:srgbClr val="558ED5"/>
          </a:solidFill>
          <a:ln w="317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3200" b="1" dirty="0">
                <a:solidFill>
                  <a:schemeClr val="bg1"/>
                </a:solidFill>
                <a:latin typeface="+mj-lt"/>
                <a:ea typeface="굴림" pitchFamily="50" charset="-127"/>
              </a:rPr>
              <a:t>Unlicensed</a:t>
            </a:r>
            <a:br>
              <a:rPr lang="en-US" altLang="ko-KR" sz="3200" b="1" dirty="0">
                <a:solidFill>
                  <a:schemeClr val="bg1"/>
                </a:solidFill>
                <a:latin typeface="+mj-lt"/>
                <a:ea typeface="굴림" pitchFamily="50" charset="-127"/>
              </a:rPr>
            </a:br>
            <a:r>
              <a:rPr lang="en-US" altLang="ko-KR" sz="3200" b="1" dirty="0">
                <a:solidFill>
                  <a:schemeClr val="bg1"/>
                </a:solidFill>
                <a:latin typeface="+mj-lt"/>
                <a:ea typeface="굴림" pitchFamily="50" charset="-127"/>
              </a:rPr>
              <a:t>band</a:t>
            </a:r>
            <a:endParaRPr lang="ko-KR" altLang="en-US" sz="3200" b="1" dirty="0">
              <a:solidFill>
                <a:schemeClr val="bg1"/>
              </a:solidFill>
              <a:latin typeface="+mj-lt"/>
              <a:ea typeface="굴림" pitchFamily="50" charset="-127"/>
            </a:endParaRPr>
          </a:p>
        </p:txBody>
      </p:sp>
      <p:grpSp>
        <p:nvGrpSpPr>
          <p:cNvPr id="20" name="그룹 19"/>
          <p:cNvGrpSpPr/>
          <p:nvPr/>
        </p:nvGrpSpPr>
        <p:grpSpPr>
          <a:xfrm>
            <a:off x="1081980" y="1934255"/>
            <a:ext cx="4140725" cy="3391034"/>
            <a:chOff x="225037" y="1934255"/>
            <a:chExt cx="4140725" cy="3391034"/>
          </a:xfrm>
        </p:grpSpPr>
        <p:pic>
          <p:nvPicPr>
            <p:cNvPr id="21" name="그림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37" y="1934255"/>
              <a:ext cx="3744416" cy="3391034"/>
            </a:xfrm>
            <a:prstGeom prst="rect">
              <a:avLst/>
            </a:prstGeom>
          </p:spPr>
        </p:pic>
        <p:sp>
          <p:nvSpPr>
            <p:cNvPr id="22" name="TextBox 21"/>
            <p:cNvSpPr txBox="1"/>
            <p:nvPr/>
          </p:nvSpPr>
          <p:spPr>
            <a:xfrm rot="18900000">
              <a:off x="248750" y="3414072"/>
              <a:ext cx="1808508" cy="707886"/>
            </a:xfrm>
            <a:prstGeom prst="rect">
              <a:avLst/>
            </a:prstGeom>
            <a:noFill/>
          </p:spPr>
          <p:txBody>
            <a:bodyPr wrap="none" rtlCol="0">
              <a:spAutoFit/>
            </a:bodyPr>
            <a:lstStyle/>
            <a:p>
              <a:r>
                <a:rPr lang="en-US" altLang="ko-KR" sz="4000" b="1" dirty="0">
                  <a:solidFill>
                    <a:schemeClr val="bg1"/>
                  </a:solidFill>
                  <a:latin typeface="+mj-lt"/>
                </a:rPr>
                <a:t>Mobile</a:t>
              </a:r>
              <a:endParaRPr lang="ko-KR" altLang="en-US" sz="4000" b="1" dirty="0">
                <a:solidFill>
                  <a:schemeClr val="bg1"/>
                </a:solidFill>
                <a:latin typeface="+mj-lt"/>
              </a:endParaRPr>
            </a:p>
          </p:txBody>
        </p:sp>
        <p:sp>
          <p:nvSpPr>
            <p:cNvPr id="23" name="TextBox 22"/>
            <p:cNvSpPr txBox="1"/>
            <p:nvPr/>
          </p:nvSpPr>
          <p:spPr>
            <a:xfrm rot="18900000">
              <a:off x="1384881" y="2672569"/>
              <a:ext cx="2980881" cy="707886"/>
            </a:xfrm>
            <a:prstGeom prst="rect">
              <a:avLst/>
            </a:prstGeom>
            <a:noFill/>
          </p:spPr>
          <p:txBody>
            <a:bodyPr wrap="none" rtlCol="0">
              <a:spAutoFit/>
            </a:bodyPr>
            <a:lstStyle/>
            <a:p>
              <a:r>
                <a:rPr lang="en-US" altLang="ko-KR" sz="4000" b="1" dirty="0">
                  <a:solidFill>
                    <a:schemeClr val="bg1"/>
                  </a:solidFill>
                  <a:latin typeface="+mj-lt"/>
                </a:rPr>
                <a:t>Data Traffic</a:t>
              </a:r>
              <a:endParaRPr lang="ko-KR" altLang="en-US" sz="4000" b="1" dirty="0">
                <a:solidFill>
                  <a:schemeClr val="bg1"/>
                </a:solidFill>
                <a:latin typeface="+mj-lt"/>
              </a:endParaRPr>
            </a:p>
          </p:txBody>
        </p:sp>
      </p:grpSp>
      <p:pic>
        <p:nvPicPr>
          <p:cNvPr id="25" name="그림 24"/>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84174" y="1392275"/>
            <a:ext cx="1224528" cy="1224528"/>
          </a:xfrm>
          <a:prstGeom prst="rect">
            <a:avLst/>
          </a:prstGeom>
        </p:spPr>
      </p:pic>
      <p:pic>
        <p:nvPicPr>
          <p:cNvPr id="19" name="그림 18"/>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84174" y="3017508"/>
            <a:ext cx="1224528" cy="1224528"/>
          </a:xfrm>
          <a:prstGeom prst="rect">
            <a:avLst/>
          </a:prstGeom>
        </p:spPr>
      </p:pic>
    </p:spTree>
    <p:extLst>
      <p:ext uri="{BB962C8B-B14F-4D97-AF65-F5344CB8AC3E}">
        <p14:creationId xmlns:p14="http://schemas.microsoft.com/office/powerpoint/2010/main" val="287825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직사각형 125"/>
          <p:cNvSpPr/>
          <p:nvPr/>
        </p:nvSpPr>
        <p:spPr bwMode="auto">
          <a:xfrm>
            <a:off x="8254554" y="2452544"/>
            <a:ext cx="756095" cy="756095"/>
          </a:xfrm>
          <a:prstGeom prst="rect">
            <a:avLst/>
          </a:prstGeom>
          <a:solidFill>
            <a:srgbClr val="C00000">
              <a:alpha val="50000"/>
            </a:srgb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20" name="직사각형 19"/>
          <p:cNvSpPr/>
          <p:nvPr/>
        </p:nvSpPr>
        <p:spPr bwMode="auto">
          <a:xfrm>
            <a:off x="2926478" y="1775818"/>
            <a:ext cx="1441330" cy="1440000"/>
          </a:xfrm>
          <a:prstGeom prst="rect">
            <a:avLst/>
          </a:prstGeom>
          <a:solidFill>
            <a:srgbClr val="2FA06D">
              <a:alpha val="50000"/>
            </a:srgb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2" name="제목 1"/>
          <p:cNvSpPr>
            <a:spLocks noGrp="1"/>
          </p:cNvSpPr>
          <p:nvPr>
            <p:ph type="title"/>
          </p:nvPr>
        </p:nvSpPr>
        <p:spPr/>
        <p:txBody>
          <a:bodyPr/>
          <a:lstStyle/>
          <a:p>
            <a:r>
              <a:rPr lang="en-US" altLang="ko-KR" dirty="0"/>
              <a:t>Modulation &amp; Coding Scheme (MCS)</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20</a:t>
            </a:fld>
            <a:endParaRPr lang="en-US" altLang="ko-KR" dirty="0"/>
          </a:p>
        </p:txBody>
      </p:sp>
      <p:cxnSp>
        <p:nvCxnSpPr>
          <p:cNvPr id="6" name="직선 화살표 연결선 5"/>
          <p:cNvCxnSpPr/>
          <p:nvPr/>
        </p:nvCxnSpPr>
        <p:spPr bwMode="auto">
          <a:xfrm>
            <a:off x="1127848" y="3212776"/>
            <a:ext cx="3600000" cy="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 name="직선 화살표 연결선 6"/>
          <p:cNvCxnSpPr/>
          <p:nvPr/>
        </p:nvCxnSpPr>
        <p:spPr bwMode="auto">
          <a:xfrm flipH="1" flipV="1">
            <a:off x="2927648" y="1412776"/>
            <a:ext cx="400" cy="360000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6" name="직선 화살표 연결선 35"/>
          <p:cNvCxnSpPr/>
          <p:nvPr/>
        </p:nvCxnSpPr>
        <p:spPr bwMode="auto">
          <a:xfrm>
            <a:off x="6453802" y="3212776"/>
            <a:ext cx="3600000" cy="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7" name="직선 화살표 연결선 36"/>
          <p:cNvCxnSpPr/>
          <p:nvPr/>
        </p:nvCxnSpPr>
        <p:spPr bwMode="auto">
          <a:xfrm flipH="1" flipV="1">
            <a:off x="8253602" y="1412776"/>
            <a:ext cx="400" cy="3600000"/>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38" name="그룹 37"/>
          <p:cNvGrpSpPr/>
          <p:nvPr/>
        </p:nvGrpSpPr>
        <p:grpSpPr>
          <a:xfrm>
            <a:off x="8433602" y="2672776"/>
            <a:ext cx="360000" cy="360000"/>
            <a:chOff x="4450586" y="1873836"/>
            <a:chExt cx="360000" cy="360000"/>
          </a:xfrm>
        </p:grpSpPr>
        <p:cxnSp>
          <p:nvCxnSpPr>
            <p:cNvPr id="39" name="직선 연결선 3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직선 연결선 3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1" name="그룹 40"/>
          <p:cNvGrpSpPr/>
          <p:nvPr/>
        </p:nvGrpSpPr>
        <p:grpSpPr>
          <a:xfrm>
            <a:off x="7713602" y="2672776"/>
            <a:ext cx="360000" cy="360000"/>
            <a:chOff x="4450586" y="1873836"/>
            <a:chExt cx="360000" cy="360000"/>
          </a:xfrm>
        </p:grpSpPr>
        <p:cxnSp>
          <p:nvCxnSpPr>
            <p:cNvPr id="42" name="직선 연결선 4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직선 연결선 4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47" name="그룹 46"/>
          <p:cNvGrpSpPr/>
          <p:nvPr/>
        </p:nvGrpSpPr>
        <p:grpSpPr>
          <a:xfrm>
            <a:off x="6993602" y="2672776"/>
            <a:ext cx="360000" cy="360000"/>
            <a:chOff x="4450586" y="1873836"/>
            <a:chExt cx="360000" cy="360000"/>
          </a:xfrm>
        </p:grpSpPr>
        <p:cxnSp>
          <p:nvCxnSpPr>
            <p:cNvPr id="48" name="직선 연결선 4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직선 연결선 4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0" name="그룹 49"/>
          <p:cNvGrpSpPr/>
          <p:nvPr/>
        </p:nvGrpSpPr>
        <p:grpSpPr>
          <a:xfrm>
            <a:off x="9153602" y="2672776"/>
            <a:ext cx="360000" cy="360000"/>
            <a:chOff x="4450586" y="1873836"/>
            <a:chExt cx="360000" cy="360000"/>
          </a:xfrm>
        </p:grpSpPr>
        <p:cxnSp>
          <p:nvCxnSpPr>
            <p:cNvPr id="51" name="직선 연결선 5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직선 연결선 5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6" name="그룹 55"/>
          <p:cNvGrpSpPr/>
          <p:nvPr/>
        </p:nvGrpSpPr>
        <p:grpSpPr>
          <a:xfrm>
            <a:off x="8433602" y="1952776"/>
            <a:ext cx="360000" cy="360000"/>
            <a:chOff x="4450586" y="1873836"/>
            <a:chExt cx="360000" cy="360000"/>
          </a:xfrm>
        </p:grpSpPr>
        <p:cxnSp>
          <p:nvCxnSpPr>
            <p:cNvPr id="57" name="직선 연결선 5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직선 연결선 5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59" name="그룹 58"/>
          <p:cNvGrpSpPr/>
          <p:nvPr/>
        </p:nvGrpSpPr>
        <p:grpSpPr>
          <a:xfrm>
            <a:off x="7713602" y="1952776"/>
            <a:ext cx="360000" cy="360000"/>
            <a:chOff x="4450586" y="1873836"/>
            <a:chExt cx="360000" cy="360000"/>
          </a:xfrm>
        </p:grpSpPr>
        <p:cxnSp>
          <p:nvCxnSpPr>
            <p:cNvPr id="60" name="직선 연결선 5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직선 연결선 6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그룹 61"/>
          <p:cNvGrpSpPr/>
          <p:nvPr/>
        </p:nvGrpSpPr>
        <p:grpSpPr>
          <a:xfrm>
            <a:off x="6993602" y="1952776"/>
            <a:ext cx="360000" cy="360000"/>
            <a:chOff x="4450586" y="1873836"/>
            <a:chExt cx="360000" cy="360000"/>
          </a:xfrm>
        </p:grpSpPr>
        <p:cxnSp>
          <p:nvCxnSpPr>
            <p:cNvPr id="63" name="직선 연결선 6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직선 연결선 63"/>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5" name="그룹 64"/>
          <p:cNvGrpSpPr/>
          <p:nvPr/>
        </p:nvGrpSpPr>
        <p:grpSpPr>
          <a:xfrm>
            <a:off x="9153602" y="1952776"/>
            <a:ext cx="360000" cy="360000"/>
            <a:chOff x="4450586" y="1873836"/>
            <a:chExt cx="360000" cy="360000"/>
          </a:xfrm>
        </p:grpSpPr>
        <p:cxnSp>
          <p:nvCxnSpPr>
            <p:cNvPr id="66" name="직선 연결선 65"/>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직선 연결선 6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8" name="그룹 67"/>
          <p:cNvGrpSpPr/>
          <p:nvPr/>
        </p:nvGrpSpPr>
        <p:grpSpPr>
          <a:xfrm>
            <a:off x="8433602" y="4112776"/>
            <a:ext cx="360000" cy="360000"/>
            <a:chOff x="4450586" y="1873836"/>
            <a:chExt cx="360000" cy="360000"/>
          </a:xfrm>
        </p:grpSpPr>
        <p:cxnSp>
          <p:nvCxnSpPr>
            <p:cNvPr id="69" name="직선 연결선 6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직선 연결선 6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1" name="그룹 70"/>
          <p:cNvGrpSpPr/>
          <p:nvPr/>
        </p:nvGrpSpPr>
        <p:grpSpPr>
          <a:xfrm>
            <a:off x="7713602" y="4112776"/>
            <a:ext cx="360000" cy="360000"/>
            <a:chOff x="4450586" y="1873836"/>
            <a:chExt cx="360000" cy="360000"/>
          </a:xfrm>
        </p:grpSpPr>
        <p:cxnSp>
          <p:nvCxnSpPr>
            <p:cNvPr id="72" name="직선 연결선 7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3" name="직선 연결선 72"/>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4" name="그룹 73"/>
          <p:cNvGrpSpPr/>
          <p:nvPr/>
        </p:nvGrpSpPr>
        <p:grpSpPr>
          <a:xfrm>
            <a:off x="6993602" y="4112776"/>
            <a:ext cx="360000" cy="360000"/>
            <a:chOff x="4450586" y="1873836"/>
            <a:chExt cx="360000" cy="360000"/>
          </a:xfrm>
        </p:grpSpPr>
        <p:cxnSp>
          <p:nvCxnSpPr>
            <p:cNvPr id="75" name="직선 연결선 7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직선 연결선 75"/>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77" name="그룹 76"/>
          <p:cNvGrpSpPr/>
          <p:nvPr/>
        </p:nvGrpSpPr>
        <p:grpSpPr>
          <a:xfrm>
            <a:off x="9153602" y="4112776"/>
            <a:ext cx="360000" cy="360000"/>
            <a:chOff x="4450586" y="1873836"/>
            <a:chExt cx="360000" cy="360000"/>
          </a:xfrm>
        </p:grpSpPr>
        <p:cxnSp>
          <p:nvCxnSpPr>
            <p:cNvPr id="78" name="직선 연결선 7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직선 연결선 7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0" name="그룹 79"/>
          <p:cNvGrpSpPr/>
          <p:nvPr/>
        </p:nvGrpSpPr>
        <p:grpSpPr>
          <a:xfrm>
            <a:off x="8433602" y="3392776"/>
            <a:ext cx="360000" cy="360000"/>
            <a:chOff x="4450586" y="1873836"/>
            <a:chExt cx="360000" cy="360000"/>
          </a:xfrm>
        </p:grpSpPr>
        <p:cxnSp>
          <p:nvCxnSpPr>
            <p:cNvPr id="81" name="직선 연결선 8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직선 연결선 81"/>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3" name="그룹 82"/>
          <p:cNvGrpSpPr/>
          <p:nvPr/>
        </p:nvGrpSpPr>
        <p:grpSpPr>
          <a:xfrm>
            <a:off x="7713602" y="3392776"/>
            <a:ext cx="360000" cy="360000"/>
            <a:chOff x="4450586" y="1873836"/>
            <a:chExt cx="360000" cy="360000"/>
          </a:xfrm>
        </p:grpSpPr>
        <p:cxnSp>
          <p:nvCxnSpPr>
            <p:cNvPr id="84" name="직선 연결선 83"/>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직선 연결선 8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6" name="그룹 85"/>
          <p:cNvGrpSpPr/>
          <p:nvPr/>
        </p:nvGrpSpPr>
        <p:grpSpPr>
          <a:xfrm>
            <a:off x="6993602" y="3392776"/>
            <a:ext cx="360000" cy="360000"/>
            <a:chOff x="4450586" y="1873836"/>
            <a:chExt cx="360000" cy="360000"/>
          </a:xfrm>
        </p:grpSpPr>
        <p:cxnSp>
          <p:nvCxnSpPr>
            <p:cNvPr id="87" name="직선 연결선 8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직선 연결선 8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89" name="그룹 88"/>
          <p:cNvGrpSpPr/>
          <p:nvPr/>
        </p:nvGrpSpPr>
        <p:grpSpPr>
          <a:xfrm>
            <a:off x="9153602" y="3392776"/>
            <a:ext cx="360000" cy="360000"/>
            <a:chOff x="4450586" y="1873836"/>
            <a:chExt cx="360000" cy="360000"/>
          </a:xfrm>
        </p:grpSpPr>
        <p:cxnSp>
          <p:nvCxnSpPr>
            <p:cNvPr id="90" name="직선 연결선 89"/>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직선 연결선 90"/>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92" name="타원 91"/>
          <p:cNvSpPr/>
          <p:nvPr/>
        </p:nvSpPr>
        <p:spPr bwMode="auto">
          <a:xfrm>
            <a:off x="9225590" y="2024764"/>
            <a:ext cx="216024" cy="216024"/>
          </a:xfrm>
          <a:prstGeom prst="ellipse">
            <a:avLst/>
          </a:prstGeom>
          <a:noFill/>
          <a:ln w="25400" cap="flat" cmpd="sng" algn="ctr">
            <a:solidFill>
              <a:srgbClr val="2FA06D"/>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sp>
        <p:nvSpPr>
          <p:cNvPr id="94" name="TextBox 93"/>
          <p:cNvSpPr txBox="1"/>
          <p:nvPr/>
        </p:nvSpPr>
        <p:spPr>
          <a:xfrm>
            <a:off x="407368" y="1011651"/>
            <a:ext cx="5040560" cy="369332"/>
          </a:xfrm>
          <a:prstGeom prst="rect">
            <a:avLst/>
          </a:prstGeom>
          <a:noFill/>
        </p:spPr>
        <p:txBody>
          <a:bodyPr wrap="square" rtlCol="0">
            <a:spAutoFit/>
          </a:bodyPr>
          <a:lstStyle/>
          <a:p>
            <a:pPr algn="ctr"/>
            <a:r>
              <a:rPr lang="en-US" altLang="ko-KR" dirty="0"/>
              <a:t>Quadrature Phase Shift Keying (QPSK)</a:t>
            </a:r>
            <a:endParaRPr lang="ko-KR" altLang="en-US" dirty="0"/>
          </a:p>
        </p:txBody>
      </p:sp>
      <p:sp>
        <p:nvSpPr>
          <p:cNvPr id="95" name="TextBox 94"/>
          <p:cNvSpPr txBox="1"/>
          <p:nvPr/>
        </p:nvSpPr>
        <p:spPr>
          <a:xfrm>
            <a:off x="5370644" y="1011651"/>
            <a:ext cx="5765916" cy="369332"/>
          </a:xfrm>
          <a:prstGeom prst="rect">
            <a:avLst/>
          </a:prstGeom>
          <a:noFill/>
        </p:spPr>
        <p:txBody>
          <a:bodyPr wrap="square" rtlCol="0">
            <a:spAutoFit/>
          </a:bodyPr>
          <a:lstStyle/>
          <a:p>
            <a:pPr algn="ctr"/>
            <a:r>
              <a:rPr lang="en-US" altLang="ko-KR" dirty="0"/>
              <a:t>16 Quadrature Amplitude Modulation (16-QAM)</a:t>
            </a:r>
            <a:endParaRPr lang="ko-KR" altLang="en-US" dirty="0"/>
          </a:p>
        </p:txBody>
      </p:sp>
      <p:sp>
        <p:nvSpPr>
          <p:cNvPr id="99" name="타원 98"/>
          <p:cNvSpPr/>
          <p:nvPr/>
        </p:nvSpPr>
        <p:spPr bwMode="auto">
          <a:xfrm>
            <a:off x="8631238" y="2651823"/>
            <a:ext cx="216024" cy="216024"/>
          </a:xfrm>
          <a:prstGeom prst="ellipse">
            <a:avLst/>
          </a:prstGeom>
          <a:solidFill>
            <a:srgbClr val="2FA06D"/>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grpSp>
        <p:nvGrpSpPr>
          <p:cNvPr id="104" name="그룹 103"/>
          <p:cNvGrpSpPr/>
          <p:nvPr/>
        </p:nvGrpSpPr>
        <p:grpSpPr>
          <a:xfrm>
            <a:off x="3595228" y="2157279"/>
            <a:ext cx="360000" cy="360000"/>
            <a:chOff x="4450586" y="1873836"/>
            <a:chExt cx="360000" cy="360000"/>
          </a:xfrm>
        </p:grpSpPr>
        <p:cxnSp>
          <p:nvCxnSpPr>
            <p:cNvPr id="105" name="직선 연결선 10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직선 연결선 105"/>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07" name="그룹 106"/>
          <p:cNvGrpSpPr/>
          <p:nvPr/>
        </p:nvGrpSpPr>
        <p:grpSpPr>
          <a:xfrm>
            <a:off x="1795028" y="2157279"/>
            <a:ext cx="360000" cy="360000"/>
            <a:chOff x="4450586" y="1873836"/>
            <a:chExt cx="360000" cy="360000"/>
          </a:xfrm>
        </p:grpSpPr>
        <p:cxnSp>
          <p:nvCxnSpPr>
            <p:cNvPr id="108" name="직선 연결선 10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 name="직선 연결선 108"/>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10" name="TextBox 109"/>
          <p:cNvSpPr txBox="1"/>
          <p:nvPr/>
        </p:nvSpPr>
        <p:spPr>
          <a:xfrm>
            <a:off x="3535419" y="2464559"/>
            <a:ext cx="479619" cy="369332"/>
          </a:xfrm>
          <a:prstGeom prst="rect">
            <a:avLst/>
          </a:prstGeom>
          <a:noFill/>
        </p:spPr>
        <p:txBody>
          <a:bodyPr wrap="none" rtlCol="0">
            <a:spAutoFit/>
          </a:bodyPr>
          <a:lstStyle/>
          <a:p>
            <a:pPr algn="ctr"/>
            <a:r>
              <a:rPr lang="en-US" altLang="ko-KR" dirty="0"/>
              <a:t>11</a:t>
            </a:r>
            <a:endParaRPr lang="ko-KR" altLang="en-US" dirty="0"/>
          </a:p>
        </p:txBody>
      </p:sp>
      <p:sp>
        <p:nvSpPr>
          <p:cNvPr id="111" name="TextBox 110"/>
          <p:cNvSpPr txBox="1"/>
          <p:nvPr/>
        </p:nvSpPr>
        <p:spPr>
          <a:xfrm>
            <a:off x="1735906" y="2464559"/>
            <a:ext cx="479619" cy="369332"/>
          </a:xfrm>
          <a:prstGeom prst="rect">
            <a:avLst/>
          </a:prstGeom>
          <a:noFill/>
        </p:spPr>
        <p:txBody>
          <a:bodyPr wrap="none" rtlCol="0">
            <a:spAutoFit/>
          </a:bodyPr>
          <a:lstStyle/>
          <a:p>
            <a:pPr algn="ctr"/>
            <a:r>
              <a:rPr lang="en-US" altLang="ko-KR" dirty="0"/>
              <a:t>01</a:t>
            </a:r>
            <a:endParaRPr lang="ko-KR" altLang="en-US" dirty="0"/>
          </a:p>
        </p:txBody>
      </p:sp>
      <p:grpSp>
        <p:nvGrpSpPr>
          <p:cNvPr id="113" name="그룹 112"/>
          <p:cNvGrpSpPr/>
          <p:nvPr/>
        </p:nvGrpSpPr>
        <p:grpSpPr>
          <a:xfrm>
            <a:off x="3595228" y="3805496"/>
            <a:ext cx="360000" cy="360000"/>
            <a:chOff x="4450586" y="1873836"/>
            <a:chExt cx="360000" cy="360000"/>
          </a:xfrm>
        </p:grpSpPr>
        <p:cxnSp>
          <p:nvCxnSpPr>
            <p:cNvPr id="114" name="직선 연결선 113"/>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직선 연결선 114"/>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116" name="그룹 115"/>
          <p:cNvGrpSpPr/>
          <p:nvPr/>
        </p:nvGrpSpPr>
        <p:grpSpPr>
          <a:xfrm>
            <a:off x="1795028" y="3805496"/>
            <a:ext cx="360000" cy="360000"/>
            <a:chOff x="4450586" y="1873836"/>
            <a:chExt cx="360000" cy="360000"/>
          </a:xfrm>
        </p:grpSpPr>
        <p:cxnSp>
          <p:nvCxnSpPr>
            <p:cNvPr id="117" name="직선 연결선 116"/>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직선 연결선 117"/>
            <p:cNvCxnSpPr/>
            <p:nvPr/>
          </p:nvCxnSpPr>
          <p:spPr bwMode="auto">
            <a:xfrm rot="-2700000">
              <a:off x="4630586" y="1873836"/>
              <a:ext cx="0" cy="3600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119" name="TextBox 118"/>
          <p:cNvSpPr txBox="1"/>
          <p:nvPr/>
        </p:nvSpPr>
        <p:spPr>
          <a:xfrm>
            <a:off x="3529880" y="4112776"/>
            <a:ext cx="479619" cy="369332"/>
          </a:xfrm>
          <a:prstGeom prst="rect">
            <a:avLst/>
          </a:prstGeom>
          <a:noFill/>
        </p:spPr>
        <p:txBody>
          <a:bodyPr wrap="none" rtlCol="0">
            <a:spAutoFit/>
          </a:bodyPr>
          <a:lstStyle/>
          <a:p>
            <a:pPr algn="ctr"/>
            <a:r>
              <a:rPr lang="en-US" altLang="ko-KR" dirty="0"/>
              <a:t>10</a:t>
            </a:r>
            <a:endParaRPr lang="ko-KR" altLang="en-US" dirty="0"/>
          </a:p>
        </p:txBody>
      </p:sp>
      <p:sp>
        <p:nvSpPr>
          <p:cNvPr id="120" name="TextBox 119"/>
          <p:cNvSpPr txBox="1"/>
          <p:nvPr/>
        </p:nvSpPr>
        <p:spPr>
          <a:xfrm>
            <a:off x="1735906" y="4112776"/>
            <a:ext cx="479619" cy="369332"/>
          </a:xfrm>
          <a:prstGeom prst="rect">
            <a:avLst/>
          </a:prstGeom>
          <a:noFill/>
        </p:spPr>
        <p:txBody>
          <a:bodyPr wrap="none" rtlCol="0">
            <a:spAutoFit/>
          </a:bodyPr>
          <a:lstStyle/>
          <a:p>
            <a:pPr algn="ctr"/>
            <a:r>
              <a:rPr lang="en-US" altLang="ko-KR" dirty="0"/>
              <a:t>00</a:t>
            </a:r>
            <a:endParaRPr lang="ko-KR" altLang="en-US" dirty="0"/>
          </a:p>
        </p:txBody>
      </p:sp>
      <p:sp>
        <p:nvSpPr>
          <p:cNvPr id="122" name="타원 121"/>
          <p:cNvSpPr/>
          <p:nvPr/>
        </p:nvSpPr>
        <p:spPr bwMode="auto">
          <a:xfrm>
            <a:off x="3652956" y="2243857"/>
            <a:ext cx="216024" cy="216024"/>
          </a:xfrm>
          <a:prstGeom prst="ellipse">
            <a:avLst/>
          </a:prstGeom>
          <a:noFill/>
          <a:ln w="25400" cap="flat" cmpd="sng" algn="ctr">
            <a:solidFill>
              <a:srgbClr val="2FA06D"/>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sp>
        <p:nvSpPr>
          <p:cNvPr id="123" name="타원 122"/>
          <p:cNvSpPr/>
          <p:nvPr/>
        </p:nvSpPr>
        <p:spPr bwMode="auto">
          <a:xfrm>
            <a:off x="3058604" y="2870916"/>
            <a:ext cx="216024" cy="216024"/>
          </a:xfrm>
          <a:prstGeom prst="ellipse">
            <a:avLst/>
          </a:prstGeom>
          <a:solidFill>
            <a:srgbClr val="2FA06D"/>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cxnSp>
        <p:nvCxnSpPr>
          <p:cNvPr id="124" name="직선 화살표 연결선 123"/>
          <p:cNvCxnSpPr/>
          <p:nvPr/>
        </p:nvCxnSpPr>
        <p:spPr bwMode="auto">
          <a:xfrm flipH="1">
            <a:off x="3183222" y="2336494"/>
            <a:ext cx="579234" cy="632943"/>
          </a:xfrm>
          <a:prstGeom prst="straightConnector1">
            <a:avLst/>
          </a:prstGeom>
          <a:ln w="25400">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93" name="TextBox 92"/>
          <p:cNvSpPr txBox="1"/>
          <p:nvPr/>
        </p:nvSpPr>
        <p:spPr>
          <a:xfrm>
            <a:off x="8946319" y="2260056"/>
            <a:ext cx="774571" cy="369332"/>
          </a:xfrm>
          <a:prstGeom prst="rect">
            <a:avLst/>
          </a:prstGeom>
          <a:noFill/>
        </p:spPr>
        <p:txBody>
          <a:bodyPr wrap="none" rtlCol="0">
            <a:spAutoFit/>
          </a:bodyPr>
          <a:lstStyle/>
          <a:p>
            <a:pPr algn="ctr"/>
            <a:r>
              <a:rPr lang="en-US" altLang="ko-KR" dirty="0"/>
              <a:t>1010</a:t>
            </a:r>
            <a:endParaRPr lang="ko-KR" altLang="en-US" dirty="0"/>
          </a:p>
        </p:txBody>
      </p:sp>
      <p:sp>
        <p:nvSpPr>
          <p:cNvPr id="17" name="TextBox 16"/>
          <p:cNvSpPr txBox="1"/>
          <p:nvPr/>
        </p:nvSpPr>
        <p:spPr>
          <a:xfrm>
            <a:off x="3014721" y="3275697"/>
            <a:ext cx="2616422" cy="1200329"/>
          </a:xfrm>
          <a:prstGeom prst="rect">
            <a:avLst/>
          </a:prstGeom>
          <a:solidFill>
            <a:schemeClr val="bg1">
              <a:alpha val="90000"/>
            </a:schemeClr>
          </a:solidFill>
        </p:spPr>
        <p:txBody>
          <a:bodyPr wrap="none" rtlCol="0">
            <a:spAutoFit/>
          </a:bodyPr>
          <a:lstStyle>
            <a:defPPr>
              <a:defRPr lang="ko-KR"/>
            </a:defPPr>
            <a:lvl1pPr>
              <a:defRPr>
                <a:solidFill>
                  <a:srgbClr val="C00000"/>
                </a:solidFill>
              </a:defRPr>
            </a:lvl1pPr>
          </a:lstStyle>
          <a:p>
            <a:r>
              <a:rPr lang="en-US" altLang="ko-KR" sz="2400" dirty="0"/>
              <a:t>Low SINR</a:t>
            </a:r>
          </a:p>
          <a:p>
            <a:r>
              <a:rPr lang="en-US" altLang="ko-KR" sz="2400" dirty="0"/>
              <a:t> 1. Path loss</a:t>
            </a:r>
          </a:p>
          <a:p>
            <a:r>
              <a:rPr lang="en-US" altLang="ko-KR" sz="2400" dirty="0"/>
              <a:t> 2. Interference</a:t>
            </a:r>
            <a:endParaRPr lang="ko-KR" altLang="en-US" sz="2400" dirty="0"/>
          </a:p>
        </p:txBody>
      </p:sp>
      <p:sp>
        <p:nvSpPr>
          <p:cNvPr id="125" name="직사각형 124"/>
          <p:cNvSpPr/>
          <p:nvPr/>
        </p:nvSpPr>
        <p:spPr bwMode="auto">
          <a:xfrm>
            <a:off x="9005069" y="1732736"/>
            <a:ext cx="711686" cy="717739"/>
          </a:xfrm>
          <a:prstGeom prst="rect">
            <a:avLst/>
          </a:prstGeom>
          <a:solidFill>
            <a:srgbClr val="2FA06D">
              <a:alpha val="50000"/>
            </a:srgb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cxnSp>
        <p:nvCxnSpPr>
          <p:cNvPr id="100" name="직선 화살표 연결선 99"/>
          <p:cNvCxnSpPr/>
          <p:nvPr/>
        </p:nvCxnSpPr>
        <p:spPr bwMode="auto">
          <a:xfrm flipH="1">
            <a:off x="8755856" y="2117401"/>
            <a:ext cx="579234" cy="632943"/>
          </a:xfrm>
          <a:prstGeom prst="straightConnector1">
            <a:avLst/>
          </a:prstGeom>
          <a:ln w="25400">
            <a:headEnd type="none" w="med" len="med"/>
            <a:tailEnd type="triangle" w="lg" len="lg"/>
          </a:ln>
        </p:spPr>
        <p:style>
          <a:lnRef idx="1">
            <a:schemeClr val="accent2"/>
          </a:lnRef>
          <a:fillRef idx="0">
            <a:schemeClr val="accent2"/>
          </a:fillRef>
          <a:effectRef idx="0">
            <a:schemeClr val="accent2"/>
          </a:effectRef>
          <a:fontRef idx="minor">
            <a:schemeClr val="tx1"/>
          </a:fontRef>
        </p:style>
      </p:cxnSp>
      <p:sp>
        <p:nvSpPr>
          <p:cNvPr id="127" name="TextBox 126"/>
          <p:cNvSpPr txBox="1"/>
          <p:nvPr/>
        </p:nvSpPr>
        <p:spPr>
          <a:xfrm>
            <a:off x="458494" y="5478216"/>
            <a:ext cx="4935967" cy="707886"/>
          </a:xfrm>
          <a:prstGeom prst="rect">
            <a:avLst/>
          </a:prstGeom>
          <a:noFill/>
        </p:spPr>
        <p:txBody>
          <a:bodyPr wrap="none" rtlCol="0">
            <a:spAutoFit/>
          </a:bodyPr>
          <a:lstStyle/>
          <a:p>
            <a:pPr algn="ctr"/>
            <a:r>
              <a:rPr lang="en-US" altLang="ko-KR" sz="4000" dirty="0">
                <a:solidFill>
                  <a:srgbClr val="FF0000"/>
                </a:solidFill>
              </a:rPr>
              <a:t>Higher throughput</a:t>
            </a:r>
            <a:endParaRPr lang="ko-KR" altLang="en-US" sz="4000" dirty="0">
              <a:solidFill>
                <a:srgbClr val="FF0000"/>
              </a:solidFill>
            </a:endParaRPr>
          </a:p>
        </p:txBody>
      </p:sp>
    </p:spTree>
    <p:extLst>
      <p:ext uri="{BB962C8B-B14F-4D97-AF65-F5344CB8AC3E}">
        <p14:creationId xmlns:p14="http://schemas.microsoft.com/office/powerpoint/2010/main" val="2004592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UPT Performance</a:t>
            </a:r>
            <a:endParaRPr lang="ko-KR" altLang="en-US" dirty="0"/>
          </a:p>
        </p:txBody>
      </p:sp>
      <p:sp>
        <p:nvSpPr>
          <p:cNvPr id="3" name="내용 개체 틀 2"/>
          <p:cNvSpPr>
            <a:spLocks noGrp="1"/>
          </p:cNvSpPr>
          <p:nvPr>
            <p:ph idx="1"/>
          </p:nvPr>
        </p:nvSpPr>
        <p:spPr/>
        <p:txBody>
          <a:bodyPr/>
          <a:lstStyle/>
          <a:p>
            <a:r>
              <a:rPr lang="en-US" altLang="ko-KR" dirty="0"/>
              <a:t>User perceived throughput (UPT)</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21</a:t>
            </a:fld>
            <a:endParaRPr lang="en-US" altLang="ko-KR" dirty="0"/>
          </a:p>
        </p:txBody>
      </p:sp>
      <p:pic>
        <p:nvPicPr>
          <p:cNvPr id="5" name="그림 4"/>
          <p:cNvPicPr>
            <a:picLocks noChangeAspect="1"/>
          </p:cNvPicPr>
          <p:nvPr/>
        </p:nvPicPr>
        <p:blipFill>
          <a:blip r:embed="rId2"/>
          <a:stretch>
            <a:fillRect/>
          </a:stretch>
        </p:blipFill>
        <p:spPr>
          <a:xfrm>
            <a:off x="6877183" y="1369344"/>
            <a:ext cx="4282230" cy="4714426"/>
          </a:xfrm>
          <a:prstGeom prst="rect">
            <a:avLst/>
          </a:prstGeom>
        </p:spPr>
      </p:pic>
    </p:spTree>
    <p:extLst>
      <p:ext uri="{BB962C8B-B14F-4D97-AF65-F5344CB8AC3E}">
        <p14:creationId xmlns:p14="http://schemas.microsoft.com/office/powerpoint/2010/main" val="2172909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Bursty</a:t>
            </a:r>
            <a:r>
              <a:rPr lang="en-US" altLang="ko-KR" dirty="0"/>
              <a:t> Hidden Collision Scenario</a:t>
            </a:r>
            <a:endParaRPr lang="ko-KR" altLang="en-US" dirty="0"/>
          </a:p>
        </p:txBody>
      </p:sp>
      <p:sp>
        <p:nvSpPr>
          <p:cNvPr id="3" name="내용 개체 틀 2"/>
          <p:cNvSpPr>
            <a:spLocks noGrp="1"/>
          </p:cNvSpPr>
          <p:nvPr>
            <p:ph idx="1"/>
          </p:nvPr>
        </p:nvSpPr>
        <p:spPr>
          <a:xfrm>
            <a:off x="618165" y="1071786"/>
            <a:ext cx="5765867" cy="5309542"/>
          </a:xfrm>
        </p:spPr>
        <p:txBody>
          <a:bodyPr/>
          <a:lstStyle/>
          <a:p>
            <a:r>
              <a:rPr lang="en-US" altLang="ko-KR" dirty="0"/>
              <a:t>COALA alleviate throughput degradation</a:t>
            </a:r>
          </a:p>
          <a:p>
            <a:r>
              <a:rPr lang="en-US" altLang="ko-KR" dirty="0"/>
              <a:t>COALA refrains from unnecessary MCS lowering (almost immediately)</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22</a:t>
            </a:fld>
            <a:endParaRPr lang="en-US" altLang="ko-KR" dirty="0"/>
          </a:p>
        </p:txBody>
      </p:sp>
      <p:pic>
        <p:nvPicPr>
          <p:cNvPr id="5" name="그림 4"/>
          <p:cNvPicPr>
            <a:picLocks noChangeAspect="1"/>
          </p:cNvPicPr>
          <p:nvPr/>
        </p:nvPicPr>
        <p:blipFill>
          <a:blip r:embed="rId2"/>
          <a:stretch>
            <a:fillRect/>
          </a:stretch>
        </p:blipFill>
        <p:spPr>
          <a:xfrm>
            <a:off x="6690864" y="1200231"/>
            <a:ext cx="5134882" cy="2617134"/>
          </a:xfrm>
          <a:prstGeom prst="rect">
            <a:avLst/>
          </a:prstGeom>
        </p:spPr>
      </p:pic>
      <p:pic>
        <p:nvPicPr>
          <p:cNvPr id="7" name="그림 6"/>
          <p:cNvPicPr>
            <a:picLocks noChangeAspect="1"/>
          </p:cNvPicPr>
          <p:nvPr/>
        </p:nvPicPr>
        <p:blipFill>
          <a:blip r:embed="rId3"/>
          <a:stretch>
            <a:fillRect/>
          </a:stretch>
        </p:blipFill>
        <p:spPr>
          <a:xfrm>
            <a:off x="6666018" y="3945810"/>
            <a:ext cx="5184574" cy="2617134"/>
          </a:xfrm>
          <a:prstGeom prst="rect">
            <a:avLst/>
          </a:prstGeom>
        </p:spPr>
      </p:pic>
    </p:spTree>
    <p:extLst>
      <p:ext uri="{BB962C8B-B14F-4D97-AF65-F5344CB8AC3E}">
        <p14:creationId xmlns:p14="http://schemas.microsoft.com/office/powerpoint/2010/main" val="1619493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2AE0B17-372F-4DAB-AA23-B3EE287C188E}"/>
              </a:ext>
            </a:extLst>
          </p:cNvPr>
          <p:cNvSpPr>
            <a:spLocks noGrp="1"/>
          </p:cNvSpPr>
          <p:nvPr>
            <p:ph type="title"/>
          </p:nvPr>
        </p:nvSpPr>
        <p:spPr/>
        <p:txBody>
          <a:bodyPr/>
          <a:lstStyle/>
          <a:p>
            <a:r>
              <a:rPr lang="en-US" altLang="ko-KR" dirty="0"/>
              <a:t>Contention Collision in Unlicensed Spectrum</a:t>
            </a:r>
            <a:endParaRPr lang="ko-KR" altLang="en-US" dirty="0"/>
          </a:p>
        </p:txBody>
      </p:sp>
      <p:sp>
        <p:nvSpPr>
          <p:cNvPr id="3" name="내용 개체 틀 2">
            <a:extLst>
              <a:ext uri="{FF2B5EF4-FFF2-40B4-BE49-F238E27FC236}">
                <a16:creationId xmlns:a16="http://schemas.microsoft.com/office/drawing/2014/main" id="{1A4D600B-B875-4725-9C98-935C4569A6D4}"/>
              </a:ext>
            </a:extLst>
          </p:cNvPr>
          <p:cNvSpPr>
            <a:spLocks noGrp="1"/>
          </p:cNvSpPr>
          <p:nvPr>
            <p:ph idx="1"/>
          </p:nvPr>
        </p:nvSpPr>
        <p:spPr>
          <a:xfrm>
            <a:off x="618165" y="1071786"/>
            <a:ext cx="4613739" cy="5309542"/>
          </a:xfrm>
        </p:spPr>
        <p:txBody>
          <a:bodyPr/>
          <a:lstStyle/>
          <a:p>
            <a:r>
              <a:rPr lang="en-US" altLang="ko-KR" dirty="0"/>
              <a:t>Considerable contention collision probability even with a few TX nodes</a:t>
            </a:r>
            <a:endParaRPr lang="ko-KR" altLang="en-US" dirty="0"/>
          </a:p>
          <a:p>
            <a:endParaRPr lang="en-US" altLang="ko-KR" dirty="0"/>
          </a:p>
          <a:p>
            <a:r>
              <a:rPr lang="en-US" altLang="ko-KR" dirty="0" err="1"/>
              <a:t>Matlab</a:t>
            </a:r>
            <a:r>
              <a:rPr lang="en-US" altLang="ko-KR" dirty="0"/>
              <a:t> simulation</a:t>
            </a:r>
          </a:p>
          <a:p>
            <a:pPr lvl="1"/>
            <a:r>
              <a:rPr lang="en-US" altLang="ko-KR" dirty="0"/>
              <a:t>Binary exponential backoff if collision happens</a:t>
            </a:r>
          </a:p>
          <a:p>
            <a:pPr lvl="1"/>
            <a:r>
              <a:rPr lang="en-US" altLang="ko-KR" dirty="0"/>
              <a:t>No hidden terminal</a:t>
            </a:r>
          </a:p>
          <a:p>
            <a:pPr lvl="1"/>
            <a:r>
              <a:rPr lang="en-US" altLang="ko-KR" dirty="0"/>
              <a:t>100,000 times channel access</a:t>
            </a:r>
          </a:p>
          <a:p>
            <a:endParaRPr lang="en-US" altLang="ko-KR" dirty="0"/>
          </a:p>
        </p:txBody>
      </p:sp>
      <p:sp>
        <p:nvSpPr>
          <p:cNvPr id="4" name="슬라이드 번호 개체 틀 3">
            <a:extLst>
              <a:ext uri="{FF2B5EF4-FFF2-40B4-BE49-F238E27FC236}">
                <a16:creationId xmlns:a16="http://schemas.microsoft.com/office/drawing/2014/main" id="{6B18BDF8-62FA-4569-9914-AA85479FB9EC}"/>
              </a:ext>
            </a:extLst>
          </p:cNvPr>
          <p:cNvSpPr>
            <a:spLocks noGrp="1"/>
          </p:cNvSpPr>
          <p:nvPr>
            <p:ph type="sldNum" sz="quarter" idx="10"/>
          </p:nvPr>
        </p:nvSpPr>
        <p:spPr/>
        <p:txBody>
          <a:bodyPr/>
          <a:lstStyle/>
          <a:p>
            <a:pPr>
              <a:defRPr/>
            </a:pPr>
            <a:fld id="{AAC27222-EC66-4443-81E2-9243E7A1A2A7}" type="slidenum">
              <a:rPr lang="en-US" altLang="ko-KR" smtClean="0"/>
              <a:pPr>
                <a:defRPr/>
              </a:pPr>
              <a:t>23</a:t>
            </a:fld>
            <a:endParaRPr lang="en-US" altLang="ko-KR" dirty="0"/>
          </a:p>
        </p:txBody>
      </p:sp>
      <p:graphicFrame>
        <p:nvGraphicFramePr>
          <p:cNvPr id="5" name="차트 4">
            <a:extLst>
              <a:ext uri="{FF2B5EF4-FFF2-40B4-BE49-F238E27FC236}">
                <a16:creationId xmlns:a16="http://schemas.microsoft.com/office/drawing/2014/main" id="{930EB7F0-102B-40AF-80B0-50AC935D336A}"/>
              </a:ext>
            </a:extLst>
          </p:cNvPr>
          <p:cNvGraphicFramePr>
            <a:graphicFrameLocks/>
          </p:cNvGraphicFramePr>
          <p:nvPr>
            <p:extLst>
              <p:ext uri="{D42A27DB-BD31-4B8C-83A1-F6EECF244321}">
                <p14:modId xmlns:p14="http://schemas.microsoft.com/office/powerpoint/2010/main" val="1855252759"/>
              </p:ext>
            </p:extLst>
          </p:nvPr>
        </p:nvGraphicFramePr>
        <p:xfrm>
          <a:off x="5280118" y="1631208"/>
          <a:ext cx="6600733"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421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126E55-CFFC-4C95-8F89-5C5F13984CEB}"/>
              </a:ext>
            </a:extLst>
          </p:cNvPr>
          <p:cNvSpPr>
            <a:spLocks noGrp="1"/>
          </p:cNvSpPr>
          <p:nvPr>
            <p:ph type="title"/>
          </p:nvPr>
        </p:nvSpPr>
        <p:spPr/>
        <p:txBody>
          <a:bodyPr/>
          <a:lstStyle/>
          <a:p>
            <a:r>
              <a:rPr lang="en-US" altLang="ko-KR" dirty="0"/>
              <a:t>How to Detect Collision with CQI Distribution</a:t>
            </a: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20672B0C-F48A-4DCD-B6EE-05EA32A22280}"/>
                  </a:ext>
                </a:extLst>
              </p:cNvPr>
              <p:cNvSpPr>
                <a:spLocks noGrp="1"/>
              </p:cNvSpPr>
              <p:nvPr>
                <p:ph idx="1"/>
              </p:nvPr>
            </p:nvSpPr>
            <p:spPr>
              <a:xfrm>
                <a:off x="618165" y="1071786"/>
                <a:ext cx="5621851" cy="5309542"/>
              </a:xfrm>
            </p:spPr>
            <p:txBody>
              <a:bodyPr/>
              <a:lstStyle/>
              <a:p>
                <a:r>
                  <a:rPr lang="en-US" altLang="ko-KR" i="1" dirty="0"/>
                  <a:t>k</a:t>
                </a:r>
                <a:r>
                  <a:rPr lang="en-US" altLang="ko-KR" dirty="0"/>
                  <a:t>-means clustering [1]</a:t>
                </a:r>
              </a:p>
              <a:p>
                <a:pPr lvl="1"/>
                <a:r>
                  <a:rPr lang="en-US" altLang="ko-KR" dirty="0"/>
                  <a:t>Simplest unsupervised learning (clustering)</a:t>
                </a:r>
              </a:p>
              <a:p>
                <a:pPr lvl="1"/>
                <a:r>
                  <a:rPr lang="en-US" altLang="ko-KR" dirty="0"/>
                  <a:t>Find </a:t>
                </a:r>
                <a14:m>
                  <m:oMath xmlns:m="http://schemas.openxmlformats.org/officeDocument/2006/math">
                    <m:r>
                      <a:rPr lang="en-US" altLang="ko-KR" i="1" dirty="0">
                        <a:latin typeface="Cambria Math" panose="02040503050406030204" pitchFamily="18" charset="0"/>
                      </a:rPr>
                      <m:t>𝑘</m:t>
                    </m:r>
                  </m:oMath>
                </a14:m>
                <a:r>
                  <a:rPr lang="en-US" altLang="ko-KR" dirty="0"/>
                  <a:t> cluster centroids of </a:t>
                </a:r>
                <a14:m>
                  <m:oMath xmlns:m="http://schemas.openxmlformats.org/officeDocument/2006/math">
                    <m:r>
                      <a:rPr lang="en-US" altLang="ko-KR" i="1" dirty="0" smtClean="0">
                        <a:latin typeface="Cambria Math" panose="02040503050406030204" pitchFamily="18" charset="0"/>
                      </a:rPr>
                      <m:t>𝑘</m:t>
                    </m:r>
                  </m:oMath>
                </a14:m>
                <a:r>
                  <a:rPr lang="en-US" altLang="ko-KR" dirty="0"/>
                  <a:t> clusters</a:t>
                </a:r>
              </a:p>
              <a:p>
                <a:pPr lvl="1"/>
                <a:r>
                  <a:rPr lang="en-US" altLang="ko-KR" dirty="0"/>
                  <a:t>Need a priori knowledge about the number of clusters (</a:t>
                </a:r>
                <a14:m>
                  <m:oMath xmlns:m="http://schemas.openxmlformats.org/officeDocument/2006/math">
                    <m:r>
                      <a:rPr lang="en-US" altLang="ko-KR" i="1" dirty="0">
                        <a:latin typeface="Cambria Math" panose="02040503050406030204" pitchFamily="18" charset="0"/>
                      </a:rPr>
                      <m:t>𝑘</m:t>
                    </m:r>
                  </m:oMath>
                </a14:m>
                <a:r>
                  <a:rPr lang="en-US" altLang="ko-KR" dirty="0"/>
                  <a:t>)</a:t>
                </a:r>
              </a:p>
              <a:p>
                <a:r>
                  <a:rPr lang="en-US" altLang="ko-KR" dirty="0"/>
                  <a:t>Gap</a:t>
                </a:r>
                <a:r>
                  <a:rPr lang="ko-KR" altLang="en-US" dirty="0"/>
                  <a:t> </a:t>
                </a:r>
                <a:r>
                  <a:rPr lang="en-US" altLang="ko-KR" dirty="0"/>
                  <a:t>statistic</a:t>
                </a:r>
                <a:r>
                  <a:rPr lang="ko-KR" altLang="en-US" dirty="0"/>
                  <a:t> </a:t>
                </a:r>
                <a:r>
                  <a:rPr lang="en-US" altLang="ko-KR" dirty="0"/>
                  <a:t>[2]</a:t>
                </a:r>
              </a:p>
              <a:p>
                <a:pPr lvl="1"/>
                <a:r>
                  <a:rPr lang="en-US" altLang="ko-KR" dirty="0"/>
                  <a:t>Fine optimal number of clusters</a:t>
                </a:r>
              </a:p>
              <a:p>
                <a:pPr lvl="1"/>
                <a:r>
                  <a:rPr lang="en-US" altLang="ko-KR" dirty="0"/>
                  <a:t>Compare change in within-cluster dispersion</a:t>
                </a:r>
              </a:p>
              <a:p>
                <a:pPr lvl="1"/>
                <a:endParaRPr lang="ko-KR" altLang="en-US" dirty="0"/>
              </a:p>
            </p:txBody>
          </p:sp>
        </mc:Choice>
        <mc:Fallback xmlns="">
          <p:sp>
            <p:nvSpPr>
              <p:cNvPr id="3" name="내용 개체 틀 2">
                <a:extLst>
                  <a:ext uri="{FF2B5EF4-FFF2-40B4-BE49-F238E27FC236}">
                    <a16:creationId xmlns:a16="http://schemas.microsoft.com/office/drawing/2014/main" id="{20672B0C-F48A-4DCD-B6EE-05EA32A22280}"/>
                  </a:ext>
                </a:extLst>
              </p:cNvPr>
              <p:cNvSpPr>
                <a:spLocks noGrp="1" noRot="1" noChangeAspect="1" noMove="1" noResize="1" noEditPoints="1" noAdjustHandles="1" noChangeArrowheads="1" noChangeShapeType="1" noTextEdit="1"/>
              </p:cNvSpPr>
              <p:nvPr>
                <p:ph idx="1"/>
              </p:nvPr>
            </p:nvSpPr>
            <p:spPr>
              <a:xfrm>
                <a:off x="618165" y="1071786"/>
                <a:ext cx="5621851" cy="5309542"/>
              </a:xfrm>
              <a:blipFill>
                <a:blip r:embed="rId2"/>
                <a:stretch>
                  <a:fillRect l="-975" r="-217"/>
                </a:stretch>
              </a:blipFill>
            </p:spPr>
            <p:txBody>
              <a:bodyPr/>
              <a:lstStyle/>
              <a:p>
                <a:r>
                  <a:rPr lang="ko-KR" altLang="en-US">
                    <a:noFill/>
                  </a:rPr>
                  <a:t> </a:t>
                </a:r>
              </a:p>
            </p:txBody>
          </p:sp>
        </mc:Fallback>
      </mc:AlternateContent>
      <p:sp>
        <p:nvSpPr>
          <p:cNvPr id="4" name="슬라이드 번호 개체 틀 3">
            <a:extLst>
              <a:ext uri="{FF2B5EF4-FFF2-40B4-BE49-F238E27FC236}">
                <a16:creationId xmlns:a16="http://schemas.microsoft.com/office/drawing/2014/main" id="{240D2104-F3E9-4BFD-96B1-4EE3C36F7624}"/>
              </a:ext>
            </a:extLst>
          </p:cNvPr>
          <p:cNvSpPr>
            <a:spLocks noGrp="1"/>
          </p:cNvSpPr>
          <p:nvPr>
            <p:ph type="sldNum" sz="quarter" idx="10"/>
          </p:nvPr>
        </p:nvSpPr>
        <p:spPr/>
        <p:txBody>
          <a:bodyPr/>
          <a:lstStyle/>
          <a:p>
            <a:pPr>
              <a:defRPr/>
            </a:pPr>
            <a:fld id="{AAC27222-EC66-4443-81E2-9243E7A1A2A7}" type="slidenum">
              <a:rPr lang="en-US" altLang="ko-KR" smtClean="0"/>
              <a:pPr>
                <a:defRPr/>
              </a:pPr>
              <a:t>24</a:t>
            </a:fld>
            <a:endParaRPr lang="en-US" altLang="ko-KR" dirty="0"/>
          </a:p>
        </p:txBody>
      </p:sp>
      <p:sp>
        <p:nvSpPr>
          <p:cNvPr id="5" name="TextBox 4">
            <a:extLst>
              <a:ext uri="{FF2B5EF4-FFF2-40B4-BE49-F238E27FC236}">
                <a16:creationId xmlns:a16="http://schemas.microsoft.com/office/drawing/2014/main" id="{ABB11B95-8B50-4B53-8A1D-7E64408709D1}"/>
              </a:ext>
            </a:extLst>
          </p:cNvPr>
          <p:cNvSpPr txBox="1"/>
          <p:nvPr/>
        </p:nvSpPr>
        <p:spPr>
          <a:xfrm>
            <a:off x="135533" y="6228579"/>
            <a:ext cx="11595531" cy="400110"/>
          </a:xfrm>
          <a:prstGeom prst="rect">
            <a:avLst/>
          </a:prstGeom>
          <a:noFill/>
        </p:spPr>
        <p:txBody>
          <a:bodyPr wrap="square" rtlCol="0">
            <a:spAutoFit/>
          </a:bodyPr>
          <a:lstStyle/>
          <a:p>
            <a:r>
              <a:rPr lang="en-US" altLang="ko-KR" sz="1000" dirty="0"/>
              <a:t>[1] S. Lloyd, “Least squares quantization in PCM,” IEEE Trans. Inform. Theory, vol. 28, no. 2, pp. 129–137, 1982.</a:t>
            </a:r>
          </a:p>
          <a:p>
            <a:r>
              <a:rPr lang="en-US" altLang="ko-KR" sz="1000" dirty="0"/>
              <a:t>[2] R. </a:t>
            </a:r>
            <a:r>
              <a:rPr lang="en-US" altLang="ko-KR" sz="1000" dirty="0" err="1"/>
              <a:t>Tibshirani</a:t>
            </a:r>
            <a:r>
              <a:rPr lang="en-US" altLang="ko-KR" sz="1000" dirty="0"/>
              <a:t>, G. Walther, and T. Hastie, “Estimating the number of clusters in a data set via the gap statistic,” J. R. Statist. Soc. B, vol. 63, no. 2, pp. 411–423, 2001.</a:t>
            </a:r>
          </a:p>
        </p:txBody>
      </p:sp>
      <p:pic>
        <p:nvPicPr>
          <p:cNvPr id="6" name="그림 5" descr="지도, 텍스트이(가) 표시된 사진&#10;&#10;매우 높은 신뢰도로 생성된 설명">
            <a:extLst>
              <a:ext uri="{FF2B5EF4-FFF2-40B4-BE49-F238E27FC236}">
                <a16:creationId xmlns:a16="http://schemas.microsoft.com/office/drawing/2014/main" id="{E1738037-D572-401D-893C-694716D23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1196751"/>
            <a:ext cx="4940977" cy="4801357"/>
          </a:xfrm>
          <a:prstGeom prst="rect">
            <a:avLst/>
          </a:prstGeom>
        </p:spPr>
      </p:pic>
    </p:spTree>
    <p:extLst>
      <p:ext uri="{BB962C8B-B14F-4D97-AF65-F5344CB8AC3E}">
        <p14:creationId xmlns:p14="http://schemas.microsoft.com/office/powerpoint/2010/main" val="8325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2232D70-5E17-4495-8F8D-A9BE0142897A}"/>
              </a:ext>
            </a:extLst>
          </p:cNvPr>
          <p:cNvSpPr>
            <a:spLocks noGrp="1"/>
          </p:cNvSpPr>
          <p:nvPr>
            <p:ph type="title"/>
          </p:nvPr>
        </p:nvSpPr>
        <p:spPr/>
        <p:txBody>
          <a:bodyPr/>
          <a:lstStyle/>
          <a:p>
            <a:r>
              <a:rPr lang="en-US" altLang="ko-KR" dirty="0"/>
              <a:t>Gap Statistic [2]</a:t>
            </a:r>
            <a:endParaRPr lang="ko-KR" altLang="en-US" dirty="0"/>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16A77834-6735-40E7-9EC0-A7AE7003C78C}"/>
                  </a:ext>
                </a:extLst>
              </p:cNvPr>
              <p:cNvSpPr>
                <a:spLocks noGrp="1"/>
              </p:cNvSpPr>
              <p:nvPr>
                <p:ph idx="1"/>
              </p:nvPr>
            </p:nvSpPr>
            <p:spPr/>
            <p:txBody>
              <a:bodyPr/>
              <a:lstStyle/>
              <a:p>
                <a:r>
                  <a:rPr lang="en-US" altLang="ko-KR" dirty="0"/>
                  <a:t>Measure compactness of clusters (for </a:t>
                </a:r>
                <a14:m>
                  <m:oMath xmlns:m="http://schemas.openxmlformats.org/officeDocument/2006/math">
                    <m:r>
                      <a:rPr lang="en-US" altLang="ko-KR" b="0" i="1" dirty="0" smtClean="0">
                        <a:latin typeface="Cambria Math" panose="02040503050406030204" pitchFamily="18" charset="0"/>
                      </a:rPr>
                      <m:t>𝑘</m:t>
                    </m:r>
                    <m:r>
                      <a:rPr lang="en-US" altLang="ko-KR" b="0" i="1" dirty="0" smtClean="0">
                        <a:latin typeface="Cambria Math" panose="02040503050406030204" pitchFamily="18" charset="0"/>
                      </a:rPr>
                      <m:t>=1, 2, …, </m:t>
                    </m:r>
                    <m:sSub>
                      <m:sSubPr>
                        <m:ctrlPr>
                          <a:rPr lang="en-US" altLang="ko-KR" b="0" i="1" dirty="0" smtClean="0">
                            <a:latin typeface="Cambria Math" panose="02040503050406030204" pitchFamily="18" charset="0"/>
                          </a:rPr>
                        </m:ctrlPr>
                      </m:sSubPr>
                      <m:e>
                        <m:r>
                          <a:rPr lang="en-US" altLang="ko-KR" b="0" i="1" dirty="0" smtClean="0">
                            <a:latin typeface="Cambria Math" panose="02040503050406030204" pitchFamily="18" charset="0"/>
                          </a:rPr>
                          <m:t>𝑘</m:t>
                        </m:r>
                      </m:e>
                      <m:sub>
                        <m:r>
                          <m:rPr>
                            <m:sty m:val="p"/>
                          </m:rPr>
                          <a:rPr lang="en-US" altLang="ko-KR" b="0" i="0" dirty="0" smtClean="0">
                            <a:latin typeface="Cambria Math" panose="02040503050406030204" pitchFamily="18" charset="0"/>
                          </a:rPr>
                          <m:t>max</m:t>
                        </m:r>
                      </m:sub>
                    </m:sSub>
                  </m:oMath>
                </a14:m>
                <a:r>
                  <a:rPr lang="en-US" altLang="ko-KR" dirty="0"/>
                  <a:t>)</a:t>
                </a:r>
              </a:p>
              <a:p>
                <a:pPr lvl="1"/>
                <a14:m>
                  <m:oMath xmlns:m="http://schemas.openxmlformats.org/officeDocument/2006/math">
                    <m:sSub>
                      <m:sSubPr>
                        <m:ctrlPr>
                          <a:rPr lang="en-US" altLang="ko-KR" sz="2400" i="1" smtClean="0">
                            <a:latin typeface="Cambria Math" panose="02040503050406030204" pitchFamily="18" charset="0"/>
                          </a:rPr>
                        </m:ctrlPr>
                      </m:sSubPr>
                      <m:e>
                        <m:r>
                          <m:rPr>
                            <m:sty m:val="p"/>
                          </m:rPr>
                          <a:rPr lang="en-US" altLang="ko-KR" sz="2400" b="0" i="0" smtClean="0">
                            <a:latin typeface="Cambria Math" panose="02040503050406030204" pitchFamily="18" charset="0"/>
                          </a:rPr>
                          <m:t>log</m:t>
                        </m:r>
                        <m:r>
                          <a:rPr lang="en-US" altLang="ko-KR" sz="2400" b="0" i="1" smtClean="0">
                            <a:latin typeface="Cambria Math" panose="02040503050406030204" pitchFamily="18" charset="0"/>
                          </a:rPr>
                          <m:t>⁡(</m:t>
                        </m:r>
                        <m:r>
                          <a:rPr lang="en-US" altLang="ko-KR" sz="2400" b="0" i="1" smtClean="0">
                            <a:latin typeface="Cambria Math" panose="02040503050406030204" pitchFamily="18" charset="0"/>
                          </a:rPr>
                          <m:t>𝑊</m:t>
                        </m:r>
                      </m:e>
                      <m:sub>
                        <m:r>
                          <a:rPr lang="en-US" altLang="ko-KR" sz="2400" b="0" i="1" smtClean="0">
                            <a:latin typeface="Cambria Math" panose="02040503050406030204" pitchFamily="18" charset="0"/>
                          </a:rPr>
                          <m:t>𝑘</m:t>
                        </m:r>
                      </m:sub>
                    </m:sSub>
                    <m:r>
                      <a:rPr lang="en-US" altLang="ko-KR" sz="2400" b="0" i="1" smtClean="0">
                        <a:latin typeface="Cambria Math" panose="02040503050406030204" pitchFamily="18" charset="0"/>
                      </a:rPr>
                      <m:t>)=</m:t>
                    </m:r>
                    <m:r>
                      <m:rPr>
                        <m:sty m:val="p"/>
                      </m:rPr>
                      <a:rPr lang="en-US" altLang="ko-KR" sz="2400" b="0" i="0" smtClean="0">
                        <a:latin typeface="Cambria Math" panose="02040503050406030204" pitchFamily="18" charset="0"/>
                      </a:rPr>
                      <m:t>log</m:t>
                    </m:r>
                    <m:r>
                      <a:rPr lang="en-US" altLang="ko-KR" sz="2400" b="0" i="1" smtClean="0">
                        <a:latin typeface="Cambria Math" panose="02040503050406030204" pitchFamily="18" charset="0"/>
                      </a:rPr>
                      <m:t>⁡(</m:t>
                    </m:r>
                    <m:nary>
                      <m:naryPr>
                        <m:chr m:val="∑"/>
                        <m:ctrlPr>
                          <a:rPr lang="en-US" altLang="ko-KR" sz="2400" b="0" i="1" smtClean="0">
                            <a:latin typeface="Cambria Math" panose="02040503050406030204" pitchFamily="18" charset="0"/>
                          </a:rPr>
                        </m:ctrlPr>
                      </m:naryPr>
                      <m:sub>
                        <m:r>
                          <m:rPr>
                            <m:brk m:alnAt="23"/>
                          </m:rPr>
                          <a:rPr lang="en-US" altLang="ko-KR" sz="2400" b="0" i="1" smtClean="0">
                            <a:latin typeface="Cambria Math" panose="02040503050406030204" pitchFamily="18" charset="0"/>
                          </a:rPr>
                          <m:t>𝑟</m:t>
                        </m:r>
                        <m:r>
                          <a:rPr lang="en-US" altLang="ko-KR" sz="2400" b="0" i="1" smtClean="0">
                            <a:latin typeface="Cambria Math" panose="02040503050406030204" pitchFamily="18" charset="0"/>
                          </a:rPr>
                          <m:t>=1</m:t>
                        </m:r>
                      </m:sub>
                      <m:sup>
                        <m:r>
                          <a:rPr lang="en-US" altLang="ko-KR" sz="2400" b="0" i="1" smtClean="0">
                            <a:latin typeface="Cambria Math" panose="02040503050406030204" pitchFamily="18" charset="0"/>
                          </a:rPr>
                          <m:t>𝑘</m:t>
                        </m:r>
                      </m:sup>
                      <m:e>
                        <m:nary>
                          <m:naryPr>
                            <m:chr m:val="∑"/>
                            <m:supHide m:val="on"/>
                            <m:ctrlPr>
                              <a:rPr lang="en-US" altLang="ko-KR" sz="2400" b="0" i="1" smtClean="0">
                                <a:latin typeface="Cambria Math" panose="02040503050406030204" pitchFamily="18" charset="0"/>
                              </a:rPr>
                            </m:ctrlPr>
                          </m:naryPr>
                          <m:sub>
                            <m:sSub>
                              <m:sSubPr>
                                <m:ctrlPr>
                                  <a:rPr lang="en-US" altLang="ko-KR" sz="2400" b="0" i="1" smtClean="0">
                                    <a:latin typeface="Cambria Math" panose="02040503050406030204" pitchFamily="18" charset="0"/>
                                  </a:rPr>
                                </m:ctrlPr>
                              </m:sSubPr>
                              <m:e>
                                <m:r>
                                  <m:rPr>
                                    <m:brk m:alnAt="7"/>
                                  </m:rPr>
                                  <a:rPr lang="en-US" altLang="ko-KR" sz="2400" b="0" i="1" smtClean="0">
                                    <a:latin typeface="Cambria Math" panose="02040503050406030204" pitchFamily="18" charset="0"/>
                                  </a:rPr>
                                  <m:t>𝑥</m:t>
                                </m:r>
                              </m:e>
                              <m:sub>
                                <m:r>
                                  <m:rPr>
                                    <m:brk m:alnAt="7"/>
                                  </m:rPr>
                                  <a:rPr lang="en-US" altLang="ko-KR" sz="2400" b="0" i="1" smtClean="0">
                                    <a:latin typeface="Cambria Math" panose="02040503050406030204" pitchFamily="18" charset="0"/>
                                  </a:rPr>
                                  <m:t>𝑖</m:t>
                                </m:r>
                              </m:sub>
                            </m:sSub>
                            <m:r>
                              <m:rPr>
                                <m:brk m:alnAt="7"/>
                              </m:rPr>
                              <a:rPr lang="en-US" altLang="ko-KR" sz="2400" b="0" i="1" smtClean="0">
                                <a:latin typeface="Cambria Math" panose="02040503050406030204" pitchFamily="18" charset="0"/>
                                <a:ea typeface="Cambria Math" panose="02040503050406030204" pitchFamily="18" charset="0"/>
                              </a:rPr>
                              <m:t>∈</m:t>
                            </m:r>
                            <m:sSub>
                              <m:sSubPr>
                                <m:ctrlPr>
                                  <a:rPr lang="en-US" altLang="ko-KR" sz="2400" b="0" i="1" smtClean="0">
                                    <a:latin typeface="Cambria Math" panose="02040503050406030204" pitchFamily="18" charset="0"/>
                                    <a:ea typeface="Cambria Math" panose="02040503050406030204" pitchFamily="18" charset="0"/>
                                  </a:rPr>
                                </m:ctrlPr>
                              </m:sSubPr>
                              <m:e>
                                <m:r>
                                  <m:rPr>
                                    <m:brk m:alnAt="7"/>
                                  </m:rPr>
                                  <a:rPr lang="en-US" altLang="ko-KR" sz="2400" b="0" i="1" smtClean="0">
                                    <a:latin typeface="Cambria Math" panose="02040503050406030204" pitchFamily="18" charset="0"/>
                                    <a:ea typeface="Cambria Math" panose="02040503050406030204" pitchFamily="18" charset="0"/>
                                  </a:rPr>
                                  <m:t>𝐶</m:t>
                                </m:r>
                              </m:e>
                              <m:sub>
                                <m:r>
                                  <a:rPr lang="en-US" altLang="ko-KR" sz="2400" b="0" i="1" smtClean="0">
                                    <a:latin typeface="Cambria Math" panose="02040503050406030204" pitchFamily="18" charset="0"/>
                                    <a:ea typeface="Cambria Math" panose="02040503050406030204" pitchFamily="18" charset="0"/>
                                  </a:rPr>
                                  <m:t>𝑟</m:t>
                                </m:r>
                              </m:sub>
                            </m:sSub>
                          </m:sub>
                          <m:sup/>
                          <m:e>
                            <m:sSup>
                              <m:sSupPr>
                                <m:ctrlPr>
                                  <a:rPr lang="en-US" altLang="ko-KR" sz="2400" i="1">
                                    <a:latin typeface="Cambria Math" panose="02040503050406030204" pitchFamily="18" charset="0"/>
                                  </a:rPr>
                                </m:ctrlPr>
                              </m:sSupPr>
                              <m:e>
                                <m:d>
                                  <m:dPr>
                                    <m:begChr m:val="‖"/>
                                    <m:endChr m:val="‖"/>
                                    <m:ctrlPr>
                                      <a:rPr lang="en-US" altLang="ko-KR" sz="2400" i="1">
                                        <a:latin typeface="Cambria Math" panose="02040503050406030204" pitchFamily="18" charset="0"/>
                                      </a:rPr>
                                    </m:ctrlPr>
                                  </m:dPr>
                                  <m:e>
                                    <m:sSub>
                                      <m:sSubPr>
                                        <m:ctrlPr>
                                          <a:rPr lang="en-US" altLang="ko-KR" sz="2400" i="1">
                                            <a:latin typeface="Cambria Math" panose="02040503050406030204" pitchFamily="18" charset="0"/>
                                          </a:rPr>
                                        </m:ctrlPr>
                                      </m:sSubPr>
                                      <m:e>
                                        <m:r>
                                          <a:rPr lang="en-US" altLang="ko-KR" sz="2400" i="1">
                                            <a:latin typeface="Cambria Math" panose="02040503050406030204" pitchFamily="18" charset="0"/>
                                          </a:rPr>
                                          <m:t>𝑥</m:t>
                                        </m:r>
                                      </m:e>
                                      <m:sub>
                                        <m:r>
                                          <a:rPr lang="en-US" altLang="ko-KR" sz="2400" i="1">
                                            <a:latin typeface="Cambria Math" panose="02040503050406030204" pitchFamily="18" charset="0"/>
                                          </a:rPr>
                                          <m:t>𝑖</m:t>
                                        </m:r>
                                      </m:sub>
                                    </m:sSub>
                                    <m:r>
                                      <a:rPr lang="en-US" altLang="ko-KR" sz="2400" i="1">
                                        <a:latin typeface="Cambria Math" panose="02040503050406030204" pitchFamily="18" charset="0"/>
                                      </a:rPr>
                                      <m:t>−</m:t>
                                    </m:r>
                                    <m:sSub>
                                      <m:sSubPr>
                                        <m:ctrlPr>
                                          <a:rPr lang="en-US" altLang="ko-KR" sz="2400" i="1">
                                            <a:latin typeface="Cambria Math" panose="02040503050406030204" pitchFamily="18" charset="0"/>
                                          </a:rPr>
                                        </m:ctrlPr>
                                      </m:sSubPr>
                                      <m:e>
                                        <m:r>
                                          <a:rPr lang="ko-KR" altLang="en-US" sz="2400" i="1">
                                            <a:latin typeface="Cambria Math" panose="02040503050406030204" pitchFamily="18" charset="0"/>
                                          </a:rPr>
                                          <m:t>𝜇</m:t>
                                        </m:r>
                                      </m:e>
                                      <m:sub>
                                        <m:r>
                                          <a:rPr lang="en-US" altLang="ko-KR" sz="2400" b="0" i="1" smtClean="0">
                                            <a:latin typeface="Cambria Math" panose="02040503050406030204" pitchFamily="18" charset="0"/>
                                          </a:rPr>
                                          <m:t>𝑟</m:t>
                                        </m:r>
                                      </m:sub>
                                    </m:sSub>
                                  </m:e>
                                </m:d>
                              </m:e>
                              <m:sup>
                                <m:r>
                                  <a:rPr lang="en-US" altLang="ko-KR" sz="2400" i="1">
                                    <a:latin typeface="Cambria Math" panose="02040503050406030204" pitchFamily="18" charset="0"/>
                                  </a:rPr>
                                  <m:t>2</m:t>
                                </m:r>
                              </m:sup>
                            </m:sSup>
                          </m:e>
                        </m:nary>
                      </m:e>
                    </m:nary>
                    <m:r>
                      <a:rPr lang="en-US" altLang="ko-KR" sz="2400" b="0" i="1" smtClean="0">
                        <a:latin typeface="Cambria Math" panose="02040503050406030204" pitchFamily="18" charset="0"/>
                      </a:rPr>
                      <m:t>)</m:t>
                    </m:r>
                  </m:oMath>
                </a14:m>
                <a:r>
                  <a:rPr lang="en-US" altLang="ko-KR" sz="2400" dirty="0"/>
                  <a:t>, </a:t>
                </a:r>
                <a:br>
                  <a:rPr lang="en-US" altLang="ko-KR" dirty="0"/>
                </a:br>
                <a:r>
                  <a:rPr lang="en-US" altLang="ko-KR" dirty="0"/>
                  <a:t>where </a:t>
                </a:r>
                <a14:m>
                  <m:oMath xmlns:m="http://schemas.openxmlformats.org/officeDocument/2006/math">
                    <m:r>
                      <a:rPr lang="en-US" altLang="ko-KR" b="0" i="1" smtClean="0">
                        <a:latin typeface="Cambria Math" panose="02040503050406030204" pitchFamily="18" charset="0"/>
                      </a:rPr>
                      <m:t>𝑘</m:t>
                    </m:r>
                  </m:oMath>
                </a14:m>
                <a:r>
                  <a:rPr lang="en-US" altLang="ko-KR" dirty="0"/>
                  <a:t> = # clusters, </a:t>
                </a:r>
                <a14:m>
                  <m:oMath xmlns:m="http://schemas.openxmlformats.org/officeDocument/2006/math">
                    <m:sSub>
                      <m:sSubPr>
                        <m:ctrlPr>
                          <a:rPr lang="en-US" altLang="ko-KR" i="1" dirty="0" smtClean="0">
                            <a:latin typeface="Cambria Math" panose="02040503050406030204" pitchFamily="18" charset="0"/>
                          </a:rPr>
                        </m:ctrlPr>
                      </m:sSubPr>
                      <m:e>
                        <m:r>
                          <a:rPr lang="en-US" altLang="ko-KR" i="1" dirty="0" smtClean="0">
                            <a:latin typeface="Cambria Math" panose="02040503050406030204" pitchFamily="18" charset="0"/>
                          </a:rPr>
                          <m:t>𝐶</m:t>
                        </m:r>
                      </m:e>
                      <m:sub>
                        <m:r>
                          <a:rPr lang="en-US" altLang="ko-KR" i="1" dirty="0" smtClean="0">
                            <a:latin typeface="Cambria Math" panose="02040503050406030204" pitchFamily="18" charset="0"/>
                          </a:rPr>
                          <m:t>𝑘</m:t>
                        </m:r>
                      </m:sub>
                    </m:sSub>
                  </m:oMath>
                </a14:m>
                <a:r>
                  <a:rPr lang="en-US" altLang="ko-KR" dirty="0"/>
                  <a:t> = </a:t>
                </a:r>
                <a14:m>
                  <m:oMath xmlns:m="http://schemas.openxmlformats.org/officeDocument/2006/math">
                    <m:r>
                      <a:rPr lang="en-US" altLang="ko-KR" b="0" i="1" smtClean="0">
                        <a:latin typeface="Cambria Math" panose="02040503050406030204" pitchFamily="18" charset="0"/>
                      </a:rPr>
                      <m:t>𝑟</m:t>
                    </m:r>
                  </m:oMath>
                </a14:m>
                <a:r>
                  <a:rPr lang="en-US" altLang="ko-KR" dirty="0"/>
                  <a:t>th cluster, </a:t>
                </a:r>
                <a14:m>
                  <m:oMath xmlns:m="http://schemas.openxmlformats.org/officeDocument/2006/math">
                    <m:sSub>
                      <m:sSubPr>
                        <m:ctrlPr>
                          <a:rPr lang="en-US" altLang="ko-KR" i="1" dirty="0" smtClean="0">
                            <a:latin typeface="Cambria Math" panose="02040503050406030204" pitchFamily="18" charset="0"/>
                          </a:rPr>
                        </m:ctrlPr>
                      </m:sSubPr>
                      <m:e>
                        <m:r>
                          <a:rPr lang="en-US" altLang="ko-KR" i="1" dirty="0" smtClean="0">
                            <a:latin typeface="Cambria Math" panose="02040503050406030204" pitchFamily="18" charset="0"/>
                          </a:rPr>
                          <m:t>𝑥</m:t>
                        </m:r>
                      </m:e>
                      <m:sub>
                        <m:r>
                          <a:rPr lang="en-US" altLang="ko-KR" i="1" dirty="0" smtClean="0">
                            <a:latin typeface="Cambria Math" panose="02040503050406030204" pitchFamily="18" charset="0"/>
                          </a:rPr>
                          <m:t>𝑖</m:t>
                        </m:r>
                      </m:sub>
                    </m:sSub>
                  </m:oMath>
                </a14:m>
                <a:r>
                  <a:rPr lang="en-US" altLang="ko-KR" dirty="0"/>
                  <a:t> = </a:t>
                </a:r>
                <a14:m>
                  <m:oMath xmlns:m="http://schemas.openxmlformats.org/officeDocument/2006/math">
                    <m:r>
                      <a:rPr lang="en-US" altLang="ko-KR" i="1" dirty="0" smtClean="0">
                        <a:latin typeface="Cambria Math" panose="02040503050406030204" pitchFamily="18" charset="0"/>
                      </a:rPr>
                      <m:t>𝑖</m:t>
                    </m:r>
                  </m:oMath>
                </a14:m>
                <a:r>
                  <a:rPr lang="en-US" altLang="ko-KR" dirty="0"/>
                  <a:t>th data, </a:t>
                </a:r>
                <a14:m>
                  <m:oMath xmlns:m="http://schemas.openxmlformats.org/officeDocument/2006/math">
                    <m:sSub>
                      <m:sSubPr>
                        <m:ctrlPr>
                          <a:rPr lang="en-US" altLang="ko-KR" i="1">
                            <a:latin typeface="Cambria Math" panose="02040503050406030204" pitchFamily="18" charset="0"/>
                          </a:rPr>
                        </m:ctrlPr>
                      </m:sSubPr>
                      <m:e>
                        <m:r>
                          <a:rPr lang="ko-KR" altLang="en-US" i="1">
                            <a:latin typeface="Cambria Math" panose="02040503050406030204" pitchFamily="18" charset="0"/>
                          </a:rPr>
                          <m:t>𝜇</m:t>
                        </m:r>
                      </m:e>
                      <m:sub>
                        <m:r>
                          <a:rPr lang="en-US" altLang="ko-KR" b="0" i="1" smtClean="0">
                            <a:latin typeface="Cambria Math" panose="02040503050406030204" pitchFamily="18" charset="0"/>
                          </a:rPr>
                          <m:t>𝑟</m:t>
                        </m:r>
                      </m:sub>
                    </m:sSub>
                  </m:oMath>
                </a14:m>
                <a:r>
                  <a:rPr lang="en-US" altLang="ko-KR" dirty="0"/>
                  <a:t>= centroid of </a:t>
                </a:r>
                <a14:m>
                  <m:oMath xmlns:m="http://schemas.openxmlformats.org/officeDocument/2006/math">
                    <m:r>
                      <a:rPr lang="en-US" altLang="ko-KR" i="1" dirty="0" smtClean="0">
                        <a:latin typeface="Cambria Math" panose="02040503050406030204" pitchFamily="18" charset="0"/>
                      </a:rPr>
                      <m:t>𝑟</m:t>
                    </m:r>
                  </m:oMath>
                </a14:m>
                <a:r>
                  <a:rPr lang="en-US" altLang="ko-KR" dirty="0"/>
                  <a:t>th cluster</a:t>
                </a:r>
              </a:p>
              <a:p>
                <a:r>
                  <a:rPr lang="en-US" altLang="ko-KR" dirty="0"/>
                  <a:t>Find expectation and standard deviation of </a:t>
                </a:r>
                <a14:m>
                  <m:oMath xmlns:m="http://schemas.openxmlformats.org/officeDocument/2006/math">
                    <m:sSub>
                      <m:sSubPr>
                        <m:ctrlPr>
                          <a:rPr lang="en-US" altLang="ko-KR" i="1">
                            <a:latin typeface="Cambria Math" panose="02040503050406030204" pitchFamily="18" charset="0"/>
                          </a:rPr>
                        </m:ctrlPr>
                      </m:sSubPr>
                      <m:e>
                        <m:r>
                          <m:rPr>
                            <m:sty m:val="p"/>
                          </m:rPr>
                          <a:rPr lang="en-US" altLang="ko-KR" b="0">
                            <a:latin typeface="Cambria Math" panose="02040503050406030204" pitchFamily="18" charset="0"/>
                          </a:rPr>
                          <m:t>log</m:t>
                        </m:r>
                        <m:r>
                          <a:rPr lang="en-US" altLang="ko-KR" b="0" i="1">
                            <a:latin typeface="Cambria Math" panose="02040503050406030204" pitchFamily="18" charset="0"/>
                          </a:rPr>
                          <m:t>⁡(</m:t>
                        </m:r>
                        <m:r>
                          <a:rPr lang="en-US" altLang="ko-KR" b="0" i="1">
                            <a:latin typeface="Cambria Math" panose="02040503050406030204" pitchFamily="18" charset="0"/>
                          </a:rPr>
                          <m:t>𝑊</m:t>
                        </m:r>
                      </m:e>
                      <m:sub>
                        <m:r>
                          <a:rPr lang="en-US" altLang="ko-KR" b="0" i="1">
                            <a:latin typeface="Cambria Math" panose="02040503050406030204" pitchFamily="18" charset="0"/>
                          </a:rPr>
                          <m:t>𝑘</m:t>
                        </m:r>
                      </m:sub>
                    </m:sSub>
                    <m:r>
                      <a:rPr lang="en-US" altLang="ko-KR" b="0" i="1">
                        <a:latin typeface="Cambria Math" panose="02040503050406030204" pitchFamily="18" charset="0"/>
                      </a:rPr>
                      <m:t>)</m:t>
                    </m:r>
                  </m:oMath>
                </a14:m>
                <a:r>
                  <a:rPr lang="en-US" altLang="ko-KR" dirty="0"/>
                  <a:t> </a:t>
                </a:r>
                <a:br>
                  <a:rPr lang="en-US" altLang="ko-KR" dirty="0"/>
                </a:br>
                <a:r>
                  <a:rPr lang="en-US" altLang="ko-KR" dirty="0"/>
                  <a:t>with </a:t>
                </a:r>
                <a14:m>
                  <m:oMath xmlns:m="http://schemas.openxmlformats.org/officeDocument/2006/math">
                    <m:r>
                      <a:rPr lang="en-US" altLang="ko-KR" i="1" dirty="0" smtClean="0">
                        <a:latin typeface="Cambria Math" panose="02040503050406030204" pitchFamily="18" charset="0"/>
                      </a:rPr>
                      <m:t>𝐵</m:t>
                    </m:r>
                  </m:oMath>
                </a14:m>
                <a:r>
                  <a:rPr lang="en-US" altLang="ko-KR" dirty="0"/>
                  <a:t> uniform distributions for reference</a:t>
                </a:r>
              </a:p>
              <a:p>
                <a:pPr lvl="1"/>
                <a14:m>
                  <m:oMath xmlns:m="http://schemas.openxmlformats.org/officeDocument/2006/math">
                    <m:sSub>
                      <m:sSubPr>
                        <m:ctrlPr>
                          <a:rPr lang="en-US" altLang="ko-KR" i="1">
                            <a:latin typeface="Cambria Math" panose="02040503050406030204" pitchFamily="18" charset="0"/>
                          </a:rPr>
                        </m:ctrlPr>
                      </m:sSubPr>
                      <m:e>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𝐸</m:t>
                            </m:r>
                          </m:e>
                          <m:sup>
                            <m:r>
                              <a:rPr lang="en-US" altLang="ko-KR" b="0" i="1" smtClean="0">
                                <a:latin typeface="Cambria Math" panose="02040503050406030204" pitchFamily="18" charset="0"/>
                              </a:rPr>
                              <m:t>∗</m:t>
                            </m:r>
                          </m:sup>
                        </m:sSup>
                        <m:r>
                          <a:rPr lang="en-US" altLang="ko-KR">
                            <a:latin typeface="Cambria Math" panose="02040503050406030204" pitchFamily="18" charset="0"/>
                          </a:rPr>
                          <m:t>{</m:t>
                        </m:r>
                        <m:r>
                          <m:rPr>
                            <m:sty m:val="p"/>
                          </m:rPr>
                          <a:rPr lang="en-US" altLang="ko-KR">
                            <a:latin typeface="Cambria Math" panose="02040503050406030204" pitchFamily="18" charset="0"/>
                          </a:rPr>
                          <m:t>log</m:t>
                        </m:r>
                        <m:r>
                          <a:rPr lang="en-US" altLang="ko-KR" i="1">
                            <a:latin typeface="Cambria Math" panose="02040503050406030204" pitchFamily="18" charset="0"/>
                          </a:rPr>
                          <m:t>⁡(</m:t>
                        </m:r>
                        <m:r>
                          <a:rPr lang="en-US" altLang="ko-KR" i="1">
                            <a:latin typeface="Cambria Math" panose="02040503050406030204" pitchFamily="18" charset="0"/>
                          </a:rPr>
                          <m:t>𝑊</m:t>
                        </m:r>
                      </m:e>
                      <m:sub>
                        <m:r>
                          <a:rPr lang="en-US" altLang="ko-KR" i="1">
                            <a:latin typeface="Cambria Math" panose="02040503050406030204" pitchFamily="18" charset="0"/>
                          </a:rPr>
                          <m:t>𝑘</m:t>
                        </m:r>
                      </m:sub>
                    </m:sSub>
                    <m:r>
                      <a:rPr lang="en-US" altLang="ko-KR" i="1">
                        <a:latin typeface="Cambria Math" panose="02040503050406030204" pitchFamily="18" charset="0"/>
                      </a:rPr>
                      <m:t>)}</m:t>
                    </m:r>
                    <m:r>
                      <a:rPr lang="en-US" altLang="ko-KR" b="0" i="1" smtClean="0">
                        <a:latin typeface="Cambria Math" panose="02040503050406030204" pitchFamily="18" charset="0"/>
                      </a:rPr>
                      <m:t>=</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1</m:t>
                        </m:r>
                      </m:num>
                      <m:den>
                        <m:r>
                          <a:rPr lang="en-US" altLang="ko-KR" b="0" i="1" smtClean="0">
                            <a:latin typeface="Cambria Math" panose="02040503050406030204" pitchFamily="18" charset="0"/>
                          </a:rPr>
                          <m:t>𝐵</m:t>
                        </m:r>
                      </m:den>
                    </m:f>
                    <m:nary>
                      <m:naryPr>
                        <m:chr m:val="∑"/>
                        <m:supHide m:val="on"/>
                        <m:ctrlPr>
                          <a:rPr lang="en-US" altLang="ko-KR" b="0" i="1" smtClean="0">
                            <a:latin typeface="Cambria Math" panose="02040503050406030204" pitchFamily="18" charset="0"/>
                          </a:rPr>
                        </m:ctrlPr>
                      </m:naryPr>
                      <m:sub>
                        <m:r>
                          <m:rPr>
                            <m:brk m:alnAt="7"/>
                          </m:rPr>
                          <a:rPr lang="en-US" altLang="ko-KR" b="0" i="1" smtClean="0">
                            <a:latin typeface="Cambria Math" panose="02040503050406030204" pitchFamily="18" charset="0"/>
                          </a:rPr>
                          <m:t>𝑏</m:t>
                        </m:r>
                      </m:sub>
                      <m:sup/>
                      <m:e>
                        <m:func>
                          <m:funcPr>
                            <m:ctrlPr>
                              <a:rPr lang="en-US" altLang="ko-KR" b="0" i="1" smtClean="0">
                                <a:latin typeface="Cambria Math" panose="02040503050406030204" pitchFamily="18" charset="0"/>
                              </a:rPr>
                            </m:ctrlPr>
                          </m:funcPr>
                          <m:fName>
                            <m:r>
                              <m:rPr>
                                <m:sty m:val="p"/>
                              </m:rPr>
                              <a:rPr lang="en-US" altLang="ko-KR" b="0" i="0" smtClean="0">
                                <a:latin typeface="Cambria Math" panose="02040503050406030204" pitchFamily="18" charset="0"/>
                              </a:rPr>
                              <m:t>log</m:t>
                            </m:r>
                          </m:fName>
                          <m:e>
                            <m:d>
                              <m:dPr>
                                <m:ctrlPr>
                                  <a:rPr lang="en-US" altLang="ko-KR" b="0" i="1" smtClean="0">
                                    <a:latin typeface="Cambria Math" panose="02040503050406030204" pitchFamily="18" charset="0"/>
                                  </a:rPr>
                                </m:ctrlPr>
                              </m:dPr>
                              <m:e>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𝑊</m:t>
                                    </m:r>
                                  </m:e>
                                  <m:sub>
                                    <m:r>
                                      <a:rPr lang="en-US" altLang="ko-KR" b="0" i="1" smtClean="0">
                                        <a:latin typeface="Cambria Math" panose="02040503050406030204" pitchFamily="18" charset="0"/>
                                      </a:rPr>
                                      <m:t>𝑘𝑏</m:t>
                                    </m:r>
                                  </m:sub>
                                  <m:sup>
                                    <m:r>
                                      <a:rPr lang="en-US" altLang="ko-KR" b="0" i="1" smtClean="0">
                                        <a:latin typeface="Cambria Math" panose="02040503050406030204" pitchFamily="18" charset="0"/>
                                      </a:rPr>
                                      <m:t>∗</m:t>
                                    </m:r>
                                  </m:sup>
                                </m:sSubSup>
                              </m:e>
                            </m:d>
                          </m:e>
                        </m:func>
                      </m:e>
                    </m:nary>
                  </m:oMath>
                </a14:m>
                <a:r>
                  <a:rPr lang="en-US" altLang="ko-KR" i="1" dirty="0">
                    <a:latin typeface="Cambria Math" panose="02040503050406030204" pitchFamily="18" charset="0"/>
                  </a:rPr>
                  <a:t>,	 	</a:t>
                </a:r>
                <a14:m>
                  <m:oMath xmlns:m="http://schemas.openxmlformats.org/officeDocument/2006/math">
                    <m:sSub>
                      <m:sSubPr>
                        <m:ctrlPr>
                          <a:rPr lang="en-US" altLang="ko-KR" i="1" dirty="0" smtClean="0">
                            <a:latin typeface="Cambria Math" panose="02040503050406030204" pitchFamily="18" charset="0"/>
                          </a:rPr>
                        </m:ctrlPr>
                      </m:sSubPr>
                      <m:e>
                        <m:r>
                          <m:rPr>
                            <m:sty m:val="p"/>
                          </m:rPr>
                          <a:rPr lang="en-US" altLang="ko-KR" b="0" i="0" dirty="0" smtClean="0">
                            <a:latin typeface="Cambria Math" panose="02040503050406030204" pitchFamily="18" charset="0"/>
                          </a:rPr>
                          <m:t>s</m:t>
                        </m:r>
                        <m:r>
                          <m:rPr>
                            <m:sty m:val="p"/>
                          </m:rPr>
                          <a:rPr lang="en-US" altLang="ko-KR" i="0" dirty="0" smtClean="0">
                            <a:latin typeface="Cambria Math" panose="02040503050406030204" pitchFamily="18" charset="0"/>
                          </a:rPr>
                          <m:t>d</m:t>
                        </m:r>
                      </m:e>
                      <m:sub>
                        <m:r>
                          <a:rPr lang="en-US" altLang="ko-KR" i="1" dirty="0" smtClean="0">
                            <a:latin typeface="Cambria Math" panose="02040503050406030204" pitchFamily="18" charset="0"/>
                          </a:rPr>
                          <m:t>𝑘</m:t>
                        </m:r>
                      </m:sub>
                    </m:sSub>
                    <m:r>
                      <a:rPr lang="en-US" altLang="ko-KR" i="1" dirty="0" smtClean="0">
                        <a:latin typeface="Cambria Math" panose="02040503050406030204" pitchFamily="18" charset="0"/>
                      </a:rPr>
                      <m:t>=</m:t>
                    </m:r>
                    <m:sSup>
                      <m:sSupPr>
                        <m:ctrlPr>
                          <a:rPr lang="en-US" altLang="ko-KR" b="0" i="1" dirty="0" smtClean="0">
                            <a:latin typeface="Cambria Math" panose="02040503050406030204" pitchFamily="18" charset="0"/>
                          </a:rPr>
                        </m:ctrlPr>
                      </m:sSupPr>
                      <m:e>
                        <m:d>
                          <m:dPr>
                            <m:begChr m:val="["/>
                            <m:endChr m:val="]"/>
                            <m:ctrlPr>
                              <a:rPr lang="en-US" altLang="ko-KR" i="1" dirty="0" smtClean="0">
                                <a:latin typeface="Cambria Math" panose="02040503050406030204" pitchFamily="18" charset="0"/>
                              </a:rPr>
                            </m:ctrlPr>
                          </m:dPr>
                          <m:e>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𝐵</m:t>
                                </m:r>
                              </m:den>
                            </m:f>
                            <m:nary>
                              <m:naryPr>
                                <m:chr m:val="∑"/>
                                <m:supHide m:val="on"/>
                                <m:ctrlPr>
                                  <a:rPr lang="en-US" altLang="ko-KR" i="1">
                                    <a:latin typeface="Cambria Math" panose="02040503050406030204" pitchFamily="18" charset="0"/>
                                  </a:rPr>
                                </m:ctrlPr>
                              </m:naryPr>
                              <m:sub>
                                <m:r>
                                  <m:rPr>
                                    <m:brk m:alnAt="7"/>
                                  </m:rPr>
                                  <a:rPr lang="en-US" altLang="ko-KR" i="1">
                                    <a:latin typeface="Cambria Math" panose="02040503050406030204" pitchFamily="18" charset="0"/>
                                  </a:rPr>
                                  <m:t>𝑏</m:t>
                                </m:r>
                              </m:sub>
                              <m:sup/>
                              <m:e>
                                <m:sSup>
                                  <m:sSupPr>
                                    <m:ctrlPr>
                                      <a:rPr lang="en-US" altLang="ko-KR" b="0" i="1" smtClean="0">
                                        <a:latin typeface="Cambria Math" panose="02040503050406030204" pitchFamily="18" charset="0"/>
                                      </a:rPr>
                                    </m:ctrlPr>
                                  </m:sSupPr>
                                  <m:e>
                                    <m:d>
                                      <m:dPr>
                                        <m:begChr m:val="{"/>
                                        <m:endChr m:val="}"/>
                                        <m:ctrlPr>
                                          <a:rPr lang="en-US" altLang="ko-KR" i="1" smtClean="0">
                                            <a:latin typeface="Cambria Math" panose="02040503050406030204" pitchFamily="18" charset="0"/>
                                          </a:rPr>
                                        </m:ctrlPr>
                                      </m:dPr>
                                      <m:e>
                                        <m:func>
                                          <m:funcPr>
                                            <m:ctrlPr>
                                              <a:rPr lang="en-US" altLang="ko-KR" i="1">
                                                <a:latin typeface="Cambria Math" panose="02040503050406030204" pitchFamily="18" charset="0"/>
                                              </a:rPr>
                                            </m:ctrlPr>
                                          </m:funcPr>
                                          <m:fName>
                                            <m:r>
                                              <m:rPr>
                                                <m:sty m:val="p"/>
                                              </m:rPr>
                                              <a:rPr lang="en-US" altLang="ko-KR">
                                                <a:latin typeface="Cambria Math" panose="02040503050406030204" pitchFamily="18" charset="0"/>
                                              </a:rPr>
                                              <m:t>log</m:t>
                                            </m:r>
                                          </m:fName>
                                          <m:e>
                                            <m:d>
                                              <m:dPr>
                                                <m:ctrlPr>
                                                  <a:rPr lang="en-US" altLang="ko-KR" i="1">
                                                    <a:latin typeface="Cambria Math" panose="02040503050406030204" pitchFamily="18" charset="0"/>
                                                  </a:rPr>
                                                </m:ctrlPr>
                                              </m:dPr>
                                              <m:e>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𝑊</m:t>
                                                    </m:r>
                                                  </m:e>
                                                  <m:sub>
                                                    <m:r>
                                                      <a:rPr lang="en-US" altLang="ko-KR" i="1">
                                                        <a:latin typeface="Cambria Math" panose="02040503050406030204" pitchFamily="18" charset="0"/>
                                                      </a:rPr>
                                                      <m:t>𝑘𝑏</m:t>
                                                    </m:r>
                                                  </m:sub>
                                                  <m:sup>
                                                    <m:r>
                                                      <a:rPr lang="en-US" altLang="ko-KR" i="1">
                                                        <a:latin typeface="Cambria Math" panose="02040503050406030204" pitchFamily="18" charset="0"/>
                                                      </a:rPr>
                                                      <m:t>∗</m:t>
                                                    </m:r>
                                                  </m:sup>
                                                </m:sSubSup>
                                              </m:e>
                                            </m:d>
                                          </m:e>
                                        </m:func>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sSup>
                                              <m:sSupPr>
                                                <m:ctrlPr>
                                                  <a:rPr lang="en-US" altLang="ko-KR" i="1">
                                                    <a:latin typeface="Cambria Math" panose="02040503050406030204" pitchFamily="18" charset="0"/>
                                                  </a:rPr>
                                                </m:ctrlPr>
                                              </m:sSupPr>
                                              <m:e>
                                                <m:r>
                                                  <a:rPr lang="en-US" altLang="ko-KR" i="1">
                                                    <a:latin typeface="Cambria Math" panose="02040503050406030204" pitchFamily="18" charset="0"/>
                                                  </a:rPr>
                                                  <m:t>𝐸</m:t>
                                                </m:r>
                                              </m:e>
                                              <m:sup>
                                                <m:r>
                                                  <a:rPr lang="en-US" altLang="ko-KR" i="1">
                                                    <a:latin typeface="Cambria Math" panose="02040503050406030204" pitchFamily="18" charset="0"/>
                                                  </a:rPr>
                                                  <m:t>∗</m:t>
                                                </m:r>
                                              </m:sup>
                                            </m:sSup>
                                            <m:r>
                                              <a:rPr lang="en-US" altLang="ko-KR">
                                                <a:latin typeface="Cambria Math" panose="02040503050406030204" pitchFamily="18" charset="0"/>
                                              </a:rPr>
                                              <m:t>{</m:t>
                                            </m:r>
                                            <m:r>
                                              <m:rPr>
                                                <m:sty m:val="p"/>
                                              </m:rPr>
                                              <a:rPr lang="en-US" altLang="ko-KR">
                                                <a:latin typeface="Cambria Math" panose="02040503050406030204" pitchFamily="18" charset="0"/>
                                              </a:rPr>
                                              <m:t>log</m:t>
                                            </m:r>
                                            <m:r>
                                              <a:rPr lang="en-US" altLang="ko-KR" i="1">
                                                <a:latin typeface="Cambria Math" panose="02040503050406030204" pitchFamily="18" charset="0"/>
                                              </a:rPr>
                                              <m:t>⁡(</m:t>
                                            </m:r>
                                            <m:r>
                                              <a:rPr lang="en-US" altLang="ko-KR" i="1">
                                                <a:latin typeface="Cambria Math" panose="02040503050406030204" pitchFamily="18" charset="0"/>
                                              </a:rPr>
                                              <m:t>𝑊</m:t>
                                            </m:r>
                                          </m:e>
                                          <m:sub>
                                            <m:r>
                                              <a:rPr lang="en-US" altLang="ko-KR" i="1">
                                                <a:latin typeface="Cambria Math" panose="02040503050406030204" pitchFamily="18" charset="0"/>
                                              </a:rPr>
                                              <m:t>𝑘</m:t>
                                            </m:r>
                                          </m:sub>
                                        </m:sSub>
                                        <m:r>
                                          <a:rPr lang="en-US" altLang="ko-KR" i="1">
                                            <a:latin typeface="Cambria Math" panose="02040503050406030204" pitchFamily="18" charset="0"/>
                                          </a:rPr>
                                          <m:t>)}</m:t>
                                        </m:r>
                                        <m:r>
                                          <a:rPr lang="en-US" altLang="ko-KR" b="0" i="1" smtClean="0">
                                            <a:latin typeface="Cambria Math" panose="02040503050406030204" pitchFamily="18" charset="0"/>
                                          </a:rPr>
                                          <m:t> </m:t>
                                        </m:r>
                                      </m:e>
                                    </m:d>
                                  </m:e>
                                  <m:sup>
                                    <m:r>
                                      <a:rPr lang="en-US" altLang="ko-KR" b="0" i="1" smtClean="0">
                                        <a:latin typeface="Cambria Math" panose="02040503050406030204" pitchFamily="18" charset="0"/>
                                      </a:rPr>
                                      <m:t>2</m:t>
                                    </m:r>
                                  </m:sup>
                                </m:sSup>
                              </m:e>
                            </m:nary>
                          </m:e>
                        </m:d>
                      </m:e>
                      <m:sup>
                        <m:f>
                          <m:fPr>
                            <m:type m:val="lin"/>
                            <m:ctrlPr>
                              <a:rPr lang="en-US" altLang="ko-KR" i="1" dirty="0" smtClean="0">
                                <a:latin typeface="Cambria Math" panose="02040503050406030204" pitchFamily="18" charset="0"/>
                              </a:rPr>
                            </m:ctrlPr>
                          </m:fPr>
                          <m:num>
                            <m:r>
                              <a:rPr lang="en-US" altLang="ko-KR" b="0" i="1" dirty="0" smtClean="0">
                                <a:latin typeface="Cambria Math" panose="02040503050406030204" pitchFamily="18" charset="0"/>
                              </a:rPr>
                              <m:t>1</m:t>
                            </m:r>
                          </m:num>
                          <m:den>
                            <m:r>
                              <a:rPr lang="en-US" altLang="ko-KR" b="0" i="1" dirty="0" smtClean="0">
                                <a:latin typeface="Cambria Math" panose="02040503050406030204" pitchFamily="18" charset="0"/>
                              </a:rPr>
                              <m:t>2</m:t>
                            </m:r>
                          </m:den>
                        </m:f>
                      </m:sup>
                    </m:sSup>
                  </m:oMath>
                </a14:m>
                <a:endParaRPr lang="en-US" altLang="ko-KR" i="1" dirty="0">
                  <a:latin typeface="Cambria Math" panose="02040503050406030204" pitchFamily="18" charset="0"/>
                </a:endParaRPr>
              </a:p>
              <a:p>
                <a14:m>
                  <m:oMath xmlns:m="http://schemas.openxmlformats.org/officeDocument/2006/math">
                    <m:r>
                      <m:rPr>
                        <m:sty m:val="p"/>
                      </m:rPr>
                      <a:rPr lang="en-US" altLang="ko-KR" i="0" dirty="0" smtClean="0">
                        <a:latin typeface="Cambria Math" panose="02040503050406030204" pitchFamily="18" charset="0"/>
                      </a:rPr>
                      <m:t>Gap</m:t>
                    </m:r>
                    <m:r>
                      <a:rPr lang="en-US" altLang="ko-KR" i="1" dirty="0" smtClean="0">
                        <a:latin typeface="Cambria Math" panose="02040503050406030204" pitchFamily="18" charset="0"/>
                      </a:rPr>
                      <m:t>(</m:t>
                    </m:r>
                    <m:r>
                      <a:rPr lang="en-US" altLang="ko-KR" i="1" dirty="0" smtClean="0">
                        <a:latin typeface="Cambria Math" panose="02040503050406030204" pitchFamily="18" charset="0"/>
                      </a:rPr>
                      <m:t>𝑘</m:t>
                    </m:r>
                    <m:r>
                      <a:rPr lang="en-US" altLang="ko-KR" i="1" dirty="0" smtClean="0">
                        <a:latin typeface="Cambria Math" panose="02040503050406030204" pitchFamily="18" charset="0"/>
                      </a:rPr>
                      <m:t>)</m:t>
                    </m:r>
                    <m:r>
                      <a:rPr lang="en-US" altLang="ko-KR" b="0" i="0" smtClean="0">
                        <a:latin typeface="Cambria Math" panose="02040503050406030204" pitchFamily="18" charset="0"/>
                      </a:rPr>
                      <m:t>=</m:t>
                    </m:r>
                    <m:f>
                      <m:fPr>
                        <m:ctrlPr>
                          <a:rPr lang="en-US" altLang="ko-KR" i="1">
                            <a:latin typeface="Cambria Math" panose="02040503050406030204" pitchFamily="18" charset="0"/>
                          </a:rPr>
                        </m:ctrlPr>
                      </m:fPr>
                      <m:num>
                        <m:r>
                          <a:rPr lang="en-US" altLang="ko-KR" i="1">
                            <a:latin typeface="Cambria Math" panose="02040503050406030204" pitchFamily="18" charset="0"/>
                          </a:rPr>
                          <m:t>1</m:t>
                        </m:r>
                      </m:num>
                      <m:den>
                        <m:r>
                          <a:rPr lang="en-US" altLang="ko-KR" i="1">
                            <a:latin typeface="Cambria Math" panose="02040503050406030204" pitchFamily="18" charset="0"/>
                          </a:rPr>
                          <m:t>𝐵</m:t>
                        </m:r>
                      </m:den>
                    </m:f>
                    <m:nary>
                      <m:naryPr>
                        <m:chr m:val="∑"/>
                        <m:supHide m:val="on"/>
                        <m:ctrlPr>
                          <a:rPr lang="en-US" altLang="ko-KR" i="1">
                            <a:latin typeface="Cambria Math" panose="02040503050406030204" pitchFamily="18" charset="0"/>
                          </a:rPr>
                        </m:ctrlPr>
                      </m:naryPr>
                      <m:sub>
                        <m:r>
                          <m:rPr>
                            <m:brk m:alnAt="7"/>
                          </m:rPr>
                          <a:rPr lang="en-US" altLang="ko-KR" i="1">
                            <a:latin typeface="Cambria Math" panose="02040503050406030204" pitchFamily="18" charset="0"/>
                          </a:rPr>
                          <m:t>𝑏</m:t>
                        </m:r>
                      </m:sub>
                      <m:sup/>
                      <m:e>
                        <m:func>
                          <m:funcPr>
                            <m:ctrlPr>
                              <a:rPr lang="en-US" altLang="ko-KR" i="1">
                                <a:latin typeface="Cambria Math" panose="02040503050406030204" pitchFamily="18" charset="0"/>
                              </a:rPr>
                            </m:ctrlPr>
                          </m:funcPr>
                          <m:fName>
                            <m:r>
                              <m:rPr>
                                <m:sty m:val="p"/>
                              </m:rPr>
                              <a:rPr lang="en-US" altLang="ko-KR">
                                <a:latin typeface="Cambria Math" panose="02040503050406030204" pitchFamily="18" charset="0"/>
                              </a:rPr>
                              <m:t>log</m:t>
                            </m:r>
                          </m:fName>
                          <m:e>
                            <m:d>
                              <m:dPr>
                                <m:ctrlPr>
                                  <a:rPr lang="en-US" altLang="ko-KR" i="1">
                                    <a:latin typeface="Cambria Math" panose="02040503050406030204" pitchFamily="18" charset="0"/>
                                  </a:rPr>
                                </m:ctrlPr>
                              </m:dPr>
                              <m:e>
                                <m:sSubSup>
                                  <m:sSubSupPr>
                                    <m:ctrlPr>
                                      <a:rPr lang="en-US" altLang="ko-KR" i="1">
                                        <a:latin typeface="Cambria Math" panose="02040503050406030204" pitchFamily="18" charset="0"/>
                                      </a:rPr>
                                    </m:ctrlPr>
                                  </m:sSubSupPr>
                                  <m:e>
                                    <m:r>
                                      <a:rPr lang="en-US" altLang="ko-KR" i="1">
                                        <a:latin typeface="Cambria Math" panose="02040503050406030204" pitchFamily="18" charset="0"/>
                                      </a:rPr>
                                      <m:t>𝑊</m:t>
                                    </m:r>
                                  </m:e>
                                  <m:sub>
                                    <m:r>
                                      <a:rPr lang="en-US" altLang="ko-KR" i="1">
                                        <a:latin typeface="Cambria Math" panose="02040503050406030204" pitchFamily="18" charset="0"/>
                                      </a:rPr>
                                      <m:t>𝑘𝑏</m:t>
                                    </m:r>
                                  </m:sub>
                                  <m:sup>
                                    <m:r>
                                      <a:rPr lang="en-US" altLang="ko-KR" i="1">
                                        <a:latin typeface="Cambria Math" panose="02040503050406030204" pitchFamily="18" charset="0"/>
                                      </a:rPr>
                                      <m:t>∗</m:t>
                                    </m:r>
                                  </m:sup>
                                </m:sSubSup>
                              </m:e>
                            </m:d>
                          </m:e>
                        </m:func>
                      </m:e>
                    </m:nary>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m:rPr>
                            <m:sty m:val="p"/>
                          </m:rPr>
                          <a:rPr lang="en-US" altLang="ko-KR">
                            <a:latin typeface="Cambria Math" panose="02040503050406030204" pitchFamily="18" charset="0"/>
                          </a:rPr>
                          <m:t>log</m:t>
                        </m:r>
                        <m:r>
                          <a:rPr lang="en-US" altLang="ko-KR" i="1">
                            <a:latin typeface="Cambria Math" panose="02040503050406030204" pitchFamily="18" charset="0"/>
                          </a:rPr>
                          <m:t>⁡(</m:t>
                        </m:r>
                        <m:r>
                          <a:rPr lang="en-US" altLang="ko-KR" i="1">
                            <a:latin typeface="Cambria Math" panose="02040503050406030204" pitchFamily="18" charset="0"/>
                          </a:rPr>
                          <m:t>𝑊</m:t>
                        </m:r>
                      </m:e>
                      <m:sub>
                        <m:r>
                          <a:rPr lang="en-US" altLang="ko-KR" i="1">
                            <a:latin typeface="Cambria Math" panose="02040503050406030204" pitchFamily="18" charset="0"/>
                          </a:rPr>
                          <m:t>𝑘</m:t>
                        </m:r>
                      </m:sub>
                    </m:sSub>
                    <m:r>
                      <a:rPr lang="en-US" altLang="ko-KR" i="1">
                        <a:latin typeface="Cambria Math" panose="02040503050406030204" pitchFamily="18" charset="0"/>
                      </a:rPr>
                      <m:t>)</m:t>
                    </m:r>
                  </m:oMath>
                </a14:m>
                <a:endParaRPr lang="en-US" altLang="ko-KR" dirty="0"/>
              </a:p>
              <a:p>
                <a:r>
                  <a:rPr lang="en-US" altLang="ko-KR" dirty="0"/>
                  <a:t>Optimal </a:t>
                </a:r>
                <a14:m>
                  <m:oMath xmlns:m="http://schemas.openxmlformats.org/officeDocument/2006/math">
                    <m:r>
                      <a:rPr lang="en-US" altLang="ko-KR" i="1" dirty="0" smtClean="0">
                        <a:latin typeface="Cambria Math" panose="02040503050406030204" pitchFamily="18" charset="0"/>
                      </a:rPr>
                      <m:t>𝑘</m:t>
                    </m:r>
                  </m:oMath>
                </a14:m>
                <a:r>
                  <a:rPr lang="en-US" altLang="ko-KR" dirty="0"/>
                  <a:t> = smallest </a:t>
                </a:r>
                <a14:m>
                  <m:oMath xmlns:m="http://schemas.openxmlformats.org/officeDocument/2006/math">
                    <m:r>
                      <a:rPr lang="en-US" altLang="ko-KR" i="1" dirty="0">
                        <a:latin typeface="Cambria Math" panose="02040503050406030204" pitchFamily="18" charset="0"/>
                      </a:rPr>
                      <m:t>𝑘</m:t>
                    </m:r>
                  </m:oMath>
                </a14:m>
                <a:r>
                  <a:rPr lang="en-US" altLang="ko-KR" dirty="0"/>
                  <a:t> such that 	</a:t>
                </a:r>
                <a14:m>
                  <m:oMath xmlns:m="http://schemas.openxmlformats.org/officeDocument/2006/math">
                    <m:r>
                      <m:rPr>
                        <m:sty m:val="p"/>
                      </m:rPr>
                      <a:rPr lang="en-US" altLang="ko-KR" b="0" dirty="0">
                        <a:latin typeface="Cambria Math" panose="02040503050406030204" pitchFamily="18" charset="0"/>
                      </a:rPr>
                      <m:t>Gap</m:t>
                    </m:r>
                    <m:d>
                      <m:dPr>
                        <m:ctrlPr>
                          <a:rPr lang="en-US" altLang="ko-KR" b="0" i="1" dirty="0">
                            <a:latin typeface="Cambria Math" panose="02040503050406030204" pitchFamily="18" charset="0"/>
                          </a:rPr>
                        </m:ctrlPr>
                      </m:dPr>
                      <m:e>
                        <m:r>
                          <a:rPr lang="en-US" altLang="ko-KR" b="0" i="1" dirty="0">
                            <a:latin typeface="Cambria Math" panose="02040503050406030204" pitchFamily="18" charset="0"/>
                          </a:rPr>
                          <m:t>𝑘</m:t>
                        </m:r>
                      </m:e>
                    </m:d>
                    <m:r>
                      <a:rPr lang="en-US" altLang="ko-KR" b="0" i="1" dirty="0" smtClean="0">
                        <a:latin typeface="Cambria Math" panose="02040503050406030204" pitchFamily="18" charset="0"/>
                      </a:rPr>
                      <m:t>≥</m:t>
                    </m:r>
                    <m:r>
                      <m:rPr>
                        <m:sty m:val="p"/>
                      </m:rPr>
                      <a:rPr lang="en-US" altLang="ko-KR" b="0" dirty="0">
                        <a:latin typeface="Cambria Math" panose="02040503050406030204" pitchFamily="18" charset="0"/>
                      </a:rPr>
                      <m:t>Gap</m:t>
                    </m:r>
                    <m:d>
                      <m:dPr>
                        <m:ctrlPr>
                          <a:rPr lang="en-US" altLang="ko-KR" b="0" i="1" dirty="0">
                            <a:latin typeface="Cambria Math" panose="02040503050406030204" pitchFamily="18" charset="0"/>
                          </a:rPr>
                        </m:ctrlPr>
                      </m:dPr>
                      <m:e>
                        <m:r>
                          <a:rPr lang="en-US" altLang="ko-KR" b="0" i="1" dirty="0">
                            <a:latin typeface="Cambria Math" panose="02040503050406030204" pitchFamily="18" charset="0"/>
                          </a:rPr>
                          <m:t>𝑘</m:t>
                        </m:r>
                        <m:r>
                          <a:rPr lang="en-US" altLang="ko-KR" b="0" i="1" dirty="0" smtClean="0">
                            <a:latin typeface="Cambria Math" panose="02040503050406030204" pitchFamily="18" charset="0"/>
                          </a:rPr>
                          <m:t>+1</m:t>
                        </m:r>
                      </m:e>
                    </m:d>
                    <m:r>
                      <a:rPr lang="en-US" altLang="ko-KR" b="0" i="1" dirty="0" smtClean="0">
                        <a:latin typeface="Cambria Math" panose="02040503050406030204" pitchFamily="18" charset="0"/>
                      </a:rPr>
                      <m:t>−</m:t>
                    </m:r>
                    <m:sSub>
                      <m:sSubPr>
                        <m:ctrlPr>
                          <a:rPr lang="en-US" altLang="ko-KR" b="0" i="1" dirty="0">
                            <a:latin typeface="Cambria Math" panose="02040503050406030204" pitchFamily="18" charset="0"/>
                          </a:rPr>
                        </m:ctrlPr>
                      </m:sSubPr>
                      <m:e>
                        <m:r>
                          <m:rPr>
                            <m:sty m:val="p"/>
                          </m:rPr>
                          <a:rPr lang="en-US" altLang="ko-KR" b="0" dirty="0">
                            <a:latin typeface="Cambria Math" panose="02040503050406030204" pitchFamily="18" charset="0"/>
                          </a:rPr>
                          <m:t>sd</m:t>
                        </m:r>
                      </m:e>
                      <m:sub>
                        <m:r>
                          <a:rPr lang="en-US" altLang="ko-KR" b="0" i="1" dirty="0">
                            <a:latin typeface="Cambria Math" panose="02040503050406030204" pitchFamily="18" charset="0"/>
                          </a:rPr>
                          <m:t>𝑘</m:t>
                        </m:r>
                        <m:r>
                          <a:rPr lang="en-US" altLang="ko-KR" b="0" i="1" dirty="0" smtClean="0">
                            <a:latin typeface="Cambria Math" panose="02040503050406030204" pitchFamily="18" charset="0"/>
                          </a:rPr>
                          <m:t>+1</m:t>
                        </m:r>
                      </m:sub>
                    </m:sSub>
                    <m:rad>
                      <m:radPr>
                        <m:degHide m:val="on"/>
                        <m:ctrlPr>
                          <a:rPr lang="en-US" altLang="ko-KR" b="0" i="1" dirty="0" smtClean="0">
                            <a:latin typeface="Cambria Math" panose="02040503050406030204" pitchFamily="18" charset="0"/>
                          </a:rPr>
                        </m:ctrlPr>
                      </m:radPr>
                      <m:deg/>
                      <m:e>
                        <m:r>
                          <a:rPr lang="en-US" altLang="ko-KR" b="0" i="1" dirty="0" smtClean="0">
                            <a:latin typeface="Cambria Math" panose="02040503050406030204" pitchFamily="18" charset="0"/>
                          </a:rPr>
                          <m:t>1+</m:t>
                        </m:r>
                        <m:f>
                          <m:fPr>
                            <m:type m:val="lin"/>
                            <m:ctrlPr>
                              <a:rPr lang="en-US" altLang="ko-KR" b="0" i="1" dirty="0" smtClean="0">
                                <a:latin typeface="Cambria Math" panose="02040503050406030204" pitchFamily="18" charset="0"/>
                              </a:rPr>
                            </m:ctrlPr>
                          </m:fPr>
                          <m:num>
                            <m:r>
                              <a:rPr lang="en-US" altLang="ko-KR" b="0" i="1" dirty="0" smtClean="0">
                                <a:latin typeface="Cambria Math" panose="02040503050406030204" pitchFamily="18" charset="0"/>
                              </a:rPr>
                              <m:t>1</m:t>
                            </m:r>
                          </m:num>
                          <m:den>
                            <m:r>
                              <a:rPr lang="en-US" altLang="ko-KR" b="0" i="1" dirty="0" smtClean="0">
                                <a:latin typeface="Cambria Math" panose="02040503050406030204" pitchFamily="18" charset="0"/>
                              </a:rPr>
                              <m:t>𝐵</m:t>
                            </m:r>
                          </m:den>
                        </m:f>
                      </m:e>
                    </m:rad>
                  </m:oMath>
                </a14:m>
                <a:endParaRPr lang="en-US" altLang="ko-KR" b="0" dirty="0"/>
              </a:p>
            </p:txBody>
          </p:sp>
        </mc:Choice>
        <mc:Fallback xmlns="">
          <p:sp>
            <p:nvSpPr>
              <p:cNvPr id="3" name="내용 개체 틀 2">
                <a:extLst>
                  <a:ext uri="{FF2B5EF4-FFF2-40B4-BE49-F238E27FC236}">
                    <a16:creationId xmlns:a16="http://schemas.microsoft.com/office/drawing/2014/main" id="{16A77834-6735-40E7-9EC0-A7AE7003C78C}"/>
                  </a:ext>
                </a:extLst>
              </p:cNvPr>
              <p:cNvSpPr>
                <a:spLocks noGrp="1" noRot="1" noChangeAspect="1" noMove="1" noResize="1" noEditPoints="1" noAdjustHandles="1" noChangeArrowheads="1" noChangeShapeType="1" noTextEdit="1"/>
              </p:cNvSpPr>
              <p:nvPr>
                <p:ph idx="1"/>
              </p:nvPr>
            </p:nvSpPr>
            <p:spPr>
              <a:blipFill>
                <a:blip r:embed="rId2"/>
                <a:stretch>
                  <a:fillRect l="-519" b="-9644"/>
                </a:stretch>
              </a:blipFill>
            </p:spPr>
            <p:txBody>
              <a:bodyPr/>
              <a:lstStyle/>
              <a:p>
                <a:r>
                  <a:rPr lang="ko-KR" altLang="en-US">
                    <a:noFill/>
                  </a:rPr>
                  <a:t> </a:t>
                </a:r>
              </a:p>
            </p:txBody>
          </p:sp>
        </mc:Fallback>
      </mc:AlternateContent>
      <p:sp>
        <p:nvSpPr>
          <p:cNvPr id="4" name="슬라이드 번호 개체 틀 3">
            <a:extLst>
              <a:ext uri="{FF2B5EF4-FFF2-40B4-BE49-F238E27FC236}">
                <a16:creationId xmlns:a16="http://schemas.microsoft.com/office/drawing/2014/main" id="{C6B69597-85D5-4F05-A2AB-4099659F388E}"/>
              </a:ext>
            </a:extLst>
          </p:cNvPr>
          <p:cNvSpPr>
            <a:spLocks noGrp="1"/>
          </p:cNvSpPr>
          <p:nvPr>
            <p:ph type="sldNum" sz="quarter" idx="10"/>
          </p:nvPr>
        </p:nvSpPr>
        <p:spPr/>
        <p:txBody>
          <a:bodyPr/>
          <a:lstStyle/>
          <a:p>
            <a:pPr>
              <a:defRPr/>
            </a:pPr>
            <a:fld id="{AAC27222-EC66-4443-81E2-9243E7A1A2A7}" type="slidenum">
              <a:rPr lang="en-US" altLang="ko-KR" smtClean="0"/>
              <a:pPr>
                <a:defRPr/>
              </a:pPr>
              <a:t>25</a:t>
            </a:fld>
            <a:endParaRPr lang="en-US" altLang="ko-KR" dirty="0"/>
          </a:p>
        </p:txBody>
      </p:sp>
      <p:sp>
        <p:nvSpPr>
          <p:cNvPr id="5" name="TextBox 4">
            <a:extLst>
              <a:ext uri="{FF2B5EF4-FFF2-40B4-BE49-F238E27FC236}">
                <a16:creationId xmlns:a16="http://schemas.microsoft.com/office/drawing/2014/main" id="{27F1D9F3-8E28-4323-BE90-E852F2FB3200}"/>
              </a:ext>
            </a:extLst>
          </p:cNvPr>
          <p:cNvSpPr txBox="1"/>
          <p:nvPr/>
        </p:nvSpPr>
        <p:spPr>
          <a:xfrm>
            <a:off x="0" y="6558679"/>
            <a:ext cx="11379507" cy="246221"/>
          </a:xfrm>
          <a:prstGeom prst="rect">
            <a:avLst/>
          </a:prstGeom>
          <a:noFill/>
        </p:spPr>
        <p:txBody>
          <a:bodyPr wrap="square" rtlCol="0">
            <a:spAutoFit/>
          </a:bodyPr>
          <a:lstStyle/>
          <a:p>
            <a:r>
              <a:rPr lang="en-US" altLang="ko-KR" sz="1000" dirty="0"/>
              <a:t>[2] R. </a:t>
            </a:r>
            <a:r>
              <a:rPr lang="en-US" altLang="ko-KR" sz="1000" dirty="0" err="1"/>
              <a:t>Tibshirani</a:t>
            </a:r>
            <a:r>
              <a:rPr lang="en-US" altLang="ko-KR" sz="1000" dirty="0"/>
              <a:t>, G. Walther, and T. Hastie, “Estimating the number of clusters in a data set via the gap statistic,” J. R. Statist. Soc. B, vol. 63, no. 2, pp. 411-423, 2001.</a:t>
            </a:r>
          </a:p>
        </p:txBody>
      </p:sp>
    </p:spTree>
    <p:extLst>
      <p:ext uri="{BB962C8B-B14F-4D97-AF65-F5344CB8AC3E}">
        <p14:creationId xmlns:p14="http://schemas.microsoft.com/office/powerpoint/2010/main" val="278617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992631-1455-4FA3-8A8D-6922AED39266}"/>
              </a:ext>
            </a:extLst>
          </p:cNvPr>
          <p:cNvSpPr>
            <a:spLocks noGrp="1"/>
          </p:cNvSpPr>
          <p:nvPr>
            <p:ph type="title"/>
          </p:nvPr>
        </p:nvSpPr>
        <p:spPr/>
        <p:txBody>
          <a:bodyPr/>
          <a:lstStyle/>
          <a:p>
            <a:r>
              <a:rPr lang="en-US" altLang="ko-KR" dirty="0"/>
              <a:t>Gap Statistic [2]</a:t>
            </a:r>
            <a:endParaRPr lang="ko-KR" altLang="en-US" dirty="0"/>
          </a:p>
        </p:txBody>
      </p:sp>
      <p:sp>
        <p:nvSpPr>
          <p:cNvPr id="3" name="내용 개체 틀 2">
            <a:extLst>
              <a:ext uri="{FF2B5EF4-FFF2-40B4-BE49-F238E27FC236}">
                <a16:creationId xmlns:a16="http://schemas.microsoft.com/office/drawing/2014/main" id="{254A19C0-9425-43C2-A8E3-733153E63ABF}"/>
              </a:ext>
            </a:extLst>
          </p:cNvPr>
          <p:cNvSpPr>
            <a:spLocks noGrp="1"/>
          </p:cNvSpPr>
          <p:nvPr>
            <p:ph idx="1"/>
          </p:nvPr>
        </p:nvSpPr>
        <p:spPr>
          <a:xfrm>
            <a:off x="618165" y="4509120"/>
            <a:ext cx="5277232" cy="1872208"/>
          </a:xfrm>
        </p:spPr>
        <p:txBody>
          <a:bodyPr/>
          <a:lstStyle/>
          <a:p>
            <a:r>
              <a:rPr lang="en-US" altLang="ko-KR" dirty="0"/>
              <a:t>Figures from </a:t>
            </a:r>
            <a:r>
              <a:rPr lang="en-US" altLang="ko-KR" dirty="0">
                <a:hlinkClick r:id="rId2"/>
              </a:rPr>
              <a:t>https://datasciencelab.wordpress.com/2013/12/27/finding-the-k-in-k-means-clustering/</a:t>
            </a:r>
            <a:endParaRPr lang="ko-KR" altLang="en-US" dirty="0"/>
          </a:p>
        </p:txBody>
      </p:sp>
      <p:sp>
        <p:nvSpPr>
          <p:cNvPr id="4" name="슬라이드 번호 개체 틀 3">
            <a:extLst>
              <a:ext uri="{FF2B5EF4-FFF2-40B4-BE49-F238E27FC236}">
                <a16:creationId xmlns:a16="http://schemas.microsoft.com/office/drawing/2014/main" id="{843526CB-23C0-44C6-BCC4-03BF28604422}"/>
              </a:ext>
            </a:extLst>
          </p:cNvPr>
          <p:cNvSpPr>
            <a:spLocks noGrp="1"/>
          </p:cNvSpPr>
          <p:nvPr>
            <p:ph type="sldNum" sz="quarter" idx="10"/>
          </p:nvPr>
        </p:nvSpPr>
        <p:spPr/>
        <p:txBody>
          <a:bodyPr/>
          <a:lstStyle/>
          <a:p>
            <a:pPr>
              <a:defRPr/>
            </a:pPr>
            <a:fld id="{AAC27222-EC66-4443-81E2-9243E7A1A2A7}" type="slidenum">
              <a:rPr lang="en-US" altLang="ko-KR" smtClean="0"/>
              <a:pPr>
                <a:defRPr/>
              </a:pPr>
              <a:t>26</a:t>
            </a:fld>
            <a:endParaRPr lang="en-US" altLang="ko-KR" dirty="0"/>
          </a:p>
        </p:txBody>
      </p:sp>
      <p:pic>
        <p:nvPicPr>
          <p:cNvPr id="5" name="그림 4">
            <a:extLst>
              <a:ext uri="{FF2B5EF4-FFF2-40B4-BE49-F238E27FC236}">
                <a16:creationId xmlns:a16="http://schemas.microsoft.com/office/drawing/2014/main" id="{9E7EA3AE-894A-4D75-915E-7793EBFB97DB}"/>
              </a:ext>
            </a:extLst>
          </p:cNvPr>
          <p:cNvPicPr>
            <a:picLocks noChangeAspect="1"/>
          </p:cNvPicPr>
          <p:nvPr/>
        </p:nvPicPr>
        <p:blipFill>
          <a:blip r:embed="rId3"/>
          <a:stretch>
            <a:fillRect/>
          </a:stretch>
        </p:blipFill>
        <p:spPr>
          <a:xfrm>
            <a:off x="6296604" y="1091756"/>
            <a:ext cx="5552851" cy="5519551"/>
          </a:xfrm>
          <a:prstGeom prst="rect">
            <a:avLst/>
          </a:prstGeom>
        </p:spPr>
      </p:pic>
      <p:pic>
        <p:nvPicPr>
          <p:cNvPr id="6" name="그림 5">
            <a:extLst>
              <a:ext uri="{FF2B5EF4-FFF2-40B4-BE49-F238E27FC236}">
                <a16:creationId xmlns:a16="http://schemas.microsoft.com/office/drawing/2014/main" id="{F1D4841E-027A-4644-9A76-60B763648DE4}"/>
              </a:ext>
            </a:extLst>
          </p:cNvPr>
          <p:cNvPicPr>
            <a:picLocks noChangeAspect="1"/>
          </p:cNvPicPr>
          <p:nvPr/>
        </p:nvPicPr>
        <p:blipFill>
          <a:blip r:embed="rId4"/>
          <a:stretch>
            <a:fillRect/>
          </a:stretch>
        </p:blipFill>
        <p:spPr>
          <a:xfrm>
            <a:off x="524159" y="1091756"/>
            <a:ext cx="5465243" cy="2944743"/>
          </a:xfrm>
          <a:prstGeom prst="rect">
            <a:avLst/>
          </a:prstGeom>
        </p:spPr>
      </p:pic>
      <p:sp>
        <p:nvSpPr>
          <p:cNvPr id="7" name="TextBox 6">
            <a:extLst>
              <a:ext uri="{FF2B5EF4-FFF2-40B4-BE49-F238E27FC236}">
                <a16:creationId xmlns:a16="http://schemas.microsoft.com/office/drawing/2014/main" id="{CE6A8864-CDCC-46A6-B582-C48CA6975685}"/>
              </a:ext>
            </a:extLst>
          </p:cNvPr>
          <p:cNvSpPr txBox="1"/>
          <p:nvPr/>
        </p:nvSpPr>
        <p:spPr>
          <a:xfrm>
            <a:off x="0" y="6558679"/>
            <a:ext cx="11379507" cy="246221"/>
          </a:xfrm>
          <a:prstGeom prst="rect">
            <a:avLst/>
          </a:prstGeom>
          <a:noFill/>
        </p:spPr>
        <p:txBody>
          <a:bodyPr wrap="square" rtlCol="0">
            <a:spAutoFit/>
          </a:bodyPr>
          <a:lstStyle/>
          <a:p>
            <a:r>
              <a:rPr lang="en-US" altLang="ko-KR" sz="1000" dirty="0"/>
              <a:t>[2] R. </a:t>
            </a:r>
            <a:r>
              <a:rPr lang="en-US" altLang="ko-KR" sz="1000" dirty="0" err="1"/>
              <a:t>Tibshirani</a:t>
            </a:r>
            <a:r>
              <a:rPr lang="en-US" altLang="ko-KR" sz="1000" dirty="0"/>
              <a:t>, G. Walther, and T. Hastie, “Estimating the number of clusters in a data set via the gap statistic,” J. R. Statist. Soc. B, vol. 63, no. 2, pp. 411-423, 2001.</a:t>
            </a:r>
          </a:p>
        </p:txBody>
      </p:sp>
    </p:spTree>
    <p:extLst>
      <p:ext uri="{BB962C8B-B14F-4D97-AF65-F5344CB8AC3E}">
        <p14:creationId xmlns:p14="http://schemas.microsoft.com/office/powerpoint/2010/main" val="88498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11200" y="132514"/>
            <a:ext cx="10718800" cy="461655"/>
          </a:xfrm>
        </p:spPr>
        <p:txBody>
          <a:bodyPr/>
          <a:lstStyle/>
          <a:p>
            <a:r>
              <a:rPr lang="en-US" altLang="ko-KR" sz="2400" dirty="0"/>
              <a:t>Inter-Cell Interference Coordination (ICIC)</a:t>
            </a:r>
            <a:endParaRPr lang="ko-KR" altLang="en-US" sz="2400" dirty="0"/>
          </a:p>
        </p:txBody>
      </p:sp>
      <p:sp>
        <p:nvSpPr>
          <p:cNvPr id="3" name="내용 개체 틀 2"/>
          <p:cNvSpPr>
            <a:spLocks noGrp="1"/>
          </p:cNvSpPr>
          <p:nvPr>
            <p:ph idx="1"/>
          </p:nvPr>
        </p:nvSpPr>
        <p:spPr/>
        <p:txBody>
          <a:bodyPr/>
          <a:lstStyle/>
          <a:p>
            <a:r>
              <a:rPr lang="en-US" altLang="ko-KR" dirty="0"/>
              <a:t>Defined in 3GPP release 8</a:t>
            </a:r>
          </a:p>
          <a:p>
            <a:r>
              <a:rPr lang="en-US" altLang="ko-KR" dirty="0"/>
              <a:t>Allows cell-edge UEs in neighbor cells to use different frequency ranges (RBs or sub-carriers)</a:t>
            </a:r>
          </a:p>
          <a:p>
            <a:endParaRPr lang="en-US" altLang="ko-KR" dirty="0"/>
          </a:p>
          <a:p>
            <a:pPr marL="0" indent="0">
              <a:buNone/>
            </a:pP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27</a:t>
            </a:fld>
            <a:endParaRPr lang="en-US" altLang="ko-KR" dirty="0"/>
          </a:p>
        </p:txBody>
      </p:sp>
      <p:pic>
        <p:nvPicPr>
          <p:cNvPr id="1026" name="Picture 2" descr="http://www.netmanias.com/en/?m=attach&amp;no=5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813" y="2794922"/>
            <a:ext cx="7979574" cy="3600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337" y="6481919"/>
            <a:ext cx="11953328" cy="253916"/>
          </a:xfrm>
          <a:prstGeom prst="rect">
            <a:avLst/>
          </a:prstGeom>
          <a:noFill/>
        </p:spPr>
        <p:txBody>
          <a:bodyPr wrap="square" rtlCol="0">
            <a:spAutoFit/>
          </a:bodyPr>
          <a:lstStyle/>
          <a:p>
            <a:r>
              <a:rPr lang="en-US" altLang="ko-KR" sz="1050" dirty="0"/>
              <a:t>[1] http://www.netmanias.com/en/?m=view&amp;id=blog&amp;no=6391</a:t>
            </a:r>
            <a:endParaRPr lang="ko-KR" altLang="en-US" sz="1050" dirty="0"/>
          </a:p>
        </p:txBody>
      </p:sp>
    </p:spTree>
    <p:extLst>
      <p:ext uri="{BB962C8B-B14F-4D97-AF65-F5344CB8AC3E}">
        <p14:creationId xmlns:p14="http://schemas.microsoft.com/office/powerpoint/2010/main" val="98711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11200" y="132514"/>
            <a:ext cx="10718800" cy="461655"/>
          </a:xfrm>
        </p:spPr>
        <p:txBody>
          <a:bodyPr/>
          <a:lstStyle/>
          <a:p>
            <a:r>
              <a:rPr lang="en-US" altLang="ko-KR" sz="2400" dirty="0"/>
              <a:t>Enhanced Inter-Cell Interference Coordination (</a:t>
            </a:r>
            <a:r>
              <a:rPr lang="en-US" altLang="ko-KR" sz="2400" dirty="0" err="1"/>
              <a:t>eICIC</a:t>
            </a:r>
            <a:r>
              <a:rPr lang="en-US" altLang="ko-KR" sz="2400" dirty="0"/>
              <a:t>)</a:t>
            </a:r>
            <a:endParaRPr lang="ko-KR" altLang="en-US" sz="2400" dirty="0"/>
          </a:p>
        </p:txBody>
      </p:sp>
      <p:sp>
        <p:nvSpPr>
          <p:cNvPr id="3" name="내용 개체 틀 2"/>
          <p:cNvSpPr>
            <a:spLocks noGrp="1"/>
          </p:cNvSpPr>
          <p:nvPr>
            <p:ph idx="1"/>
          </p:nvPr>
        </p:nvSpPr>
        <p:spPr/>
        <p:txBody>
          <a:bodyPr/>
          <a:lstStyle/>
          <a:p>
            <a:r>
              <a:rPr lang="en-US" altLang="ko-KR" dirty="0"/>
              <a:t>Defined in 3GPP release 10 to support </a:t>
            </a:r>
            <a:r>
              <a:rPr lang="en-US" altLang="ko-KR" dirty="0" err="1"/>
              <a:t>HetNet</a:t>
            </a:r>
            <a:r>
              <a:rPr lang="en-US" altLang="ko-KR" dirty="0"/>
              <a:t> environments</a:t>
            </a:r>
          </a:p>
          <a:p>
            <a:r>
              <a:rPr lang="en-US" altLang="ko-KR" dirty="0"/>
              <a:t>Allows cell-edge UEs in neighbor cells to use different time ranges (subframes)</a:t>
            </a:r>
          </a:p>
          <a:p>
            <a:r>
              <a:rPr lang="en-US" altLang="ko-KR" dirty="0"/>
              <a:t>Almost Blank Subframe (ABS)</a:t>
            </a:r>
          </a:p>
          <a:p>
            <a:endParaRPr lang="en-US" altLang="ko-KR" dirty="0"/>
          </a:p>
          <a:p>
            <a:endParaRPr lang="en-US" altLang="ko-KR" dirty="0"/>
          </a:p>
          <a:p>
            <a:endParaRPr lang="en-US" altLang="ko-KR" dirty="0"/>
          </a:p>
          <a:p>
            <a:r>
              <a:rPr lang="en-US" altLang="ko-KR" dirty="0"/>
              <a:t>ABS pattern is delivered over X2 interface</a:t>
            </a:r>
          </a:p>
          <a:p>
            <a:pPr marL="0" indent="0">
              <a:buNone/>
            </a:pPr>
            <a:endParaRPr lang="en-US" altLang="ko-KR"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28</a:t>
            </a:fld>
            <a:endParaRPr lang="en-US" altLang="ko-KR" dirty="0"/>
          </a:p>
        </p:txBody>
      </p:sp>
      <p:pic>
        <p:nvPicPr>
          <p:cNvPr id="2050" name="Picture 2" descr="http://www.netmanias.com/ko/?m=attach&amp;no=51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2852936"/>
            <a:ext cx="668655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337" y="6481919"/>
            <a:ext cx="11953328" cy="253916"/>
          </a:xfrm>
          <a:prstGeom prst="rect">
            <a:avLst/>
          </a:prstGeom>
          <a:noFill/>
        </p:spPr>
        <p:txBody>
          <a:bodyPr wrap="square" rtlCol="0">
            <a:spAutoFit/>
          </a:bodyPr>
          <a:lstStyle/>
          <a:p>
            <a:r>
              <a:rPr lang="en-US" altLang="ko-KR" sz="1050" dirty="0"/>
              <a:t>[1] http://www.netmanias.com/en/post/blog/6551/lte-lte-a-eicic/interference-coordination-in-lte-lte-a-2-eicic-enhanced-icic</a:t>
            </a:r>
            <a:endParaRPr lang="ko-KR" altLang="en-US" sz="1050" dirty="0"/>
          </a:p>
        </p:txBody>
      </p:sp>
    </p:spTree>
    <p:extLst>
      <p:ext uri="{BB962C8B-B14F-4D97-AF65-F5344CB8AC3E}">
        <p14:creationId xmlns:p14="http://schemas.microsoft.com/office/powerpoint/2010/main" val="3871580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Channel Quality Indicator (CQI) Feedback [1]</a:t>
            </a:r>
            <a:endParaRPr lang="ko-KR" altLang="en-US" dirty="0"/>
          </a:p>
        </p:txBody>
      </p:sp>
      <p:sp>
        <p:nvSpPr>
          <p:cNvPr id="3" name="내용 개체 틀 2"/>
          <p:cNvSpPr>
            <a:spLocks noGrp="1"/>
          </p:cNvSpPr>
          <p:nvPr>
            <p:ph idx="1"/>
          </p:nvPr>
        </p:nvSpPr>
        <p:spPr/>
        <p:txBody>
          <a:bodyPr/>
          <a:lstStyle/>
          <a:p>
            <a:r>
              <a:rPr lang="en-US" altLang="ko-KR" dirty="0"/>
              <a:t>Highest CQI index (between 1 and 15) </a:t>
            </a:r>
          </a:p>
          <a:p>
            <a:r>
              <a:rPr lang="en-US" altLang="ko-KR" dirty="0"/>
              <a:t>Satisfy following condition: Transport block error probability not exceeding 0.1</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29</a:t>
            </a:fld>
            <a:endParaRPr lang="en-US" altLang="ko-KR" dirty="0"/>
          </a:p>
        </p:txBody>
      </p:sp>
      <p:sp>
        <p:nvSpPr>
          <p:cNvPr id="5" name="TextBox 4"/>
          <p:cNvSpPr txBox="1"/>
          <p:nvPr/>
        </p:nvSpPr>
        <p:spPr>
          <a:xfrm>
            <a:off x="119337" y="6474159"/>
            <a:ext cx="11953328" cy="253916"/>
          </a:xfrm>
          <a:prstGeom prst="rect">
            <a:avLst/>
          </a:prstGeom>
          <a:noFill/>
        </p:spPr>
        <p:txBody>
          <a:bodyPr wrap="square" rtlCol="0">
            <a:spAutoFit/>
          </a:bodyPr>
          <a:lstStyle/>
          <a:p>
            <a:r>
              <a:rPr lang="en-US" altLang="ko-KR" sz="1050" dirty="0"/>
              <a:t>[1] 3GPP TS 36.213 v13.5.0, Evolved universal terrestrial radio access (EUTRA) physical layer procedures (Release 13), Mar. 2017. </a:t>
            </a:r>
            <a:endParaRPr lang="ko-KR" altLang="en-US" sz="1050" dirty="0"/>
          </a:p>
        </p:txBody>
      </p:sp>
      <p:pic>
        <p:nvPicPr>
          <p:cNvPr id="6" name="그림 5"/>
          <p:cNvPicPr>
            <a:picLocks noChangeAspect="1"/>
          </p:cNvPicPr>
          <p:nvPr/>
        </p:nvPicPr>
        <p:blipFill>
          <a:blip r:embed="rId2"/>
          <a:stretch>
            <a:fillRect/>
          </a:stretch>
        </p:blipFill>
        <p:spPr>
          <a:xfrm>
            <a:off x="6391352" y="2164177"/>
            <a:ext cx="5240488" cy="4248570"/>
          </a:xfrm>
          <a:prstGeom prst="rect">
            <a:avLst/>
          </a:prstGeom>
        </p:spPr>
      </p:pic>
      <p:pic>
        <p:nvPicPr>
          <p:cNvPr id="7" name="그림 6"/>
          <p:cNvPicPr>
            <a:picLocks noChangeAspect="1"/>
          </p:cNvPicPr>
          <p:nvPr/>
        </p:nvPicPr>
        <p:blipFill>
          <a:blip r:embed="rId3"/>
          <a:stretch>
            <a:fillRect/>
          </a:stretch>
        </p:blipFill>
        <p:spPr>
          <a:xfrm>
            <a:off x="486694" y="2164177"/>
            <a:ext cx="5249266" cy="4248570"/>
          </a:xfrm>
          <a:prstGeom prst="rect">
            <a:avLst/>
          </a:prstGeom>
        </p:spPr>
      </p:pic>
    </p:spTree>
    <p:extLst>
      <p:ext uri="{BB962C8B-B14F-4D97-AF65-F5344CB8AC3E}">
        <p14:creationId xmlns:p14="http://schemas.microsoft.com/office/powerpoint/2010/main" val="11782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Licensed-Assisted Access (LAA)</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3</a:t>
            </a:fld>
            <a:endParaRPr lang="en-US" altLang="ko-KR" dirty="0"/>
          </a:p>
        </p:txBody>
      </p:sp>
      <p:pic>
        <p:nvPicPr>
          <p:cNvPr id="61" name="그림 6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84174" y="1392275"/>
            <a:ext cx="1224528" cy="1224528"/>
          </a:xfrm>
          <a:prstGeom prst="rect">
            <a:avLst/>
          </a:prstGeom>
        </p:spPr>
      </p:pic>
      <p:grpSp>
        <p:nvGrpSpPr>
          <p:cNvPr id="31" name="그룹 30"/>
          <p:cNvGrpSpPr/>
          <p:nvPr/>
        </p:nvGrpSpPr>
        <p:grpSpPr>
          <a:xfrm>
            <a:off x="8935401" y="4585917"/>
            <a:ext cx="1322074" cy="1322074"/>
            <a:chOff x="6719844" y="4258124"/>
            <a:chExt cx="1322074" cy="1322074"/>
          </a:xfrm>
        </p:grpSpPr>
        <p:pic>
          <p:nvPicPr>
            <p:cNvPr id="32" name="그림 3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719844" y="4258124"/>
              <a:ext cx="1322074" cy="1322074"/>
            </a:xfrm>
            <a:prstGeom prst="rect">
              <a:avLst/>
            </a:prstGeom>
          </p:spPr>
        </p:pic>
        <p:sp>
          <p:nvSpPr>
            <p:cNvPr id="33" name="TextBox 32"/>
            <p:cNvSpPr txBox="1"/>
            <p:nvPr/>
          </p:nvSpPr>
          <p:spPr>
            <a:xfrm>
              <a:off x="6805385" y="4832564"/>
              <a:ext cx="1150992" cy="461665"/>
            </a:xfrm>
            <a:prstGeom prst="rect">
              <a:avLst/>
            </a:prstGeom>
            <a:noFill/>
          </p:spPr>
          <p:txBody>
            <a:bodyPr wrap="square" rtlCol="0">
              <a:spAutoFit/>
            </a:bodyPr>
            <a:lstStyle/>
            <a:p>
              <a:pPr algn="ctr"/>
              <a:r>
                <a:rPr lang="en-US" altLang="ko-KR" sz="2400" b="1" dirty="0">
                  <a:ln w="12700">
                    <a:solidFill>
                      <a:srgbClr val="646464"/>
                    </a:solidFill>
                  </a:ln>
                  <a:solidFill>
                    <a:schemeClr val="bg1"/>
                  </a:solidFill>
                  <a:effectLst>
                    <a:outerShdw blurRad="38100" dist="38100" dir="2700000" algn="tl">
                      <a:srgbClr val="000000">
                        <a:alpha val="43137"/>
                      </a:srgbClr>
                    </a:outerShdw>
                  </a:effectLst>
                </a:rPr>
                <a:t>FREE</a:t>
              </a:r>
              <a:endParaRPr lang="ko-KR" altLang="en-US" sz="2400" b="1" dirty="0">
                <a:ln w="12700">
                  <a:solidFill>
                    <a:srgbClr val="646464"/>
                  </a:solidFill>
                </a:ln>
                <a:solidFill>
                  <a:schemeClr val="bg1"/>
                </a:solidFill>
                <a:effectLst>
                  <a:outerShdw blurRad="38100" dist="38100" dir="2700000" algn="tl">
                    <a:srgbClr val="000000">
                      <a:alpha val="43137"/>
                    </a:srgbClr>
                  </a:outerShdw>
                </a:effectLst>
              </a:endParaRPr>
            </a:p>
          </p:txBody>
        </p:sp>
      </p:grpSp>
      <p:sp>
        <p:nvSpPr>
          <p:cNvPr id="34" name="왼쪽 중괄호 33"/>
          <p:cNvSpPr/>
          <p:nvPr/>
        </p:nvSpPr>
        <p:spPr bwMode="auto">
          <a:xfrm>
            <a:off x="4807832" y="1262284"/>
            <a:ext cx="952507" cy="3091885"/>
          </a:xfrm>
          <a:prstGeom prst="leftBrace">
            <a:avLst>
              <a:gd name="adj1" fmla="val 10721"/>
              <a:gd name="adj2" fmla="val 32560"/>
            </a:avLst>
          </a:prstGeom>
          <a:solidFill>
            <a:srgbClr val="A0A0A0"/>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sp>
        <p:nvSpPr>
          <p:cNvPr id="35" name="왼쪽 중괄호 34"/>
          <p:cNvSpPr/>
          <p:nvPr/>
        </p:nvSpPr>
        <p:spPr bwMode="auto">
          <a:xfrm>
            <a:off x="5292710" y="1262284"/>
            <a:ext cx="467629" cy="4727701"/>
          </a:xfrm>
          <a:prstGeom prst="leftBrace">
            <a:avLst>
              <a:gd name="adj1" fmla="val 10721"/>
              <a:gd name="adj2" fmla="val 79647"/>
            </a:avLst>
          </a:prstGeom>
          <a:solidFill>
            <a:srgbClr val="558ED5">
              <a:alpha val="70000"/>
            </a:srgbClr>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latinLnBrk="0">
              <a:spcBef>
                <a:spcPct val="0"/>
              </a:spcBef>
              <a:spcAft>
                <a:spcPct val="0"/>
              </a:spcAft>
            </a:pPr>
            <a:endParaRPr lang="ko-KR" altLang="en-US" sz="2400" b="1">
              <a:latin typeface="Times New Roman" pitchFamily="18" charset="0"/>
              <a:ea typeface="굴림" pitchFamily="50" charset="-127"/>
            </a:endParaRPr>
          </a:p>
        </p:txBody>
      </p:sp>
      <p:sp>
        <p:nvSpPr>
          <p:cNvPr id="44" name="TextBox 43"/>
          <p:cNvSpPr txBox="1"/>
          <p:nvPr/>
        </p:nvSpPr>
        <p:spPr>
          <a:xfrm>
            <a:off x="2101066" y="1465930"/>
            <a:ext cx="2706767" cy="1569660"/>
          </a:xfrm>
          <a:prstGeom prst="rect">
            <a:avLst/>
          </a:prstGeom>
          <a:noFill/>
        </p:spPr>
        <p:txBody>
          <a:bodyPr wrap="none" rtlCol="0">
            <a:spAutoFit/>
          </a:bodyPr>
          <a:lstStyle/>
          <a:p>
            <a:pPr algn="r"/>
            <a:r>
              <a:rPr lang="en-US" altLang="ko-KR" sz="3200" b="1" dirty="0" err="1">
                <a:ln w="0"/>
                <a:effectLst>
                  <a:outerShdw blurRad="38100" dist="19050" dir="2700000" algn="tl" rotWithShape="0">
                    <a:schemeClr val="dk1">
                      <a:alpha val="40000"/>
                    </a:schemeClr>
                  </a:outerShdw>
                </a:effectLst>
                <a:latin typeface="+mj-lt"/>
              </a:rPr>
              <a:t>3GPP</a:t>
            </a:r>
            <a:r>
              <a:rPr lang="en-US" altLang="ko-KR" sz="3200" b="1" dirty="0">
                <a:ln w="0"/>
                <a:effectLst>
                  <a:outerShdw blurRad="38100" dist="19050" dir="2700000" algn="tl" rotWithShape="0">
                    <a:schemeClr val="dk1">
                      <a:alpha val="40000"/>
                    </a:schemeClr>
                  </a:outerShdw>
                </a:effectLst>
                <a:latin typeface="+mj-lt"/>
              </a:rPr>
              <a:t> Rel. 12</a:t>
            </a:r>
            <a:br>
              <a:rPr lang="en-US" altLang="ko-KR" sz="3200" b="1" dirty="0">
                <a:ln w="0"/>
                <a:effectLst>
                  <a:outerShdw blurRad="38100" dist="19050" dir="2700000" algn="tl" rotWithShape="0">
                    <a:schemeClr val="dk1">
                      <a:alpha val="40000"/>
                    </a:schemeClr>
                  </a:outerShdw>
                </a:effectLst>
                <a:latin typeface="+mj-lt"/>
              </a:rPr>
            </a:br>
            <a:r>
              <a:rPr lang="en-US" altLang="ko-KR" sz="3200" b="1" dirty="0">
                <a:ln w="0"/>
                <a:effectLst>
                  <a:outerShdw blurRad="38100" dist="19050" dir="2700000" algn="tl" rotWithShape="0">
                    <a:schemeClr val="dk1">
                      <a:alpha val="40000"/>
                    </a:schemeClr>
                  </a:outerShdw>
                </a:effectLst>
                <a:latin typeface="+mj-lt"/>
              </a:rPr>
              <a:t>Carrier </a:t>
            </a:r>
            <a:br>
              <a:rPr lang="en-US" altLang="ko-KR" sz="3200" b="1" dirty="0">
                <a:ln w="0"/>
                <a:effectLst>
                  <a:outerShdw blurRad="38100" dist="19050" dir="2700000" algn="tl" rotWithShape="0">
                    <a:schemeClr val="dk1">
                      <a:alpha val="40000"/>
                    </a:schemeClr>
                  </a:outerShdw>
                </a:effectLst>
                <a:latin typeface="+mj-lt"/>
              </a:rPr>
            </a:br>
            <a:r>
              <a:rPr lang="en-US" altLang="ko-KR" sz="3200" b="1" dirty="0">
                <a:ln w="0"/>
                <a:effectLst>
                  <a:outerShdw blurRad="38100" dist="19050" dir="2700000" algn="tl" rotWithShape="0">
                    <a:schemeClr val="dk1">
                      <a:alpha val="40000"/>
                    </a:schemeClr>
                  </a:outerShdw>
                </a:effectLst>
                <a:latin typeface="+mj-lt"/>
              </a:rPr>
              <a:t>Aggregation</a:t>
            </a:r>
            <a:endParaRPr lang="ko-KR" altLang="en-US" sz="3200" b="1" dirty="0">
              <a:ln w="0"/>
              <a:effectLst>
                <a:outerShdw blurRad="38100" dist="19050" dir="2700000" algn="tl" rotWithShape="0">
                  <a:schemeClr val="dk1">
                    <a:alpha val="40000"/>
                  </a:schemeClr>
                </a:outerShdw>
              </a:effectLst>
              <a:latin typeface="+mj-lt"/>
            </a:endParaRPr>
          </a:p>
        </p:txBody>
      </p:sp>
      <p:sp>
        <p:nvSpPr>
          <p:cNvPr id="45" name="TextBox 44"/>
          <p:cNvSpPr txBox="1"/>
          <p:nvPr/>
        </p:nvSpPr>
        <p:spPr>
          <a:xfrm>
            <a:off x="1768679" y="4678270"/>
            <a:ext cx="3663760" cy="584775"/>
          </a:xfrm>
          <a:prstGeom prst="rect">
            <a:avLst/>
          </a:prstGeom>
          <a:noFill/>
        </p:spPr>
        <p:txBody>
          <a:bodyPr wrap="none" rtlCol="0">
            <a:spAutoFit/>
          </a:bodyPr>
          <a:lstStyle/>
          <a:p>
            <a:pPr algn="r"/>
            <a:r>
              <a:rPr lang="en-US" altLang="ko-KR" sz="3200" b="1" dirty="0" err="1">
                <a:ln w="0"/>
                <a:effectLst>
                  <a:outerShdw blurRad="38100" dist="19050" dir="2700000" algn="tl" rotWithShape="0">
                    <a:schemeClr val="dk1">
                      <a:alpha val="40000"/>
                    </a:schemeClr>
                  </a:outerShdw>
                </a:effectLst>
                <a:latin typeface="+mj-lt"/>
              </a:rPr>
              <a:t>3GPP</a:t>
            </a:r>
            <a:r>
              <a:rPr lang="en-US" altLang="ko-KR" sz="3200" b="1" dirty="0">
                <a:ln w="0"/>
                <a:effectLst>
                  <a:outerShdw blurRad="38100" dist="19050" dir="2700000" algn="tl" rotWithShape="0">
                    <a:schemeClr val="dk1">
                      <a:alpha val="40000"/>
                    </a:schemeClr>
                  </a:outerShdw>
                </a:effectLst>
                <a:latin typeface="+mj-lt"/>
              </a:rPr>
              <a:t> Rel. 13 LAA</a:t>
            </a:r>
            <a:endParaRPr lang="ko-KR" altLang="en-US" sz="3200" b="1" dirty="0">
              <a:ln w="0"/>
              <a:effectLst>
                <a:outerShdw blurRad="38100" dist="19050" dir="2700000" algn="tl" rotWithShape="0">
                  <a:schemeClr val="dk1">
                    <a:alpha val="40000"/>
                  </a:schemeClr>
                </a:outerShdw>
              </a:effectLst>
              <a:latin typeface="+mj-lt"/>
            </a:endParaRPr>
          </a:p>
        </p:txBody>
      </p:sp>
      <p:sp>
        <p:nvSpPr>
          <p:cNvPr id="46" name="TextBox 45"/>
          <p:cNvSpPr txBox="1"/>
          <p:nvPr/>
        </p:nvSpPr>
        <p:spPr>
          <a:xfrm>
            <a:off x="445175" y="5248103"/>
            <a:ext cx="4987264" cy="523220"/>
          </a:xfrm>
          <a:prstGeom prst="rect">
            <a:avLst/>
          </a:prstGeom>
          <a:noFill/>
        </p:spPr>
        <p:txBody>
          <a:bodyPr wrap="none" rtlCol="0">
            <a:spAutoFit/>
          </a:bodyPr>
          <a:lstStyle/>
          <a:p>
            <a:pPr algn="r"/>
            <a:r>
              <a:rPr lang="en-US" altLang="ko-KR" sz="2800" b="1" dirty="0">
                <a:ln w="0"/>
                <a:effectLst>
                  <a:outerShdw blurRad="38100" dist="19050" dir="2700000" algn="tl" rotWithShape="0">
                    <a:schemeClr val="dk1">
                      <a:alpha val="40000"/>
                    </a:schemeClr>
                  </a:outerShdw>
                </a:effectLst>
                <a:latin typeface="+mj-lt"/>
              </a:rPr>
              <a:t>(Licensed-Assisted Access)</a:t>
            </a:r>
            <a:endParaRPr lang="ko-KR" altLang="en-US" sz="2800" b="1" dirty="0">
              <a:ln w="0"/>
              <a:effectLst>
                <a:outerShdw blurRad="38100" dist="19050" dir="2700000" algn="tl" rotWithShape="0">
                  <a:schemeClr val="dk1">
                    <a:alpha val="40000"/>
                  </a:schemeClr>
                </a:outerShdw>
              </a:effectLst>
              <a:latin typeface="+mj-lt"/>
            </a:endParaRPr>
          </a:p>
        </p:txBody>
      </p:sp>
      <p:pic>
        <p:nvPicPr>
          <p:cNvPr id="20" name="그림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984174" y="3017508"/>
            <a:ext cx="1224528" cy="1224528"/>
          </a:xfrm>
          <a:prstGeom prst="rect">
            <a:avLst/>
          </a:prstGeom>
        </p:spPr>
      </p:pic>
      <p:sp>
        <p:nvSpPr>
          <p:cNvPr id="21" name="사다리꼴 20">
            <a:extLst>
              <a:ext uri="{FF2B5EF4-FFF2-40B4-BE49-F238E27FC236}">
                <a16:creationId xmlns:a16="http://schemas.microsoft.com/office/drawing/2014/main" id="{9D707172-01F6-4837-A9DD-F63D4D43C064}"/>
              </a:ext>
            </a:extLst>
          </p:cNvPr>
          <p:cNvSpPr/>
          <p:nvPr/>
        </p:nvSpPr>
        <p:spPr bwMode="auto">
          <a:xfrm rot="5400000">
            <a:off x="6371025" y="675025"/>
            <a:ext cx="1486060" cy="2660579"/>
          </a:xfrm>
          <a:prstGeom prst="trapezoid">
            <a:avLst>
              <a:gd name="adj" fmla="val 11260"/>
            </a:avLst>
          </a:prstGeom>
          <a:solidFill>
            <a:srgbClr val="E6AC1E"/>
          </a:solidFill>
          <a:ln w="317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3200" b="1" dirty="0">
                <a:solidFill>
                  <a:schemeClr val="bg1"/>
                </a:solidFill>
                <a:latin typeface="+mj-lt"/>
                <a:ea typeface="굴림" pitchFamily="50" charset="-127"/>
              </a:rPr>
              <a:t>Licensed</a:t>
            </a:r>
            <a:br>
              <a:rPr lang="en-US" altLang="ko-KR" sz="3200" b="1" dirty="0">
                <a:solidFill>
                  <a:schemeClr val="bg1"/>
                </a:solidFill>
                <a:latin typeface="+mj-lt"/>
                <a:ea typeface="굴림" pitchFamily="50" charset="-127"/>
              </a:rPr>
            </a:br>
            <a:r>
              <a:rPr lang="en-US" altLang="ko-KR" sz="3200" b="1" dirty="0">
                <a:solidFill>
                  <a:schemeClr val="bg1"/>
                </a:solidFill>
                <a:latin typeface="+mj-lt"/>
                <a:ea typeface="굴림" pitchFamily="50" charset="-127"/>
              </a:rPr>
              <a:t>band</a:t>
            </a:r>
            <a:endParaRPr lang="ko-KR" altLang="en-US" sz="3200" b="1" dirty="0">
              <a:solidFill>
                <a:schemeClr val="bg1"/>
              </a:solidFill>
              <a:latin typeface="+mj-lt"/>
              <a:ea typeface="굴림" pitchFamily="50" charset="-127"/>
            </a:endParaRPr>
          </a:p>
        </p:txBody>
      </p:sp>
      <p:sp>
        <p:nvSpPr>
          <p:cNvPr id="22" name="사다리꼴 21">
            <a:extLst>
              <a:ext uri="{FF2B5EF4-FFF2-40B4-BE49-F238E27FC236}">
                <a16:creationId xmlns:a16="http://schemas.microsoft.com/office/drawing/2014/main" id="{E5E05DF4-826D-4CCF-8BF9-7B76377822C4}"/>
              </a:ext>
            </a:extLst>
          </p:cNvPr>
          <p:cNvSpPr/>
          <p:nvPr/>
        </p:nvSpPr>
        <p:spPr bwMode="auto">
          <a:xfrm rot="5400000">
            <a:off x="6371025" y="2280849"/>
            <a:ext cx="1486060" cy="2660579"/>
          </a:xfrm>
          <a:prstGeom prst="trapezoid">
            <a:avLst>
              <a:gd name="adj" fmla="val 11260"/>
            </a:avLst>
          </a:prstGeom>
          <a:solidFill>
            <a:srgbClr val="E6AC1E"/>
          </a:solidFill>
          <a:ln w="317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3200" b="1" dirty="0">
                <a:solidFill>
                  <a:schemeClr val="bg1"/>
                </a:solidFill>
                <a:latin typeface="+mj-lt"/>
                <a:ea typeface="굴림" pitchFamily="50" charset="-127"/>
              </a:rPr>
              <a:t>Licensed</a:t>
            </a:r>
            <a:br>
              <a:rPr lang="en-US" altLang="ko-KR" sz="3200" b="1" dirty="0">
                <a:solidFill>
                  <a:schemeClr val="bg1"/>
                </a:solidFill>
                <a:latin typeface="+mj-lt"/>
                <a:ea typeface="굴림" pitchFamily="50" charset="-127"/>
              </a:rPr>
            </a:br>
            <a:r>
              <a:rPr lang="en-US" altLang="ko-KR" sz="3200" b="1" dirty="0">
                <a:solidFill>
                  <a:schemeClr val="bg1"/>
                </a:solidFill>
                <a:latin typeface="+mj-lt"/>
                <a:ea typeface="굴림" pitchFamily="50" charset="-127"/>
              </a:rPr>
              <a:t>band</a:t>
            </a:r>
            <a:endParaRPr lang="ko-KR" altLang="en-US" sz="3200" b="1" dirty="0">
              <a:solidFill>
                <a:schemeClr val="bg1"/>
              </a:solidFill>
              <a:latin typeface="+mj-lt"/>
              <a:ea typeface="굴림" pitchFamily="50" charset="-127"/>
            </a:endParaRPr>
          </a:p>
        </p:txBody>
      </p:sp>
      <p:sp>
        <p:nvSpPr>
          <p:cNvPr id="23" name="사다리꼴 22">
            <a:extLst>
              <a:ext uri="{FF2B5EF4-FFF2-40B4-BE49-F238E27FC236}">
                <a16:creationId xmlns:a16="http://schemas.microsoft.com/office/drawing/2014/main" id="{65A71F0A-86B6-489F-8826-8D6B7B552EA7}"/>
              </a:ext>
            </a:extLst>
          </p:cNvPr>
          <p:cNvSpPr/>
          <p:nvPr/>
        </p:nvSpPr>
        <p:spPr bwMode="auto">
          <a:xfrm rot="5400000">
            <a:off x="6371025" y="3916665"/>
            <a:ext cx="1486060" cy="2660579"/>
          </a:xfrm>
          <a:prstGeom prst="trapezoid">
            <a:avLst>
              <a:gd name="adj" fmla="val 11260"/>
            </a:avLst>
          </a:prstGeom>
          <a:solidFill>
            <a:srgbClr val="558ED5"/>
          </a:solidFill>
          <a:ln w="3175"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algn="ctr" fontAlgn="base" latinLnBrk="0">
              <a:spcBef>
                <a:spcPct val="0"/>
              </a:spcBef>
              <a:spcAft>
                <a:spcPct val="0"/>
              </a:spcAft>
            </a:pPr>
            <a:r>
              <a:rPr lang="en-US" altLang="ko-KR" sz="3200" b="1" dirty="0">
                <a:solidFill>
                  <a:schemeClr val="bg1"/>
                </a:solidFill>
                <a:latin typeface="+mj-lt"/>
                <a:ea typeface="굴림" pitchFamily="50" charset="-127"/>
              </a:rPr>
              <a:t>Unlicensed</a:t>
            </a:r>
            <a:br>
              <a:rPr lang="en-US" altLang="ko-KR" sz="3200" b="1" dirty="0">
                <a:solidFill>
                  <a:schemeClr val="bg1"/>
                </a:solidFill>
                <a:latin typeface="+mj-lt"/>
                <a:ea typeface="굴림" pitchFamily="50" charset="-127"/>
              </a:rPr>
            </a:br>
            <a:r>
              <a:rPr lang="en-US" altLang="ko-KR" sz="3200" b="1" dirty="0">
                <a:solidFill>
                  <a:schemeClr val="bg1"/>
                </a:solidFill>
                <a:latin typeface="+mj-lt"/>
                <a:ea typeface="굴림" pitchFamily="50" charset="-127"/>
              </a:rPr>
              <a:t>band</a:t>
            </a:r>
            <a:endParaRPr lang="ko-KR" altLang="en-US" sz="3200" b="1" dirty="0">
              <a:solidFill>
                <a:schemeClr val="bg1"/>
              </a:solidFill>
              <a:latin typeface="+mj-lt"/>
              <a:ea typeface="굴림" pitchFamily="50" charset="-127"/>
            </a:endParaRPr>
          </a:p>
        </p:txBody>
      </p:sp>
    </p:spTree>
    <p:extLst>
      <p:ext uri="{BB962C8B-B14F-4D97-AF65-F5344CB8AC3E}">
        <p14:creationId xmlns:p14="http://schemas.microsoft.com/office/powerpoint/2010/main" val="2344153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p:cNvPicPr>
            <a:picLocks noChangeAspect="1"/>
          </p:cNvPicPr>
          <p:nvPr/>
        </p:nvPicPr>
        <p:blipFill>
          <a:blip r:embed="rId2"/>
          <a:stretch>
            <a:fillRect/>
          </a:stretch>
        </p:blipFill>
        <p:spPr>
          <a:xfrm>
            <a:off x="5663952" y="971329"/>
            <a:ext cx="6398467" cy="5271464"/>
          </a:xfrm>
          <a:prstGeom prst="rect">
            <a:avLst/>
          </a:prstGeom>
        </p:spPr>
      </p:pic>
      <p:pic>
        <p:nvPicPr>
          <p:cNvPr id="5" name="그림 4"/>
          <p:cNvPicPr>
            <a:picLocks noChangeAspect="1"/>
          </p:cNvPicPr>
          <p:nvPr/>
        </p:nvPicPr>
        <p:blipFill>
          <a:blip r:embed="rId3"/>
          <a:stretch>
            <a:fillRect/>
          </a:stretch>
        </p:blipFill>
        <p:spPr>
          <a:xfrm>
            <a:off x="596064" y="1001839"/>
            <a:ext cx="4851864" cy="5859738"/>
          </a:xfrm>
          <a:prstGeom prst="rect">
            <a:avLst/>
          </a:prstGeom>
        </p:spPr>
      </p:pic>
      <p:sp>
        <p:nvSpPr>
          <p:cNvPr id="8" name="직사각형 7"/>
          <p:cNvSpPr/>
          <p:nvPr/>
        </p:nvSpPr>
        <p:spPr bwMode="auto">
          <a:xfrm>
            <a:off x="0" y="3284984"/>
            <a:ext cx="12192000" cy="3573016"/>
          </a:xfrm>
          <a:prstGeom prst="rect">
            <a:avLst/>
          </a:prstGeom>
          <a:solidFill>
            <a:schemeClr val="bg1"/>
          </a:solidFill>
          <a:ln w="31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2" name="제목 1"/>
          <p:cNvSpPr>
            <a:spLocks noGrp="1"/>
          </p:cNvSpPr>
          <p:nvPr>
            <p:ph type="title"/>
          </p:nvPr>
        </p:nvSpPr>
        <p:spPr/>
        <p:txBody>
          <a:bodyPr/>
          <a:lstStyle/>
          <a:p>
            <a:r>
              <a:rPr lang="en-US" altLang="ko-KR" dirty="0"/>
              <a:t>MCS Table [1]</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30</a:t>
            </a:fld>
            <a:endParaRPr lang="en-US" altLang="ko-KR" dirty="0"/>
          </a:p>
        </p:txBody>
      </p:sp>
      <p:sp>
        <p:nvSpPr>
          <p:cNvPr id="7" name="TextBox 6"/>
          <p:cNvSpPr txBox="1"/>
          <p:nvPr/>
        </p:nvSpPr>
        <p:spPr>
          <a:xfrm>
            <a:off x="596065" y="6319915"/>
            <a:ext cx="11476600" cy="415498"/>
          </a:xfrm>
          <a:prstGeom prst="rect">
            <a:avLst/>
          </a:prstGeom>
          <a:noFill/>
        </p:spPr>
        <p:txBody>
          <a:bodyPr wrap="square" rtlCol="0">
            <a:spAutoFit/>
          </a:bodyPr>
          <a:lstStyle/>
          <a:p>
            <a:r>
              <a:rPr lang="en-US" altLang="ko-KR" sz="1050" dirty="0"/>
              <a:t>[1] 3GPP TS 36.213 v13.5.0, Evolved universal terrestrial radio access (EUTRA) physical layer procedures (Release 13), Mar. 2017.</a:t>
            </a:r>
          </a:p>
          <a:p>
            <a:r>
              <a:rPr lang="en-US" altLang="ko-KR" sz="1050" dirty="0"/>
              <a:t>[2] (1 - </a:t>
            </a:r>
            <a:r>
              <a:rPr lang="en-US" altLang="ko-KR" sz="1050" dirty="0" err="1"/>
              <a:t>control_channel_overhead</a:t>
            </a:r>
            <a:r>
              <a:rPr lang="en-US" altLang="ko-KR" sz="1050" dirty="0"/>
              <a:t>) = 0.711905 (FDD </a:t>
            </a:r>
            <a:r>
              <a:rPr lang="en-US" altLang="ko-KR" sz="1050" dirty="0" err="1"/>
              <a:t>Donwlink</a:t>
            </a:r>
            <a:r>
              <a:rPr lang="en-US" altLang="ko-KR" sz="1050" dirty="0"/>
              <a:t>)</a:t>
            </a:r>
            <a:endParaRPr lang="ko-KR" altLang="en-US" sz="1050" dirty="0"/>
          </a:p>
        </p:txBody>
      </p:sp>
      <mc:AlternateContent xmlns:mc="http://schemas.openxmlformats.org/markup-compatibility/2006" xmlns:a14="http://schemas.microsoft.com/office/drawing/2010/main">
        <mc:Choice Requires="a14">
          <p:sp>
            <p:nvSpPr>
              <p:cNvPr id="9" name="내용 개체 틀 2"/>
              <p:cNvSpPr>
                <a:spLocks noGrp="1"/>
              </p:cNvSpPr>
              <p:nvPr>
                <p:ph idx="1"/>
              </p:nvPr>
            </p:nvSpPr>
            <p:spPr>
              <a:xfrm>
                <a:off x="618165" y="3356992"/>
                <a:ext cx="11262686" cy="3024336"/>
              </a:xfrm>
            </p:spPr>
            <p:txBody>
              <a:bodyPr/>
              <a:lstStyle/>
              <a:p>
                <a:r>
                  <a:rPr lang="en-US" altLang="ko-KR" dirty="0"/>
                  <a:t>Code rate = (TBS+CRC)/(RE*</a:t>
                </a:r>
                <a:r>
                  <a:rPr lang="en-US" altLang="ko-KR" dirty="0" err="1"/>
                  <a:t>modulation_order</a:t>
                </a:r>
                <a:r>
                  <a:rPr lang="en-US" altLang="ko-KR" dirty="0"/>
                  <a:t>)</a:t>
                </a:r>
              </a:p>
              <a:p>
                <a:pPr lvl="1"/>
                <a:r>
                  <a:rPr lang="en-US" altLang="ko-KR" dirty="0"/>
                  <a:t>CRC = 24</a:t>
                </a:r>
              </a:p>
              <a:p>
                <a:pPr lvl="1"/>
                <a:r>
                  <a:rPr lang="en-US" altLang="ko-KR" dirty="0"/>
                  <a:t>Resource element (RE) = </a:t>
                </a:r>
                <a14:m>
                  <m:oMath xmlns:m="http://schemas.openxmlformats.org/officeDocument/2006/math">
                    <m:sSub>
                      <m:sSubPr>
                        <m:ctrlPr>
                          <a:rPr lang="en-US" altLang="ko-KR" i="1" dirty="0" smtClean="0">
                            <a:latin typeface="Cambria Math" panose="02040503050406030204" pitchFamily="18" charset="0"/>
                          </a:rPr>
                        </m:ctrlPr>
                      </m:sSubPr>
                      <m:e>
                        <m:r>
                          <a:rPr lang="en-US" altLang="ko-KR" i="1" dirty="0" smtClean="0">
                            <a:latin typeface="Cambria Math" panose="02040503050406030204" pitchFamily="18" charset="0"/>
                          </a:rPr>
                          <m:t>𝑁</m:t>
                        </m:r>
                      </m:e>
                      <m:sub>
                        <m:r>
                          <a:rPr lang="en-US" altLang="ko-KR" i="1" dirty="0" smtClean="0">
                            <a:latin typeface="Cambria Math" panose="02040503050406030204" pitchFamily="18" charset="0"/>
                          </a:rPr>
                          <m:t>𝑃𝑅𝐵</m:t>
                        </m:r>
                      </m:sub>
                    </m:sSub>
                  </m:oMath>
                </a14:m>
                <a:r>
                  <a:rPr lang="en-US" altLang="ko-KR" dirty="0"/>
                  <a:t> * #subcarriers (12) * #</a:t>
                </a:r>
                <a:r>
                  <a:rPr lang="en-US" altLang="ko-KR" dirty="0" err="1"/>
                  <a:t>OFDM_symbols</a:t>
                </a:r>
                <a:r>
                  <a:rPr lang="en-US" altLang="ko-KR" dirty="0"/>
                  <a:t> (7) * #</a:t>
                </a:r>
                <a:r>
                  <a:rPr lang="en-US" altLang="ko-KR" dirty="0" err="1"/>
                  <a:t>slots_per_subframe</a:t>
                </a:r>
                <a:r>
                  <a:rPr lang="en-US" altLang="ko-KR" dirty="0"/>
                  <a:t> (2) * (1 - </a:t>
                </a:r>
                <a:r>
                  <a:rPr lang="en-US" altLang="ko-KR" dirty="0" err="1"/>
                  <a:t>control_channel_overhead</a:t>
                </a:r>
                <a:r>
                  <a:rPr lang="en-US" altLang="ko-KR" dirty="0"/>
                  <a:t>)</a:t>
                </a:r>
                <a:r>
                  <a:rPr lang="en-US" altLang="ko-KR" baseline="30000" dirty="0"/>
                  <a:t> [2]</a:t>
                </a:r>
                <a:endParaRPr lang="ko-KR" altLang="en-US" baseline="30000" dirty="0"/>
              </a:p>
            </p:txBody>
          </p:sp>
        </mc:Choice>
        <mc:Fallback xmlns="">
          <p:sp>
            <p:nvSpPr>
              <p:cNvPr id="9" name="내용 개체 틀 2"/>
              <p:cNvSpPr>
                <a:spLocks noGrp="1" noRot="1" noChangeAspect="1" noMove="1" noResize="1" noEditPoints="1" noAdjustHandles="1" noChangeArrowheads="1" noChangeShapeType="1" noTextEdit="1"/>
              </p:cNvSpPr>
              <p:nvPr>
                <p:ph idx="1"/>
              </p:nvPr>
            </p:nvSpPr>
            <p:spPr>
              <a:xfrm>
                <a:off x="618165" y="3356992"/>
                <a:ext cx="11262686" cy="3024336"/>
              </a:xfrm>
              <a:blipFill>
                <a:blip r:embed="rId4"/>
                <a:stretch>
                  <a:fillRect l="-487"/>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167693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MCS Table [2, 3]</a:t>
            </a:r>
            <a:endParaRPr lang="ko-KR" altLang="en-US" dirty="0"/>
          </a:p>
        </p:txBody>
      </p:sp>
      <p:pic>
        <p:nvPicPr>
          <p:cNvPr id="6" name="내용 개체 틀 5"/>
          <p:cNvPicPr>
            <a:picLocks noGrp="1" noChangeAspect="1"/>
          </p:cNvPicPr>
          <p:nvPr>
            <p:ph idx="1"/>
          </p:nvPr>
        </p:nvPicPr>
        <p:blipFill>
          <a:blip r:embed="rId2"/>
          <a:stretch>
            <a:fillRect/>
          </a:stretch>
        </p:blipFill>
        <p:spPr>
          <a:xfrm>
            <a:off x="2465116" y="1060069"/>
            <a:ext cx="6871244" cy="4878106"/>
          </a:xfrm>
          <a:prstGeom prst="rect">
            <a:avLst/>
          </a:prstGeom>
        </p:spPr>
      </p:pic>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31</a:t>
            </a:fld>
            <a:endParaRPr lang="en-US" altLang="ko-KR" dirty="0"/>
          </a:p>
        </p:txBody>
      </p:sp>
      <p:sp>
        <p:nvSpPr>
          <p:cNvPr id="5" name="TextBox 4"/>
          <p:cNvSpPr txBox="1"/>
          <p:nvPr/>
        </p:nvSpPr>
        <p:spPr>
          <a:xfrm>
            <a:off x="119337" y="5997171"/>
            <a:ext cx="11953328" cy="415498"/>
          </a:xfrm>
          <a:prstGeom prst="rect">
            <a:avLst/>
          </a:prstGeom>
          <a:noFill/>
        </p:spPr>
        <p:txBody>
          <a:bodyPr wrap="square" rtlCol="0">
            <a:spAutoFit/>
          </a:bodyPr>
          <a:lstStyle/>
          <a:p>
            <a:r>
              <a:rPr lang="en-US" altLang="ko-KR" sz="1050" dirty="0"/>
              <a:t>[2] Qualcomm Europe, “Conveying MCS and TB size via PDCCH,” 3GPP TSG-RAN WG1 #52bis R1-081 483, Apr. 2008.</a:t>
            </a:r>
          </a:p>
          <a:p>
            <a:r>
              <a:rPr lang="en-US" altLang="ko-KR" sz="1050" dirty="0"/>
              <a:t>[3] </a:t>
            </a:r>
            <a:r>
              <a:rPr lang="en-US" altLang="ko-KR" sz="1050" dirty="0" err="1"/>
              <a:t>Gwanmo</a:t>
            </a:r>
            <a:r>
              <a:rPr lang="en-US" altLang="ko-KR" sz="1050" dirty="0"/>
              <a:t> Ku and John </a:t>
            </a:r>
            <a:r>
              <a:rPr lang="en-US" altLang="ko-KR" sz="1050" dirty="0" err="1"/>
              <a:t>MacLaren</a:t>
            </a:r>
            <a:r>
              <a:rPr lang="en-US" altLang="ko-KR" sz="1050" dirty="0"/>
              <a:t> Walsh, “Resource Allocation and Link Adaptation in LTE and LTE Advanced: A Tutorial,” </a:t>
            </a:r>
            <a:r>
              <a:rPr lang="en-US" altLang="ko-KR" sz="1050" i="1" dirty="0"/>
              <a:t>IEEE </a:t>
            </a:r>
            <a:r>
              <a:rPr lang="en-US" altLang="ko-KR" sz="1050" i="1" dirty="0" err="1"/>
              <a:t>Commun</a:t>
            </a:r>
            <a:r>
              <a:rPr lang="en-US" altLang="ko-KR" sz="1050" i="1" dirty="0"/>
              <a:t>. Surveys Tuts.</a:t>
            </a:r>
            <a:r>
              <a:rPr lang="en-US" altLang="ko-KR" sz="1050" dirty="0"/>
              <a:t>, vol. 17, no. 3, 2015.</a:t>
            </a:r>
            <a:endParaRPr lang="ko-KR" altLang="en-US" sz="1050" dirty="0"/>
          </a:p>
        </p:txBody>
      </p:sp>
    </p:spTree>
    <p:extLst>
      <p:ext uri="{BB962C8B-B14F-4D97-AF65-F5344CB8AC3E}">
        <p14:creationId xmlns:p14="http://schemas.microsoft.com/office/powerpoint/2010/main" val="256471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Channel Quality Indicator (CQI) Feedback [1]</a:t>
            </a:r>
            <a:endParaRPr lang="ko-KR" altLang="en-US" dirty="0"/>
          </a:p>
        </p:txBody>
      </p:sp>
      <p:sp>
        <p:nvSpPr>
          <p:cNvPr id="3" name="내용 개체 틀 2"/>
          <p:cNvSpPr>
            <a:spLocks noGrp="1"/>
          </p:cNvSpPr>
          <p:nvPr>
            <p:ph idx="1"/>
          </p:nvPr>
        </p:nvSpPr>
        <p:spPr/>
        <p:txBody>
          <a:bodyPr/>
          <a:lstStyle/>
          <a:p>
            <a:r>
              <a:rPr lang="en-US" altLang="ko-KR" dirty="0"/>
              <a:t>Periodic CQI reporting (via PUCCH)</a:t>
            </a:r>
          </a:p>
          <a:p>
            <a:pPr lvl="1"/>
            <a:r>
              <a:rPr lang="en-US" altLang="ko-KR" dirty="0"/>
              <a:t>TX every 2, 5, 10, 20, 32, 40, 64, 80, 128, and 160 subframes </a:t>
            </a:r>
          </a:p>
          <a:p>
            <a:pPr lvl="1"/>
            <a:r>
              <a:rPr lang="en-US" altLang="ko-KR" dirty="0"/>
              <a:t>Wideband: Median of CQIs in the whole system bandwidth</a:t>
            </a:r>
          </a:p>
          <a:p>
            <a:pPr lvl="1"/>
            <a:r>
              <a:rPr lang="en-US" altLang="ko-KR" dirty="0"/>
              <a:t>UE selected sub-band: </a:t>
            </a:r>
          </a:p>
          <a:p>
            <a:pPr lvl="2"/>
            <a:r>
              <a:rPr lang="en-US" altLang="ko-KR" dirty="0"/>
              <a:t>Sub-bands are further partitioned into “bandwidth parts”</a:t>
            </a:r>
          </a:p>
          <a:p>
            <a:pPr lvl="2"/>
            <a:r>
              <a:rPr lang="en-US" altLang="ko-KR" dirty="0"/>
              <a:t>UE selects bandwidth parts to report CQI</a:t>
            </a:r>
          </a:p>
          <a:p>
            <a:r>
              <a:rPr lang="en-US" altLang="ko-KR" dirty="0"/>
              <a:t>Aperiodic CQI reporting (via PUSCH)</a:t>
            </a:r>
          </a:p>
          <a:p>
            <a:pPr lvl="1"/>
            <a:r>
              <a:rPr lang="en-US" altLang="ko-KR" dirty="0"/>
              <a:t>Wideband: (Same with periodic CQI reporting)</a:t>
            </a:r>
          </a:p>
          <a:p>
            <a:pPr lvl="1"/>
            <a:r>
              <a:rPr lang="en-US" altLang="ko-KR" dirty="0"/>
              <a:t>Higher layer configured sub-band: Wideband CQI + differential CQIs of each sub-bands</a:t>
            </a:r>
          </a:p>
          <a:p>
            <a:pPr lvl="1"/>
            <a:r>
              <a:rPr lang="en-US" altLang="ko-KR" dirty="0"/>
              <a:t>UE selected sub-band: Wideband CQI + differential CQI for the preferred sub-bands</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32</a:t>
            </a:fld>
            <a:endParaRPr lang="en-US" altLang="ko-KR" dirty="0"/>
          </a:p>
        </p:txBody>
      </p:sp>
      <p:sp>
        <p:nvSpPr>
          <p:cNvPr id="5" name="TextBox 4"/>
          <p:cNvSpPr txBox="1"/>
          <p:nvPr/>
        </p:nvSpPr>
        <p:spPr>
          <a:xfrm>
            <a:off x="119337" y="6251662"/>
            <a:ext cx="11953328" cy="253916"/>
          </a:xfrm>
          <a:prstGeom prst="rect">
            <a:avLst/>
          </a:prstGeom>
          <a:noFill/>
        </p:spPr>
        <p:txBody>
          <a:bodyPr wrap="square" rtlCol="0">
            <a:spAutoFit/>
          </a:bodyPr>
          <a:lstStyle/>
          <a:p>
            <a:r>
              <a:rPr lang="en-US" altLang="ko-KR" sz="1050" dirty="0"/>
              <a:t>[1] </a:t>
            </a:r>
            <a:r>
              <a:rPr lang="en-US" altLang="ko-KR" sz="1050" dirty="0" err="1"/>
              <a:t>Gwanmo</a:t>
            </a:r>
            <a:r>
              <a:rPr lang="en-US" altLang="ko-KR" sz="1050" dirty="0"/>
              <a:t> Ku and John </a:t>
            </a:r>
            <a:r>
              <a:rPr lang="en-US" altLang="ko-KR" sz="1050" dirty="0" err="1"/>
              <a:t>MacLaren</a:t>
            </a:r>
            <a:r>
              <a:rPr lang="en-US" altLang="ko-KR" sz="1050" dirty="0"/>
              <a:t> Walsh, “Resource Allocation and Link Adaptation in LTE and LTE Advanced: A Tutorial,” </a:t>
            </a:r>
            <a:r>
              <a:rPr lang="en-US" altLang="ko-KR" sz="1050" i="1" dirty="0"/>
              <a:t>IEEE </a:t>
            </a:r>
            <a:r>
              <a:rPr lang="en-US" altLang="ko-KR" sz="1050" i="1" dirty="0" err="1"/>
              <a:t>Commun</a:t>
            </a:r>
            <a:r>
              <a:rPr lang="en-US" altLang="ko-KR" sz="1050" i="1" dirty="0"/>
              <a:t>. Surveys Tuts.</a:t>
            </a:r>
            <a:r>
              <a:rPr lang="en-US" altLang="ko-KR" sz="1050" dirty="0"/>
              <a:t>, vol. 17, no. 3, 2015.</a:t>
            </a:r>
            <a:endParaRPr lang="ko-KR" altLang="en-US" sz="1050" dirty="0"/>
          </a:p>
        </p:txBody>
      </p:sp>
    </p:spTree>
    <p:extLst>
      <p:ext uri="{BB962C8B-B14F-4D97-AF65-F5344CB8AC3E}">
        <p14:creationId xmlns:p14="http://schemas.microsoft.com/office/powerpoint/2010/main" val="244531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Channel Quality Indicator (CQI) Feedback</a:t>
            </a:r>
            <a:endParaRPr lang="ko-KR" altLang="en-US" dirty="0"/>
          </a:p>
        </p:txBody>
      </p:sp>
      <p:sp>
        <p:nvSpPr>
          <p:cNvPr id="3" name="내용 개체 틀 2"/>
          <p:cNvSpPr>
            <a:spLocks noGrp="1"/>
          </p:cNvSpPr>
          <p:nvPr>
            <p:ph idx="1"/>
          </p:nvPr>
        </p:nvSpPr>
        <p:spPr/>
        <p:txBody>
          <a:bodyPr/>
          <a:lstStyle/>
          <a:p>
            <a:r>
              <a:rPr lang="en-US" altLang="ko-KR" dirty="0"/>
              <a:t>UE procedure for calculating the CQI</a:t>
            </a:r>
          </a:p>
          <a:p>
            <a:pPr lvl="1"/>
            <a:r>
              <a:rPr lang="en-US" altLang="ko-KR" dirty="0"/>
              <a:t>UE reports a transport format (modulation and code rate) if 10 % BLER can be achieved after the first transmission when the Node B schedules with the reported transport format over a set of PRBs, for which the CQI report applies [1, 2]</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33</a:t>
            </a:fld>
            <a:endParaRPr lang="en-US" altLang="ko-KR" dirty="0"/>
          </a:p>
        </p:txBody>
      </p:sp>
      <p:sp>
        <p:nvSpPr>
          <p:cNvPr id="5" name="TextBox 4"/>
          <p:cNvSpPr txBox="1"/>
          <p:nvPr/>
        </p:nvSpPr>
        <p:spPr>
          <a:xfrm>
            <a:off x="119337" y="5997171"/>
            <a:ext cx="11953328" cy="577081"/>
          </a:xfrm>
          <a:prstGeom prst="rect">
            <a:avLst/>
          </a:prstGeom>
          <a:noFill/>
        </p:spPr>
        <p:txBody>
          <a:bodyPr wrap="square" rtlCol="0">
            <a:spAutoFit/>
          </a:bodyPr>
          <a:lstStyle/>
          <a:p>
            <a:r>
              <a:rPr lang="en-US" altLang="ko-KR" sz="1050" dirty="0"/>
              <a:t>[1] 3GPP, “Summary of AH Session on AI 6.4.5 UE Procedures for Downlink Shared Channel,” 3GPP Technical Specification Group Meeting Document R1-075 069, Nov. 2007.</a:t>
            </a:r>
          </a:p>
          <a:p>
            <a:r>
              <a:rPr lang="en-US" altLang="ko-KR" sz="1050" dirty="0"/>
              <a:t>[2] 3GPP, “Draft Report of 3GPP TSG RAN WG1 #51 v1.0.0,” 3GPP Technical Specification Group Meeting Document R1-080 002, Jan. 2008.</a:t>
            </a:r>
          </a:p>
          <a:p>
            <a:r>
              <a:rPr lang="en-US" altLang="ko-KR" sz="1050" dirty="0"/>
              <a:t>[3] 3GPP, “LS on CQI Definition,” 3GPP Technical Specification Group Meeting Document R1-082 632, Jun. 2008.</a:t>
            </a:r>
            <a:endParaRPr lang="ko-KR" altLang="en-US" sz="1050" dirty="0"/>
          </a:p>
        </p:txBody>
      </p:sp>
    </p:spTree>
    <p:extLst>
      <p:ext uri="{BB962C8B-B14F-4D97-AF65-F5344CB8AC3E}">
        <p14:creationId xmlns:p14="http://schemas.microsoft.com/office/powerpoint/2010/main" val="5456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Channel Quality Indicator (CQI) Feedback</a:t>
            </a:r>
            <a:endParaRPr lang="ko-KR" altLang="en-US" dirty="0"/>
          </a:p>
        </p:txBody>
      </p:sp>
      <p:sp>
        <p:nvSpPr>
          <p:cNvPr id="3" name="내용 개체 틀 2"/>
          <p:cNvSpPr>
            <a:spLocks noGrp="1"/>
          </p:cNvSpPr>
          <p:nvPr>
            <p:ph idx="1"/>
          </p:nvPr>
        </p:nvSpPr>
        <p:spPr/>
        <p:txBody>
          <a:bodyPr/>
          <a:lstStyle/>
          <a:p>
            <a:r>
              <a:rPr lang="en-US" altLang="ko-KR" dirty="0"/>
              <a:t>UE shall report the highest tabulated CQI index for which a single PDSCH sub-frame with a transport format (modulation and coding rate) and number of REs corresponding to the reported (or lower) CQI index could be received with individual transport block error probability not exceeding 0.1 in a downlink subframe [3]</a:t>
            </a:r>
          </a:p>
          <a:p>
            <a:pPr lvl="1"/>
            <a:endParaRPr lang="en-US" altLang="ko-KR" dirty="0"/>
          </a:p>
          <a:p>
            <a:pPr lvl="1"/>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34</a:t>
            </a:fld>
            <a:endParaRPr lang="en-US" altLang="ko-KR" dirty="0"/>
          </a:p>
        </p:txBody>
      </p:sp>
      <p:sp>
        <p:nvSpPr>
          <p:cNvPr id="8" name="TextBox 7"/>
          <p:cNvSpPr txBox="1"/>
          <p:nvPr/>
        </p:nvSpPr>
        <p:spPr>
          <a:xfrm>
            <a:off x="119337" y="5997171"/>
            <a:ext cx="11953328" cy="577081"/>
          </a:xfrm>
          <a:prstGeom prst="rect">
            <a:avLst/>
          </a:prstGeom>
          <a:noFill/>
        </p:spPr>
        <p:txBody>
          <a:bodyPr wrap="square" rtlCol="0">
            <a:spAutoFit/>
          </a:bodyPr>
          <a:lstStyle/>
          <a:p>
            <a:r>
              <a:rPr lang="en-US" altLang="ko-KR" sz="1050" dirty="0"/>
              <a:t>[1] 3GPP, “Summary of AH Session on AI 6.4.5 UE Procedures for Downlink Shared Channel,” 3GPP Technical Specification Group Meeting Document R1-075 069, Nov. 2007.</a:t>
            </a:r>
          </a:p>
          <a:p>
            <a:r>
              <a:rPr lang="en-US" altLang="ko-KR" sz="1050" dirty="0"/>
              <a:t>[2] 3GPP, “Draft Report of 3GPP TSG RAN WG1 #51 v1.0.0,” 3GPP Technical Specification Group Meeting Document R1-080 002, Jan. 2008.</a:t>
            </a:r>
          </a:p>
          <a:p>
            <a:r>
              <a:rPr lang="en-US" altLang="ko-KR" sz="1050" dirty="0"/>
              <a:t>[3] 3GPP, “LS on CQI Definition,” 3GPP Technical Specification Group Meeting Document R1-082 632, Jun. 2008.</a:t>
            </a:r>
            <a:endParaRPr lang="ko-KR" altLang="en-US" sz="1050" dirty="0"/>
          </a:p>
        </p:txBody>
      </p:sp>
    </p:spTree>
    <p:extLst>
      <p:ext uri="{BB962C8B-B14F-4D97-AF65-F5344CB8AC3E}">
        <p14:creationId xmlns:p14="http://schemas.microsoft.com/office/powerpoint/2010/main" val="2367235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234408" y="1988842"/>
            <a:ext cx="7723187" cy="1323429"/>
          </a:xfrm>
        </p:spPr>
        <p:txBody>
          <a:bodyPr/>
          <a:lstStyle/>
          <a:p>
            <a:pPr>
              <a:lnSpc>
                <a:spcPct val="200000"/>
              </a:lnSpc>
            </a:pPr>
            <a:r>
              <a:rPr lang="en-US" altLang="ko-KR" sz="4000" b="0" dirty="0"/>
              <a:t>Thank you</a:t>
            </a:r>
            <a:endParaRPr lang="ko-KR" altLang="en-US" sz="4000" b="0" dirty="0"/>
          </a:p>
        </p:txBody>
      </p:sp>
      <p:sp>
        <p:nvSpPr>
          <p:cNvPr id="3" name="부제목 2"/>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359850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내용 개체 틀 2">
            <a:extLst>
              <a:ext uri="{FF2B5EF4-FFF2-40B4-BE49-F238E27FC236}">
                <a16:creationId xmlns:a16="http://schemas.microsoft.com/office/drawing/2014/main" id="{3AF6235F-EF5E-45F7-977B-980FB9DD7437}"/>
              </a:ext>
            </a:extLst>
          </p:cNvPr>
          <p:cNvSpPr txBox="1">
            <a:spLocks/>
          </p:cNvSpPr>
          <p:nvPr/>
        </p:nvSpPr>
        <p:spPr bwMode="auto">
          <a:xfrm>
            <a:off x="6403016" y="1071786"/>
            <a:ext cx="5477835" cy="5309542"/>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891" indent="-342891" algn="l" rtl="0" eaLnBrk="0" fontAlgn="base" latinLnBrk="1" hangingPunct="0">
              <a:lnSpc>
                <a:spcPct val="150000"/>
              </a:lnSpc>
              <a:spcBef>
                <a:spcPct val="50000"/>
              </a:spcBef>
              <a:spcAft>
                <a:spcPct val="0"/>
              </a:spcAft>
              <a:buFont typeface="Wingdings" pitchFamily="-108" charset="2"/>
              <a:buChar char="v"/>
              <a:defRPr lang="en-US" altLang="ko-KR" sz="2000" b="1">
                <a:solidFill>
                  <a:schemeClr val="tx1"/>
                </a:solidFill>
                <a:latin typeface="맑은 고딕" pitchFamily="50" charset="-127"/>
                <a:ea typeface="맑은 고딕" pitchFamily="50" charset="-127"/>
                <a:cs typeface="맑은 고딕" pitchFamily="50" charset="-127"/>
              </a:defRPr>
            </a:lvl1pPr>
            <a:lvl2pPr marL="742932" indent="-285744" algn="l" rtl="0" eaLnBrk="0" fontAlgn="base" latinLnBrk="1" hangingPunct="0">
              <a:lnSpc>
                <a:spcPct val="150000"/>
              </a:lnSpc>
              <a:spcBef>
                <a:spcPct val="20000"/>
              </a:spcBef>
              <a:spcAft>
                <a:spcPct val="0"/>
              </a:spcAft>
              <a:buSzPct val="100000"/>
              <a:buFont typeface="Wingdings" pitchFamily="-108" charset="2"/>
              <a:buChar char="§"/>
              <a:defRPr sz="1800">
                <a:solidFill>
                  <a:schemeClr val="tx1"/>
                </a:solidFill>
                <a:latin typeface="맑은 고딕" pitchFamily="50" charset="-127"/>
                <a:ea typeface="맑은 고딕" pitchFamily="50" charset="-127"/>
                <a:cs typeface="맑은 고딕" pitchFamily="50" charset="-127"/>
              </a:defRPr>
            </a:lvl2pPr>
            <a:lvl3pPr marL="1142971" indent="-228594" algn="l" rtl="0" eaLnBrk="0" fontAlgn="base" latinLnBrk="1" hangingPunct="0">
              <a:lnSpc>
                <a:spcPct val="150000"/>
              </a:lnSpc>
              <a:spcBef>
                <a:spcPct val="20000"/>
              </a:spcBef>
              <a:spcAft>
                <a:spcPct val="0"/>
              </a:spcAft>
              <a:buSzPct val="80000"/>
              <a:buFont typeface="Wingdings" pitchFamily="-108" charset="2"/>
              <a:buChar char="Ø"/>
              <a:defRPr sz="1800">
                <a:solidFill>
                  <a:schemeClr val="tx1"/>
                </a:solidFill>
                <a:latin typeface="맑은 고딕" pitchFamily="50" charset="-127"/>
                <a:ea typeface="맑은 고딕" pitchFamily="50" charset="-127"/>
                <a:cs typeface="맑은 고딕" pitchFamily="50" charset="-127"/>
              </a:defRPr>
            </a:lvl3pPr>
            <a:lvl4pPr marL="1600160" indent="-228594" algn="l" rtl="0" eaLnBrk="0" fontAlgn="base" latinLnBrk="1" hangingPunct="0">
              <a:lnSpc>
                <a:spcPct val="150000"/>
              </a:lnSpc>
              <a:spcBef>
                <a:spcPct val="20000"/>
              </a:spcBef>
              <a:spcAft>
                <a:spcPct val="0"/>
              </a:spcAft>
              <a:buSzPct val="100000"/>
              <a:buFont typeface="Arial" charset="0"/>
              <a:buChar char="•"/>
              <a:defRPr sz="1600">
                <a:solidFill>
                  <a:schemeClr val="tx1"/>
                </a:solidFill>
                <a:latin typeface="맑은 고딕" pitchFamily="50" charset="-127"/>
                <a:ea typeface="맑은 고딕" pitchFamily="50" charset="-127"/>
                <a:cs typeface="맑은 고딕" pitchFamily="50" charset="-127"/>
              </a:defRPr>
            </a:lvl4pPr>
            <a:lvl5pPr marL="2057349" indent="-228594" algn="l" rtl="0" eaLnBrk="0" fontAlgn="base" latinLnBrk="1" hangingPunct="0">
              <a:spcBef>
                <a:spcPct val="20000"/>
              </a:spcBef>
              <a:spcAft>
                <a:spcPct val="0"/>
              </a:spcAft>
              <a:buChar char="»"/>
              <a:defRPr sz="1400">
                <a:solidFill>
                  <a:schemeClr val="tx1"/>
                </a:solidFill>
                <a:latin typeface="맑은 고딕" pitchFamily="50" charset="-127"/>
                <a:ea typeface="맑은 고딕" pitchFamily="50" charset="-127"/>
                <a:cs typeface="굴림" pitchFamily="-108" charset="-127"/>
              </a:defRPr>
            </a:lvl5pPr>
            <a:lvl6pPr marL="2514537"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6pPr>
            <a:lvl7pPr marL="2971726"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7pPr>
            <a:lvl8pPr marL="3428914"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8pPr>
            <a:lvl9pPr marL="3886103"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9pPr>
          </a:lstStyle>
          <a:p>
            <a:r>
              <a:rPr lang="en-US" kern="0" dirty="0"/>
              <a:t>LTE link adaptation scheme: </a:t>
            </a:r>
            <a:br>
              <a:rPr lang="en-US" kern="0" dirty="0"/>
            </a:br>
            <a:r>
              <a:rPr lang="en-US" kern="0" dirty="0"/>
              <a:t>Adaptive modulation and coding (AMC)</a:t>
            </a:r>
            <a:endParaRPr lang="en-US" altLang="ko-KR" kern="0" dirty="0"/>
          </a:p>
        </p:txBody>
      </p:sp>
      <p:sp>
        <p:nvSpPr>
          <p:cNvPr id="2" name="제목 1"/>
          <p:cNvSpPr>
            <a:spLocks noGrp="1"/>
          </p:cNvSpPr>
          <p:nvPr>
            <p:ph type="title"/>
          </p:nvPr>
        </p:nvSpPr>
        <p:spPr/>
        <p:txBody>
          <a:bodyPr/>
          <a:lstStyle/>
          <a:p>
            <a:r>
              <a:rPr lang="en-US" altLang="ko-KR" dirty="0"/>
              <a:t>Link Adaptation of LTE (AMC)</a:t>
            </a:r>
            <a:endParaRPr lang="ko-KR" altLang="en-US" dirty="0"/>
          </a:p>
        </p:txBody>
      </p:sp>
      <p:sp>
        <p:nvSpPr>
          <p:cNvPr id="3" name="내용 개체 틀 2"/>
          <p:cNvSpPr>
            <a:spLocks noGrp="1"/>
          </p:cNvSpPr>
          <p:nvPr>
            <p:ph idx="1"/>
          </p:nvPr>
        </p:nvSpPr>
        <p:spPr>
          <a:xfrm>
            <a:off x="618164" y="1071786"/>
            <a:ext cx="5981891" cy="5309542"/>
          </a:xfrm>
        </p:spPr>
        <p:txBody>
          <a:bodyPr/>
          <a:lstStyle/>
          <a:p>
            <a:r>
              <a:rPr lang="en-US" altLang="ko-KR" dirty="0"/>
              <a:t>Higher modulation &amp; coding scheme (MCS)</a:t>
            </a:r>
          </a:p>
          <a:p>
            <a:pPr lvl="1"/>
            <a:r>
              <a:rPr lang="en-US" altLang="ko-KR" dirty="0"/>
              <a:t>Higher throughput </a:t>
            </a:r>
          </a:p>
          <a:p>
            <a:pPr lvl="1"/>
            <a:r>
              <a:rPr lang="en-US" altLang="ko-KR" dirty="0"/>
              <a:t>Higher transport block error rate (BLER)</a:t>
            </a:r>
          </a:p>
          <a:p>
            <a:pPr lvl="1"/>
            <a:r>
              <a:rPr lang="en-US" altLang="ko-KR" dirty="0"/>
              <a:t>Finding the most suitable MCS is important</a:t>
            </a:r>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4</a:t>
            </a:fld>
            <a:endParaRPr lang="en-US" altLang="ko-KR" dirty="0"/>
          </a:p>
        </p:txBody>
      </p:sp>
      <p:pic>
        <p:nvPicPr>
          <p:cNvPr id="7" name="그림 6"/>
          <p:cNvPicPr>
            <a:picLocks noChangeAspect="1"/>
          </p:cNvPicPr>
          <p:nvPr/>
        </p:nvPicPr>
        <p:blipFill>
          <a:blip r:embed="rId3"/>
          <a:stretch>
            <a:fillRect/>
          </a:stretch>
        </p:blipFill>
        <p:spPr>
          <a:xfrm>
            <a:off x="6516269" y="2924944"/>
            <a:ext cx="5210884" cy="3058562"/>
          </a:xfrm>
          <a:prstGeom prst="rect">
            <a:avLst/>
          </a:prstGeom>
        </p:spPr>
      </p:pic>
      <p:graphicFrame>
        <p:nvGraphicFramePr>
          <p:cNvPr id="13" name="차트 12">
            <a:extLst>
              <a:ext uri="{FF2B5EF4-FFF2-40B4-BE49-F238E27FC236}">
                <a16:creationId xmlns:a16="http://schemas.microsoft.com/office/drawing/2014/main" id="{074272CE-5896-4568-9CAD-ABE2891627FE}"/>
              </a:ext>
            </a:extLst>
          </p:cNvPr>
          <p:cNvGraphicFramePr>
            <a:graphicFrameLocks/>
          </p:cNvGraphicFramePr>
          <p:nvPr>
            <p:extLst>
              <p:ext uri="{D42A27DB-BD31-4B8C-83A1-F6EECF244321}">
                <p14:modId xmlns:p14="http://schemas.microsoft.com/office/powerpoint/2010/main" val="1568261046"/>
              </p:ext>
            </p:extLst>
          </p:nvPr>
        </p:nvGraphicFramePr>
        <p:xfrm>
          <a:off x="749573" y="3284984"/>
          <a:ext cx="5321027" cy="33123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344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Collision Interference &amp; AMC</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5</a:t>
            </a:fld>
            <a:endParaRPr lang="en-US" altLang="ko-KR" dirty="0"/>
          </a:p>
        </p:txBody>
      </p:sp>
      <p:pic>
        <p:nvPicPr>
          <p:cNvPr id="5" name="그림 4"/>
          <p:cNvPicPr>
            <a:picLocks noChangeAspect="1"/>
          </p:cNvPicPr>
          <p:nvPr/>
        </p:nvPicPr>
        <p:blipFill>
          <a:blip r:embed="rId3"/>
          <a:stretch>
            <a:fillRect/>
          </a:stretch>
        </p:blipFill>
        <p:spPr>
          <a:xfrm>
            <a:off x="6915825" y="3219553"/>
            <a:ext cx="4406226" cy="3161775"/>
          </a:xfrm>
          <a:prstGeom prst="rect">
            <a:avLst/>
          </a:prstGeom>
        </p:spPr>
      </p:pic>
      <p:pic>
        <p:nvPicPr>
          <p:cNvPr id="7" name="그림 6"/>
          <p:cNvPicPr>
            <a:picLocks noChangeAspect="1"/>
          </p:cNvPicPr>
          <p:nvPr/>
        </p:nvPicPr>
        <p:blipFill>
          <a:blip r:embed="rId4"/>
          <a:stretch>
            <a:fillRect/>
          </a:stretch>
        </p:blipFill>
        <p:spPr>
          <a:xfrm>
            <a:off x="618165" y="4194299"/>
            <a:ext cx="5819775" cy="2009775"/>
          </a:xfrm>
          <a:prstGeom prst="rect">
            <a:avLst/>
          </a:prstGeom>
        </p:spPr>
      </p:pic>
      <p:sp>
        <p:nvSpPr>
          <p:cNvPr id="12" name="내용 개체 틀 11">
            <a:extLst>
              <a:ext uri="{FF2B5EF4-FFF2-40B4-BE49-F238E27FC236}">
                <a16:creationId xmlns:a16="http://schemas.microsoft.com/office/drawing/2014/main" id="{E5EF6959-724D-47B7-A540-B55488875AC7}"/>
              </a:ext>
            </a:extLst>
          </p:cNvPr>
          <p:cNvSpPr>
            <a:spLocks noGrp="1"/>
          </p:cNvSpPr>
          <p:nvPr>
            <p:ph idx="1"/>
          </p:nvPr>
        </p:nvSpPr>
        <p:spPr>
          <a:xfrm>
            <a:off x="618165" y="1071786"/>
            <a:ext cx="10446387" cy="5309542"/>
          </a:xfrm>
        </p:spPr>
        <p:txBody>
          <a:bodyPr/>
          <a:lstStyle/>
          <a:p>
            <a:r>
              <a:rPr lang="en-US" altLang="ko-KR" dirty="0"/>
              <a:t>What’s new in unlicensed band</a:t>
            </a:r>
          </a:p>
          <a:p>
            <a:pPr lvl="1"/>
            <a:r>
              <a:rPr lang="en-US" altLang="ko-KR" dirty="0"/>
              <a:t>There are coexisting LAA of the other operators and Wi-Fi networks</a:t>
            </a:r>
          </a:p>
          <a:p>
            <a:pPr lvl="1"/>
            <a:r>
              <a:rPr lang="en-US" altLang="ko-KR" sz="2800" b="1" dirty="0">
                <a:solidFill>
                  <a:srgbClr val="FF0000"/>
                </a:solidFill>
              </a:rPr>
              <a:t>Unexpected/intermittent collision interference</a:t>
            </a:r>
            <a:endParaRPr lang="ko-KR" altLang="en-US" sz="2800" b="1" dirty="0">
              <a:solidFill>
                <a:srgbClr val="FF0000"/>
              </a:solidFill>
            </a:endParaRPr>
          </a:p>
        </p:txBody>
      </p:sp>
      <p:sp>
        <p:nvSpPr>
          <p:cNvPr id="13" name="내용 개체 틀 11">
            <a:extLst>
              <a:ext uri="{FF2B5EF4-FFF2-40B4-BE49-F238E27FC236}">
                <a16:creationId xmlns:a16="http://schemas.microsoft.com/office/drawing/2014/main" id="{A278F428-4802-4526-9F1B-755DAF437432}"/>
              </a:ext>
            </a:extLst>
          </p:cNvPr>
          <p:cNvSpPr txBox="1">
            <a:spLocks/>
          </p:cNvSpPr>
          <p:nvPr/>
        </p:nvSpPr>
        <p:spPr bwMode="auto">
          <a:xfrm>
            <a:off x="618165" y="3152950"/>
            <a:ext cx="5332231" cy="864096"/>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marL="342891" indent="-342891" algn="l" rtl="0" eaLnBrk="0" fontAlgn="base" latinLnBrk="1" hangingPunct="0">
              <a:lnSpc>
                <a:spcPct val="150000"/>
              </a:lnSpc>
              <a:spcBef>
                <a:spcPct val="50000"/>
              </a:spcBef>
              <a:spcAft>
                <a:spcPct val="0"/>
              </a:spcAft>
              <a:buFont typeface="Wingdings" pitchFamily="-108" charset="2"/>
              <a:buChar char="v"/>
              <a:defRPr lang="en-US" altLang="ko-KR" sz="2000" b="1">
                <a:solidFill>
                  <a:schemeClr val="tx1"/>
                </a:solidFill>
                <a:latin typeface="맑은 고딕" pitchFamily="50" charset="-127"/>
                <a:ea typeface="맑은 고딕" pitchFamily="50" charset="-127"/>
                <a:cs typeface="맑은 고딕" pitchFamily="50" charset="-127"/>
              </a:defRPr>
            </a:lvl1pPr>
            <a:lvl2pPr marL="742932" indent="-285744" algn="l" rtl="0" eaLnBrk="0" fontAlgn="base" latinLnBrk="1" hangingPunct="0">
              <a:lnSpc>
                <a:spcPct val="150000"/>
              </a:lnSpc>
              <a:spcBef>
                <a:spcPct val="20000"/>
              </a:spcBef>
              <a:spcAft>
                <a:spcPct val="0"/>
              </a:spcAft>
              <a:buSzPct val="100000"/>
              <a:buFont typeface="Wingdings" pitchFamily="-108" charset="2"/>
              <a:buChar char="§"/>
              <a:defRPr sz="1800">
                <a:solidFill>
                  <a:schemeClr val="tx1"/>
                </a:solidFill>
                <a:latin typeface="맑은 고딕" pitchFamily="50" charset="-127"/>
                <a:ea typeface="맑은 고딕" pitchFamily="50" charset="-127"/>
                <a:cs typeface="맑은 고딕" pitchFamily="50" charset="-127"/>
              </a:defRPr>
            </a:lvl2pPr>
            <a:lvl3pPr marL="1142971" indent="-228594" algn="l" rtl="0" eaLnBrk="0" fontAlgn="base" latinLnBrk="1" hangingPunct="0">
              <a:lnSpc>
                <a:spcPct val="150000"/>
              </a:lnSpc>
              <a:spcBef>
                <a:spcPct val="20000"/>
              </a:spcBef>
              <a:spcAft>
                <a:spcPct val="0"/>
              </a:spcAft>
              <a:buSzPct val="80000"/>
              <a:buFont typeface="Wingdings" pitchFamily="-108" charset="2"/>
              <a:buChar char="Ø"/>
              <a:defRPr sz="1800">
                <a:solidFill>
                  <a:schemeClr val="tx1"/>
                </a:solidFill>
                <a:latin typeface="맑은 고딕" pitchFamily="50" charset="-127"/>
                <a:ea typeface="맑은 고딕" pitchFamily="50" charset="-127"/>
                <a:cs typeface="맑은 고딕" pitchFamily="50" charset="-127"/>
              </a:defRPr>
            </a:lvl3pPr>
            <a:lvl4pPr marL="1600160" indent="-228594" algn="l" rtl="0" eaLnBrk="0" fontAlgn="base" latinLnBrk="1" hangingPunct="0">
              <a:lnSpc>
                <a:spcPct val="150000"/>
              </a:lnSpc>
              <a:spcBef>
                <a:spcPct val="20000"/>
              </a:spcBef>
              <a:spcAft>
                <a:spcPct val="0"/>
              </a:spcAft>
              <a:buSzPct val="100000"/>
              <a:buFont typeface="Arial" charset="0"/>
              <a:buChar char="•"/>
              <a:defRPr sz="1600">
                <a:solidFill>
                  <a:schemeClr val="tx1"/>
                </a:solidFill>
                <a:latin typeface="맑은 고딕" pitchFamily="50" charset="-127"/>
                <a:ea typeface="맑은 고딕" pitchFamily="50" charset="-127"/>
                <a:cs typeface="맑은 고딕" pitchFamily="50" charset="-127"/>
              </a:defRPr>
            </a:lvl4pPr>
            <a:lvl5pPr marL="2057349" indent="-228594" algn="l" rtl="0" eaLnBrk="0" fontAlgn="base" latinLnBrk="1" hangingPunct="0">
              <a:spcBef>
                <a:spcPct val="20000"/>
              </a:spcBef>
              <a:spcAft>
                <a:spcPct val="0"/>
              </a:spcAft>
              <a:buChar char="»"/>
              <a:defRPr sz="1400">
                <a:solidFill>
                  <a:schemeClr val="tx1"/>
                </a:solidFill>
                <a:latin typeface="맑은 고딕" pitchFamily="50" charset="-127"/>
                <a:ea typeface="맑은 고딕" pitchFamily="50" charset="-127"/>
                <a:cs typeface="굴림" pitchFamily="-108" charset="-127"/>
              </a:defRPr>
            </a:lvl5pPr>
            <a:lvl6pPr marL="2514537"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6pPr>
            <a:lvl7pPr marL="2971726"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7pPr>
            <a:lvl8pPr marL="3428914"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8pPr>
            <a:lvl9pPr marL="3886103" indent="-228594" algn="l" rtl="0" fontAlgn="base" latinLnBrk="1">
              <a:spcBef>
                <a:spcPct val="20000"/>
              </a:spcBef>
              <a:spcAft>
                <a:spcPct val="0"/>
              </a:spcAft>
              <a:buChar char="»"/>
              <a:defRPr sz="2200">
                <a:solidFill>
                  <a:schemeClr val="tx2"/>
                </a:solidFill>
                <a:effectLst>
                  <a:outerShdw blurRad="38100" dist="38100" dir="2700000" algn="tl">
                    <a:srgbClr val="C0C0C0"/>
                  </a:outerShdw>
                </a:effectLst>
                <a:latin typeface="+mn-lt"/>
                <a:ea typeface="+mn-ea"/>
              </a:defRPr>
            </a:lvl9pPr>
          </a:lstStyle>
          <a:p>
            <a:r>
              <a:rPr lang="en-US" altLang="ko-KR" dirty="0"/>
              <a:t>Distribution of CQI reports</a:t>
            </a:r>
            <a:endParaRPr lang="ko-KR" altLang="en-US" dirty="0"/>
          </a:p>
        </p:txBody>
      </p:sp>
    </p:spTree>
    <p:extLst>
      <p:ext uri="{BB962C8B-B14F-4D97-AF65-F5344CB8AC3E}">
        <p14:creationId xmlns:p14="http://schemas.microsoft.com/office/powerpoint/2010/main" val="933654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내용 개체 틀 2"/>
          <p:cNvSpPr>
            <a:spLocks noGrp="1"/>
          </p:cNvSpPr>
          <p:nvPr>
            <p:ph idx="1"/>
          </p:nvPr>
        </p:nvSpPr>
        <p:spPr>
          <a:xfrm>
            <a:off x="618165" y="1071786"/>
            <a:ext cx="5261811" cy="5309542"/>
          </a:xfrm>
        </p:spPr>
        <p:txBody>
          <a:bodyPr/>
          <a:lstStyle/>
          <a:p>
            <a:pPr>
              <a:lnSpc>
                <a:spcPct val="120000"/>
              </a:lnSpc>
            </a:pPr>
            <a:r>
              <a:rPr lang="en-US" altLang="ko-KR" dirty="0"/>
              <a:t>Intermittent collision interference deteriorates AMC performance</a:t>
            </a:r>
          </a:p>
          <a:p>
            <a:pPr lvl="1">
              <a:lnSpc>
                <a:spcPct val="120000"/>
              </a:lnSpc>
            </a:pPr>
            <a:r>
              <a:rPr lang="en-US" altLang="ko-KR" dirty="0"/>
              <a:t>Late MCS lowering</a:t>
            </a:r>
          </a:p>
          <a:p>
            <a:pPr lvl="2">
              <a:lnSpc>
                <a:spcPct val="120000"/>
              </a:lnSpc>
            </a:pPr>
            <a:r>
              <a:rPr lang="en-US" altLang="ko-KR" dirty="0"/>
              <a:t>Due to 6 ms delay</a:t>
            </a:r>
          </a:p>
          <a:p>
            <a:pPr lvl="1">
              <a:lnSpc>
                <a:spcPct val="120000"/>
              </a:lnSpc>
            </a:pPr>
            <a:r>
              <a:rPr lang="en-US" altLang="ko-KR" dirty="0"/>
              <a:t>Unnecessary MCS lowering</a:t>
            </a:r>
          </a:p>
          <a:p>
            <a:pPr lvl="2">
              <a:lnSpc>
                <a:spcPct val="120000"/>
              </a:lnSpc>
            </a:pPr>
            <a:r>
              <a:rPr lang="en-US" altLang="ko-KR" dirty="0"/>
              <a:t>Successive collision may not happen </a:t>
            </a:r>
          </a:p>
          <a:p>
            <a:pPr>
              <a:lnSpc>
                <a:spcPct val="120000"/>
              </a:lnSpc>
            </a:pPr>
            <a:endParaRPr lang="en-US" altLang="ko-KR" dirty="0"/>
          </a:p>
        </p:txBody>
      </p:sp>
      <p:sp>
        <p:nvSpPr>
          <p:cNvPr id="2" name="제목 1"/>
          <p:cNvSpPr>
            <a:spLocks noGrp="1"/>
          </p:cNvSpPr>
          <p:nvPr>
            <p:ph type="title"/>
          </p:nvPr>
        </p:nvSpPr>
        <p:spPr/>
        <p:txBody>
          <a:bodyPr/>
          <a:lstStyle/>
          <a:p>
            <a:r>
              <a:rPr lang="en-US" altLang="ko-KR" dirty="0"/>
              <a:t>Collision Interference &amp; AMC</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6</a:t>
            </a:fld>
            <a:endParaRPr lang="en-US" altLang="ko-KR" dirty="0"/>
          </a:p>
        </p:txBody>
      </p:sp>
      <p:pic>
        <p:nvPicPr>
          <p:cNvPr id="5" name="그림 4"/>
          <p:cNvPicPr>
            <a:picLocks noChangeAspect="1"/>
          </p:cNvPicPr>
          <p:nvPr/>
        </p:nvPicPr>
        <p:blipFill>
          <a:blip r:embed="rId3"/>
          <a:stretch>
            <a:fillRect/>
          </a:stretch>
        </p:blipFill>
        <p:spPr>
          <a:xfrm>
            <a:off x="5879976" y="1185282"/>
            <a:ext cx="6000875" cy="2152487"/>
          </a:xfrm>
          <a:prstGeom prst="rect">
            <a:avLst/>
          </a:prstGeom>
        </p:spPr>
      </p:pic>
      <p:pic>
        <p:nvPicPr>
          <p:cNvPr id="6" name="그림 5"/>
          <p:cNvPicPr>
            <a:picLocks noChangeAspect="1"/>
          </p:cNvPicPr>
          <p:nvPr/>
        </p:nvPicPr>
        <p:blipFill>
          <a:blip r:embed="rId4"/>
          <a:stretch>
            <a:fillRect/>
          </a:stretch>
        </p:blipFill>
        <p:spPr>
          <a:xfrm>
            <a:off x="5877486" y="4005064"/>
            <a:ext cx="6003365" cy="2068332"/>
          </a:xfrm>
          <a:prstGeom prst="rect">
            <a:avLst/>
          </a:prstGeom>
        </p:spPr>
      </p:pic>
    </p:spTree>
    <p:extLst>
      <p:ext uri="{BB962C8B-B14F-4D97-AF65-F5344CB8AC3E}">
        <p14:creationId xmlns:p14="http://schemas.microsoft.com/office/powerpoint/2010/main" val="1245292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Collision Interference &amp; AMC</a:t>
            </a:r>
            <a:endParaRPr lang="ko-KR" altLang="en-US"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7</a:t>
            </a:fld>
            <a:endParaRPr lang="en-US" altLang="ko-KR" dirty="0"/>
          </a:p>
        </p:txBody>
      </p:sp>
      <p:pic>
        <p:nvPicPr>
          <p:cNvPr id="5" name="그림 4"/>
          <p:cNvPicPr>
            <a:picLocks noChangeAspect="1"/>
          </p:cNvPicPr>
          <p:nvPr/>
        </p:nvPicPr>
        <p:blipFill>
          <a:blip r:embed="rId3"/>
          <a:stretch>
            <a:fillRect/>
          </a:stretch>
        </p:blipFill>
        <p:spPr>
          <a:xfrm>
            <a:off x="6384032" y="1034831"/>
            <a:ext cx="4800533" cy="5390761"/>
          </a:xfrm>
          <a:prstGeom prst="rect">
            <a:avLst/>
          </a:prstGeom>
        </p:spPr>
      </p:pic>
      <p:sp>
        <p:nvSpPr>
          <p:cNvPr id="6" name="내용 개체 틀 2"/>
          <p:cNvSpPr>
            <a:spLocks noGrp="1"/>
          </p:cNvSpPr>
          <p:nvPr>
            <p:ph idx="1"/>
          </p:nvPr>
        </p:nvSpPr>
        <p:spPr>
          <a:xfrm>
            <a:off x="618165" y="1071786"/>
            <a:ext cx="5261811" cy="5309542"/>
          </a:xfrm>
        </p:spPr>
        <p:txBody>
          <a:bodyPr/>
          <a:lstStyle/>
          <a:p>
            <a:pPr>
              <a:lnSpc>
                <a:spcPct val="120000"/>
              </a:lnSpc>
            </a:pPr>
            <a:r>
              <a:rPr lang="en-US" altLang="ko-KR" dirty="0"/>
              <a:t>Intermittent collision interference deteriorates AMC performance</a:t>
            </a:r>
          </a:p>
          <a:p>
            <a:pPr lvl="1">
              <a:lnSpc>
                <a:spcPct val="120000"/>
              </a:lnSpc>
            </a:pPr>
            <a:r>
              <a:rPr lang="en-US" altLang="ko-KR" dirty="0"/>
              <a:t>Late MCS lowering</a:t>
            </a:r>
          </a:p>
          <a:p>
            <a:pPr lvl="2">
              <a:lnSpc>
                <a:spcPct val="120000"/>
              </a:lnSpc>
            </a:pPr>
            <a:r>
              <a:rPr lang="en-US" altLang="ko-KR" dirty="0"/>
              <a:t>Due to 6 ms delay</a:t>
            </a:r>
          </a:p>
          <a:p>
            <a:pPr lvl="1">
              <a:lnSpc>
                <a:spcPct val="120000"/>
              </a:lnSpc>
            </a:pPr>
            <a:r>
              <a:rPr lang="en-US" altLang="ko-KR" dirty="0"/>
              <a:t>Unnecessary MCS lowering</a:t>
            </a:r>
          </a:p>
          <a:p>
            <a:pPr lvl="2">
              <a:lnSpc>
                <a:spcPct val="120000"/>
              </a:lnSpc>
            </a:pPr>
            <a:r>
              <a:rPr lang="en-US" altLang="ko-KR" dirty="0"/>
              <a:t>Successive collision may not happen </a:t>
            </a:r>
          </a:p>
          <a:p>
            <a:pPr lvl="1">
              <a:lnSpc>
                <a:spcPct val="120000"/>
              </a:lnSpc>
            </a:pPr>
            <a:endParaRPr lang="en-US" altLang="ko-KR" dirty="0"/>
          </a:p>
          <a:p>
            <a:pPr>
              <a:lnSpc>
                <a:spcPct val="120000"/>
              </a:lnSpc>
            </a:pPr>
            <a:r>
              <a:rPr lang="en-US" altLang="ko-KR" dirty="0"/>
              <a:t>More coexisting LAA </a:t>
            </a:r>
            <a:r>
              <a:rPr lang="en-US" altLang="ko-KR" dirty="0" err="1"/>
              <a:t>eNBs</a:t>
            </a:r>
            <a:r>
              <a:rPr lang="en-US" altLang="ko-KR" dirty="0"/>
              <a:t> </a:t>
            </a:r>
            <a:r>
              <a:rPr lang="en-US" altLang="ko-KR" dirty="0">
                <a:sym typeface="Wingdings" panose="05000000000000000000" pitchFamily="2" charset="2"/>
              </a:rPr>
              <a:t> </a:t>
            </a:r>
            <a:br>
              <a:rPr lang="en-US" altLang="ko-KR" dirty="0">
                <a:sym typeface="Wingdings" panose="05000000000000000000" pitchFamily="2" charset="2"/>
              </a:rPr>
            </a:br>
            <a:r>
              <a:rPr lang="en-US" altLang="ko-KR" dirty="0">
                <a:sym typeface="Wingdings" panose="05000000000000000000" pitchFamily="2" charset="2"/>
              </a:rPr>
              <a:t>Bigger throughput gap between AMC and BFM</a:t>
            </a:r>
          </a:p>
          <a:p>
            <a:pPr lvl="1">
              <a:lnSpc>
                <a:spcPct val="120000"/>
              </a:lnSpc>
            </a:pPr>
            <a:r>
              <a:rPr lang="en-US" altLang="ko-KR" dirty="0">
                <a:sym typeface="Wingdings" panose="05000000000000000000" pitchFamily="2" charset="2"/>
              </a:rPr>
              <a:t>Best fixed MCS (BFM) is found via brute-force search </a:t>
            </a:r>
            <a:endParaRPr lang="ko-KR" altLang="en-US" dirty="0"/>
          </a:p>
        </p:txBody>
      </p:sp>
    </p:spTree>
    <p:extLst>
      <p:ext uri="{BB962C8B-B14F-4D97-AF65-F5344CB8AC3E}">
        <p14:creationId xmlns:p14="http://schemas.microsoft.com/office/powerpoint/2010/main" val="150390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711200" y="132514"/>
            <a:ext cx="10718800" cy="584765"/>
          </a:xfrm>
        </p:spPr>
        <p:txBody>
          <a:bodyPr/>
          <a:lstStyle/>
          <a:p>
            <a:r>
              <a:rPr lang="en-US" altLang="ko-KR" dirty="0"/>
              <a:t>COALA: Collision-Aware Link Adaptation</a:t>
            </a:r>
            <a:endParaRPr lang="ko-KR" altLang="en-US" dirty="0"/>
          </a:p>
        </p:txBody>
      </p:sp>
      <p:sp>
        <p:nvSpPr>
          <p:cNvPr id="3" name="내용 개체 틀 2"/>
          <p:cNvSpPr>
            <a:spLocks noGrp="1"/>
          </p:cNvSpPr>
          <p:nvPr>
            <p:ph idx="1"/>
          </p:nvPr>
        </p:nvSpPr>
        <p:spPr/>
        <p:txBody>
          <a:bodyPr/>
          <a:lstStyle/>
          <a:p>
            <a:r>
              <a:rPr lang="en-US" altLang="ko-KR" dirty="0"/>
              <a:t>COALA in a nut shell</a:t>
            </a:r>
          </a:p>
          <a:p>
            <a:pPr lvl="1"/>
            <a:r>
              <a:rPr lang="en-US" altLang="ko-KR" dirty="0"/>
              <a:t>By investigating past CQI reports, </a:t>
            </a:r>
          </a:p>
          <a:p>
            <a:pPr lvl="2"/>
            <a:r>
              <a:rPr lang="en-US" altLang="ko-KR" dirty="0"/>
              <a:t>Estimate future collision probability</a:t>
            </a:r>
          </a:p>
          <a:p>
            <a:pPr lvl="2"/>
            <a:r>
              <a:rPr lang="en-US" altLang="ko-KR" dirty="0"/>
              <a:t>Check whether the most recent CQI report is affected by collision interference</a:t>
            </a:r>
          </a:p>
          <a:p>
            <a:pPr lvl="1"/>
            <a:endParaRPr lang="en-US" altLang="ko-KR" dirty="0"/>
          </a:p>
          <a:p>
            <a:pPr lvl="1"/>
            <a:r>
              <a:rPr lang="en-US" altLang="ko-KR" dirty="0"/>
              <a:t>If estimated collision probability is</a:t>
            </a:r>
          </a:p>
          <a:p>
            <a:pPr lvl="2"/>
            <a:r>
              <a:rPr lang="en-US" altLang="ko-KR" dirty="0"/>
              <a:t>Zero: Follow AMC operation</a:t>
            </a:r>
          </a:p>
          <a:p>
            <a:pPr lvl="2"/>
            <a:r>
              <a:rPr lang="en-US" altLang="ko-KR" dirty="0"/>
              <a:t>Low: Ignore CQI reports which are affected by collision interference </a:t>
            </a:r>
          </a:p>
          <a:p>
            <a:pPr lvl="2"/>
            <a:r>
              <a:rPr lang="en-US" altLang="ko-KR" dirty="0"/>
              <a:t>High: Choose MCS which will overcome collision interference </a:t>
            </a:r>
            <a:br>
              <a:rPr lang="en-US" altLang="ko-KR" dirty="0"/>
            </a:br>
            <a:endParaRPr lang="en-US" altLang="ko-KR" dirty="0">
              <a:sym typeface="Wingdings" panose="05000000000000000000" pitchFamily="2" charset="2"/>
            </a:endParaRPr>
          </a:p>
          <a:p>
            <a:pPr lvl="2"/>
            <a:endParaRPr lang="en-US" altLang="ko-KR" dirty="0"/>
          </a:p>
          <a:p>
            <a:pPr lvl="1"/>
            <a:endParaRPr lang="en-US" altLang="ko-KR" dirty="0">
              <a:sym typeface="Wingdings" panose="05000000000000000000" pitchFamily="2" charset="2"/>
            </a:endParaRPr>
          </a:p>
          <a:p>
            <a:pPr lvl="1"/>
            <a:endParaRPr lang="en-US" altLang="ko-KR" dirty="0"/>
          </a:p>
          <a:p>
            <a:pPr lvl="1"/>
            <a:endParaRPr lang="en-US" altLang="ko-KR" dirty="0"/>
          </a:p>
          <a:p>
            <a:pPr lvl="1"/>
            <a:endParaRPr lang="en-US" altLang="ko-KR" dirty="0"/>
          </a:p>
          <a:p>
            <a:pPr lvl="1"/>
            <a:endParaRPr lang="en-US" altLang="ko-KR" dirty="0"/>
          </a:p>
          <a:p>
            <a:pPr lvl="1"/>
            <a:endParaRPr lang="en-US" altLang="ko-KR" dirty="0"/>
          </a:p>
          <a:p>
            <a:pPr lvl="1"/>
            <a:endParaRPr lang="ko-KR" altLang="en-US" b="0" dirty="0"/>
          </a:p>
        </p:txBody>
      </p:sp>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8</a:t>
            </a:fld>
            <a:endParaRPr lang="en-US" altLang="ko-KR" dirty="0"/>
          </a:p>
        </p:txBody>
      </p:sp>
    </p:spTree>
    <p:extLst>
      <p:ext uri="{BB962C8B-B14F-4D97-AF65-F5344CB8AC3E}">
        <p14:creationId xmlns:p14="http://schemas.microsoft.com/office/powerpoint/2010/main" val="34613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CQI Clustering of COALA</a:t>
            </a:r>
            <a:endParaRPr lang="ko-KR" altLang="en-US" dirty="0"/>
          </a:p>
        </p:txBody>
      </p:sp>
      <mc:AlternateContent xmlns:mc="http://schemas.openxmlformats.org/markup-compatibility/2006">
        <mc:Choice xmlns:a14="http://schemas.microsoft.com/office/drawing/2010/main" Requires="a14">
          <p:sp>
            <p:nvSpPr>
              <p:cNvPr id="3" name="내용 개체 틀 2"/>
              <p:cNvSpPr>
                <a:spLocks noGrp="1"/>
              </p:cNvSpPr>
              <p:nvPr>
                <p:ph idx="1"/>
              </p:nvPr>
            </p:nvSpPr>
            <p:spPr>
              <a:xfrm>
                <a:off x="618165" y="1071786"/>
                <a:ext cx="7420301" cy="5309542"/>
              </a:xfrm>
            </p:spPr>
            <p:txBody>
              <a:bodyPr/>
              <a:lstStyle/>
              <a:p>
                <a14:m>
                  <m:oMath xmlns:m="http://schemas.openxmlformats.org/officeDocument/2006/math">
                    <m:r>
                      <a:rPr lang="en-US" altLang="ko-KR" i="1" dirty="0">
                        <a:latin typeface="Cambria Math" panose="02040503050406030204" pitchFamily="18" charset="0"/>
                      </a:rPr>
                      <m:t>𝒌</m:t>
                    </m:r>
                  </m:oMath>
                </a14:m>
                <a:r>
                  <a:rPr lang="en-US" altLang="ko-KR" dirty="0"/>
                  <a:t>-means clustering algorithm</a:t>
                </a:r>
                <a:r>
                  <a:rPr lang="en-US" altLang="ko-KR" baseline="30000" dirty="0"/>
                  <a:t> [1]</a:t>
                </a:r>
              </a:p>
              <a:p>
                <a:pPr lvl="1"/>
                <a:r>
                  <a:rPr lang="en-US" altLang="ko-KR" dirty="0"/>
                  <a:t>One of the simplest unsupervised learning algorithms</a:t>
                </a:r>
              </a:p>
              <a:p>
                <a:pPr lvl="1"/>
                <a:r>
                  <a:rPr lang="en-US" altLang="ko-KR" dirty="0"/>
                  <a:t>Divide data into </a:t>
                </a:r>
                <a14:m>
                  <m:oMath xmlns:m="http://schemas.openxmlformats.org/officeDocument/2006/math">
                    <m:r>
                      <a:rPr lang="en-US" altLang="ko-KR" i="1" dirty="0" smtClean="0">
                        <a:latin typeface="Cambria Math" panose="02040503050406030204" pitchFamily="18" charset="0"/>
                      </a:rPr>
                      <m:t>𝑘</m:t>
                    </m:r>
                  </m:oMath>
                </a14:m>
                <a:r>
                  <a:rPr lang="en-US" altLang="ko-KR" dirty="0"/>
                  <a:t> clusters</a:t>
                </a:r>
              </a:p>
              <a:p>
                <a:pPr lvl="1"/>
                <a:r>
                  <a:rPr lang="en-US" altLang="ko-KR" dirty="0"/>
                  <a:t>Major problem is to determine the number of clusters (</a:t>
                </a:r>
                <a14:m>
                  <m:oMath xmlns:m="http://schemas.openxmlformats.org/officeDocument/2006/math">
                    <m:r>
                      <a:rPr lang="en-US" altLang="ko-KR" i="1" dirty="0">
                        <a:latin typeface="Cambria Math" panose="02040503050406030204" pitchFamily="18" charset="0"/>
                      </a:rPr>
                      <m:t>𝑘</m:t>
                    </m:r>
                  </m:oMath>
                </a14:m>
                <a:r>
                  <a:rPr lang="en-US" altLang="ko-KR" dirty="0"/>
                  <a:t>)</a:t>
                </a:r>
              </a:p>
              <a:p>
                <a:endParaRPr lang="en-US" altLang="ko-KR" i="1" dirty="0">
                  <a:latin typeface="Cambria Math" panose="02040503050406030204" pitchFamily="18" charset="0"/>
                </a:endParaRPr>
              </a:p>
              <a:p>
                <a14:m>
                  <m:oMath xmlns:m="http://schemas.openxmlformats.org/officeDocument/2006/math">
                    <m:r>
                      <a:rPr lang="en-US" altLang="ko-KR" i="1" dirty="0">
                        <a:latin typeface="Cambria Math" panose="02040503050406030204" pitchFamily="18" charset="0"/>
                      </a:rPr>
                      <m:t>𝒌</m:t>
                    </m:r>
                  </m:oMath>
                </a14:m>
                <a:r>
                  <a:rPr lang="en-US" altLang="ko-KR" dirty="0"/>
                  <a:t>-means clustering algorithm in COALA</a:t>
                </a:r>
              </a:p>
              <a:p>
                <a:pPr lvl="1"/>
                <a:r>
                  <a:rPr lang="en-US" altLang="ko-KR" dirty="0"/>
                  <a:t>Leverage Gap statistic method</a:t>
                </a:r>
                <a:r>
                  <a:rPr lang="en-US" altLang="ko-KR" baseline="30000" dirty="0"/>
                  <a:t> [2]</a:t>
                </a:r>
                <a:r>
                  <a:rPr lang="en-US" altLang="ko-KR" dirty="0"/>
                  <a:t> to find optimal </a:t>
                </a:r>
                <a14:m>
                  <m:oMath xmlns:m="http://schemas.openxmlformats.org/officeDocument/2006/math">
                    <m:r>
                      <a:rPr lang="en-US" altLang="ko-KR" i="1" dirty="0">
                        <a:latin typeface="Cambria Math" panose="02040503050406030204" pitchFamily="18" charset="0"/>
                      </a:rPr>
                      <m:t>𝑘</m:t>
                    </m:r>
                  </m:oMath>
                </a14:m>
                <a:endParaRPr lang="en-US" altLang="ko-KR" dirty="0"/>
              </a:p>
              <a:p>
                <a:pPr lvl="1"/>
                <a:r>
                  <a:rPr lang="en-US" altLang="ko-KR" dirty="0"/>
                  <a:t>Optimal </a:t>
                </a:r>
                <a14:m>
                  <m:oMath xmlns:m="http://schemas.openxmlformats.org/officeDocument/2006/math">
                    <m:r>
                      <a:rPr lang="en-US" altLang="ko-KR" i="1" dirty="0">
                        <a:latin typeface="Cambria Math" panose="02040503050406030204" pitchFamily="18" charset="0"/>
                      </a:rPr>
                      <m:t>𝑘</m:t>
                    </m:r>
                  </m:oMath>
                </a14:m>
                <a:r>
                  <a:rPr lang="en-US" altLang="ko-KR" dirty="0"/>
                  <a:t> = 1 </a:t>
                </a:r>
                <a:r>
                  <a:rPr lang="en-US" altLang="ko-KR" dirty="0">
                    <a:sym typeface="Wingdings" panose="05000000000000000000" pitchFamily="2" charset="2"/>
                  </a:rPr>
                  <a:t> No collision</a:t>
                </a:r>
              </a:p>
              <a:p>
                <a:pPr lvl="1"/>
                <a:r>
                  <a:rPr lang="en-US" altLang="ko-KR" dirty="0">
                    <a:sym typeface="Wingdings" panose="05000000000000000000" pitchFamily="2" charset="2"/>
                  </a:rPr>
                  <a:t>Optimal </a:t>
                </a:r>
                <a14:m>
                  <m:oMath xmlns:m="http://schemas.openxmlformats.org/officeDocument/2006/math">
                    <m:r>
                      <a:rPr lang="en-US" altLang="ko-KR" i="1" dirty="0">
                        <a:latin typeface="Cambria Math" panose="02040503050406030204" pitchFamily="18" charset="0"/>
                      </a:rPr>
                      <m:t>𝑘</m:t>
                    </m:r>
                  </m:oMath>
                </a14:m>
                <a:r>
                  <a:rPr lang="en-US" altLang="ko-KR" dirty="0">
                    <a:sym typeface="Wingdings" panose="05000000000000000000" pitchFamily="2" charset="2"/>
                  </a:rPr>
                  <a:t> &gt; 1  Collision cluster(s) and non-collision cluster</a:t>
                </a:r>
                <a:endParaRPr lang="ko-KR" altLang="en-US" dirty="0"/>
              </a:p>
            </p:txBody>
          </p:sp>
        </mc:Choice>
        <mc:Fallback>
          <p:sp>
            <p:nvSpPr>
              <p:cNvPr id="3" name="내용 개체 틀 2"/>
              <p:cNvSpPr>
                <a:spLocks noGrp="1" noRot="1" noChangeAspect="1" noMove="1" noResize="1" noEditPoints="1" noAdjustHandles="1" noChangeArrowheads="1" noChangeShapeType="1" noTextEdit="1"/>
              </p:cNvSpPr>
              <p:nvPr>
                <p:ph idx="1"/>
              </p:nvPr>
            </p:nvSpPr>
            <p:spPr>
              <a:xfrm>
                <a:off x="618165" y="1071786"/>
                <a:ext cx="7420301" cy="5309542"/>
              </a:xfrm>
              <a:blipFill>
                <a:blip r:embed="rId3"/>
                <a:stretch>
                  <a:fillRect l="-73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fld id="{AAC27222-EC66-4443-81E2-9243E7A1A2A7}" type="slidenum">
              <a:rPr lang="en-US" altLang="ko-KR" smtClean="0"/>
              <a:pPr>
                <a:defRPr/>
              </a:pPr>
              <a:t>9</a:t>
            </a:fld>
            <a:endParaRPr lang="en-US" altLang="ko-KR" dirty="0"/>
          </a:p>
        </p:txBody>
      </p:sp>
      <p:sp>
        <p:nvSpPr>
          <p:cNvPr id="5" name="TextBox 4">
            <a:extLst>
              <a:ext uri="{FF2B5EF4-FFF2-40B4-BE49-F238E27FC236}">
                <a16:creationId xmlns:a16="http://schemas.microsoft.com/office/drawing/2014/main" id="{ABB11B95-8B50-4B53-8A1D-7E64408709D1}"/>
              </a:ext>
            </a:extLst>
          </p:cNvPr>
          <p:cNvSpPr txBox="1"/>
          <p:nvPr/>
        </p:nvSpPr>
        <p:spPr>
          <a:xfrm>
            <a:off x="135533" y="6228579"/>
            <a:ext cx="11595531" cy="400110"/>
          </a:xfrm>
          <a:prstGeom prst="rect">
            <a:avLst/>
          </a:prstGeom>
          <a:noFill/>
        </p:spPr>
        <p:txBody>
          <a:bodyPr wrap="square" rtlCol="0">
            <a:spAutoFit/>
          </a:bodyPr>
          <a:lstStyle/>
          <a:p>
            <a:r>
              <a:rPr lang="en-US" altLang="ko-KR" sz="1000" dirty="0"/>
              <a:t>[1] S. Lloyd, “Least squares quantization in PCM,” IEEE Trans. Inform. Theory, vol. 28, no. 2, pp. 129–137, 1982.</a:t>
            </a:r>
          </a:p>
          <a:p>
            <a:r>
              <a:rPr lang="en-US" altLang="ko-KR" sz="1000" dirty="0"/>
              <a:t>[2] R. </a:t>
            </a:r>
            <a:r>
              <a:rPr lang="en-US" altLang="ko-KR" sz="1000" dirty="0" err="1"/>
              <a:t>Tibshirani</a:t>
            </a:r>
            <a:r>
              <a:rPr lang="en-US" altLang="ko-KR" sz="1000" dirty="0"/>
              <a:t>, G. Walther, and T. Hastie, “Estimating the number of clusters in a data set via the gap statistic,” J. R. Statist. Soc. B, vol. 63, no. 2, pp. 411–423, 2001.</a:t>
            </a:r>
          </a:p>
        </p:txBody>
      </p:sp>
      <p:pic>
        <p:nvPicPr>
          <p:cNvPr id="7" name="그림 6">
            <a:extLst>
              <a:ext uri="{FF2B5EF4-FFF2-40B4-BE49-F238E27FC236}">
                <a16:creationId xmlns:a16="http://schemas.microsoft.com/office/drawing/2014/main" id="{9C8CEECF-8FD7-4C18-8F00-5091AD23048F}"/>
              </a:ext>
            </a:extLst>
          </p:cNvPr>
          <p:cNvPicPr>
            <a:picLocks noChangeAspect="1"/>
          </p:cNvPicPr>
          <p:nvPr/>
        </p:nvPicPr>
        <p:blipFill>
          <a:blip r:embed="rId4"/>
          <a:stretch>
            <a:fillRect/>
          </a:stretch>
        </p:blipFill>
        <p:spPr>
          <a:xfrm>
            <a:off x="8188253" y="2635684"/>
            <a:ext cx="3692598" cy="2973946"/>
          </a:xfrm>
          <a:prstGeom prst="rect">
            <a:avLst/>
          </a:prstGeom>
        </p:spPr>
      </p:pic>
      <p:sp>
        <p:nvSpPr>
          <p:cNvPr id="8" name="직사각형 7">
            <a:extLst>
              <a:ext uri="{FF2B5EF4-FFF2-40B4-BE49-F238E27FC236}">
                <a16:creationId xmlns:a16="http://schemas.microsoft.com/office/drawing/2014/main" id="{71BD4B7B-A349-4C2E-A57F-73846CA180FA}"/>
              </a:ext>
            </a:extLst>
          </p:cNvPr>
          <p:cNvSpPr/>
          <p:nvPr/>
        </p:nvSpPr>
        <p:spPr bwMode="auto">
          <a:xfrm>
            <a:off x="8805589" y="2491668"/>
            <a:ext cx="997630" cy="3148591"/>
          </a:xfrm>
          <a:prstGeom prst="rect">
            <a:avLst/>
          </a:pr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9" name="직사각형 8">
            <a:extLst>
              <a:ext uri="{FF2B5EF4-FFF2-40B4-BE49-F238E27FC236}">
                <a16:creationId xmlns:a16="http://schemas.microsoft.com/office/drawing/2014/main" id="{71BD4B7B-A349-4C2E-A57F-73846CA180FA}"/>
              </a:ext>
            </a:extLst>
          </p:cNvPr>
          <p:cNvSpPr/>
          <p:nvPr/>
        </p:nvSpPr>
        <p:spPr bwMode="auto">
          <a:xfrm>
            <a:off x="10339832" y="2491668"/>
            <a:ext cx="985688" cy="3148591"/>
          </a:xfrm>
          <a:prstGeom prst="rect">
            <a:avLst/>
          </a:prstGeom>
          <a:noFill/>
          <a:ln>
            <a:solidFill>
              <a:srgbClr val="2FA06D"/>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ko-KR" altLang="en-US" sz="2400" b="1" i="0" u="none" strike="noStrike" cap="none" normalizeH="0" baseline="0">
              <a:ln>
                <a:noFill/>
              </a:ln>
              <a:solidFill>
                <a:schemeClr val="tx1"/>
              </a:solidFill>
              <a:effectLst/>
              <a:latin typeface="Times New Roman" pitchFamily="18" charset="0"/>
              <a:ea typeface="굴림" pitchFamily="50" charset="-127"/>
            </a:endParaRPr>
          </a:p>
        </p:txBody>
      </p:sp>
      <p:sp>
        <p:nvSpPr>
          <p:cNvPr id="10" name="TextBox 9"/>
          <p:cNvSpPr txBox="1"/>
          <p:nvPr/>
        </p:nvSpPr>
        <p:spPr>
          <a:xfrm>
            <a:off x="8202982" y="5700018"/>
            <a:ext cx="2202846" cy="400110"/>
          </a:xfrm>
          <a:prstGeom prst="rect">
            <a:avLst/>
          </a:prstGeom>
          <a:noFill/>
        </p:spPr>
        <p:txBody>
          <a:bodyPr wrap="none" rtlCol="0">
            <a:spAutoFit/>
          </a:bodyPr>
          <a:lstStyle/>
          <a:p>
            <a:pPr algn="ctr"/>
            <a:r>
              <a:rPr lang="en-US" altLang="ko-KR" sz="2000" dirty="0">
                <a:solidFill>
                  <a:srgbClr val="C0504D"/>
                </a:solidFill>
              </a:rPr>
              <a:t>Collision cluster</a:t>
            </a:r>
            <a:endParaRPr lang="ko-KR" altLang="en-US" sz="2000" dirty="0">
              <a:solidFill>
                <a:srgbClr val="C0504D"/>
              </a:solidFill>
            </a:endParaRPr>
          </a:p>
        </p:txBody>
      </p:sp>
      <p:sp>
        <p:nvSpPr>
          <p:cNvPr id="11" name="TextBox 10"/>
          <p:cNvSpPr txBox="1"/>
          <p:nvPr/>
        </p:nvSpPr>
        <p:spPr>
          <a:xfrm>
            <a:off x="9441109" y="2092457"/>
            <a:ext cx="2783134" cy="400110"/>
          </a:xfrm>
          <a:prstGeom prst="rect">
            <a:avLst/>
          </a:prstGeom>
          <a:noFill/>
        </p:spPr>
        <p:txBody>
          <a:bodyPr wrap="none" rtlCol="0">
            <a:spAutoFit/>
          </a:bodyPr>
          <a:lstStyle/>
          <a:p>
            <a:pPr algn="ctr"/>
            <a:r>
              <a:rPr lang="en-US" altLang="ko-KR" sz="2000" dirty="0">
                <a:solidFill>
                  <a:srgbClr val="2FA06D"/>
                </a:solidFill>
              </a:rPr>
              <a:t>Non-collision cluster</a:t>
            </a:r>
            <a:endParaRPr lang="ko-KR" altLang="en-US" sz="2000" dirty="0">
              <a:solidFill>
                <a:srgbClr val="2FA06D"/>
              </a:solidFill>
            </a:endParaRPr>
          </a:p>
        </p:txBody>
      </p:sp>
      <p:sp>
        <p:nvSpPr>
          <p:cNvPr id="6" name="TextBox 5"/>
          <p:cNvSpPr txBox="1"/>
          <p:nvPr/>
        </p:nvSpPr>
        <p:spPr>
          <a:xfrm>
            <a:off x="9863462" y="5542004"/>
            <a:ext cx="452368" cy="261610"/>
          </a:xfrm>
          <a:prstGeom prst="rect">
            <a:avLst/>
          </a:prstGeom>
          <a:noFill/>
        </p:spPr>
        <p:txBody>
          <a:bodyPr wrap="none" rtlCol="0">
            <a:spAutoFit/>
          </a:bodyPr>
          <a:lstStyle/>
          <a:p>
            <a:r>
              <a:rPr lang="en-US" altLang="ko-KR" sz="1100" dirty="0"/>
              <a:t>CQI</a:t>
            </a:r>
            <a:endParaRPr lang="ko-KR" altLang="en-US" sz="1100" dirty="0"/>
          </a:p>
        </p:txBody>
      </p:sp>
      <p:sp>
        <p:nvSpPr>
          <p:cNvPr id="12" name="TextBox 11"/>
          <p:cNvSpPr txBox="1"/>
          <p:nvPr/>
        </p:nvSpPr>
        <p:spPr>
          <a:xfrm rot="16200000">
            <a:off x="7684323" y="3935157"/>
            <a:ext cx="857927" cy="261610"/>
          </a:xfrm>
          <a:prstGeom prst="rect">
            <a:avLst/>
          </a:prstGeom>
          <a:noFill/>
        </p:spPr>
        <p:txBody>
          <a:bodyPr wrap="none" rtlCol="0">
            <a:spAutoFit/>
          </a:bodyPr>
          <a:lstStyle/>
          <a:p>
            <a:r>
              <a:rPr lang="en-US" altLang="ko-KR" sz="1100" dirty="0"/>
              <a:t># reports</a:t>
            </a:r>
            <a:endParaRPr lang="ko-KR" altLang="en-US" sz="1100" dirty="0"/>
          </a:p>
        </p:txBody>
      </p:sp>
    </p:spTree>
    <p:extLst>
      <p:ext uri="{BB962C8B-B14F-4D97-AF65-F5344CB8AC3E}">
        <p14:creationId xmlns:p14="http://schemas.microsoft.com/office/powerpoint/2010/main" val="3352160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3"/>
</p:tagLst>
</file>

<file path=ppt/tags/tag2.xml><?xml version="1.0" encoding="utf-8"?>
<p:tagLst xmlns:a="http://schemas.openxmlformats.org/drawingml/2006/main" xmlns:r="http://schemas.openxmlformats.org/officeDocument/2006/relationships" xmlns:p="http://schemas.openxmlformats.org/presentationml/2006/main">
  <p:tag name="TIMING" val="|108"/>
</p:tagLst>
</file>

<file path=ppt/theme/theme1.xml><?xml version="1.0" encoding="utf-8"?>
<a:theme xmlns:a="http://schemas.openxmlformats.org/drawingml/2006/main" name="1_MCL 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L presentation3">
      <a:majorFont>
        <a:latin typeface="Arial"/>
        <a:ea typeface="굴림"/>
        <a:cs typeface=""/>
      </a:majorFont>
      <a:minorFont>
        <a:latin typeface="Verdan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317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2400" b="1" i="0" u="none" strike="noStrike" cap="none" normalizeH="0" baseline="0" smtClean="0">
            <a:ln>
              <a:noFill/>
            </a:ln>
            <a:solidFill>
              <a:schemeClr val="tx1"/>
            </a:solidFill>
            <a:effectLst/>
            <a:latin typeface="Times New Roman" pitchFamily="18" charset="0"/>
            <a:ea typeface="굴림" pitchFamily="50" charset="-127"/>
          </a:defRPr>
        </a:defPPr>
      </a:lstStyle>
    </a:spDef>
    <a:lnDef>
      <a:spPr bwMode="auto">
        <a:xfrm>
          <a:off x="0" y="0"/>
          <a:ext cx="1" cy="1"/>
        </a:xfrm>
        <a:custGeom>
          <a:avLst/>
          <a:gdLst/>
          <a:ahLst/>
          <a:cxnLst/>
          <a:rect l="0" t="0" r="0" b="0"/>
          <a:pathLst/>
        </a:custGeom>
        <a:solidFill>
          <a:srgbClr val="EAEAEA"/>
        </a:solidFill>
        <a:ln w="317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2400" b="1" i="0" u="none" strike="noStrike" cap="none" normalizeH="0" baseline="0" smtClean="0">
            <a:ln>
              <a:noFill/>
            </a:ln>
            <a:solidFill>
              <a:schemeClr val="tx1"/>
            </a:solidFill>
            <a:effectLst/>
            <a:latin typeface="Times New Roman" pitchFamily="18" charset="0"/>
            <a:ea typeface="굴림" pitchFamily="50" charset="-127"/>
          </a:defRPr>
        </a:defPPr>
      </a:lstStyle>
    </a:lnDef>
  </a:objectDefaults>
  <a:extraClrSchemeLst>
    <a:extraClrScheme>
      <a:clrScheme name="MCL presentation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L presentation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L presentation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L presentation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L presentation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L presentation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L presentation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CL presentation3 8">
        <a:dk1>
          <a:srgbClr val="000000"/>
        </a:dk1>
        <a:lt1>
          <a:srgbClr val="FFFFFF"/>
        </a:lt1>
        <a:dk2>
          <a:srgbClr val="3678D8"/>
        </a:dk2>
        <a:lt2>
          <a:srgbClr val="FFCC00"/>
        </a:lt2>
        <a:accent1>
          <a:srgbClr val="E7B373"/>
        </a:accent1>
        <a:accent2>
          <a:srgbClr val="00FFFF"/>
        </a:accent2>
        <a:accent3>
          <a:srgbClr val="AEBEE9"/>
        </a:accent3>
        <a:accent4>
          <a:srgbClr val="DADADA"/>
        </a:accent4>
        <a:accent5>
          <a:srgbClr val="F1D6BC"/>
        </a:accent5>
        <a:accent6>
          <a:srgbClr val="00E7E7"/>
        </a:accent6>
        <a:hlink>
          <a:srgbClr val="0066FF"/>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73689</TotalTime>
  <Words>3470</Words>
  <Application>Microsoft Office PowerPoint</Application>
  <PresentationFormat>와이드스크린</PresentationFormat>
  <Paragraphs>429</Paragraphs>
  <Slides>35</Slides>
  <Notes>18</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35</vt:i4>
      </vt:variant>
    </vt:vector>
  </HeadingPairs>
  <TitlesOfParts>
    <vt:vector size="43" baseType="lpstr">
      <vt:lpstr>굴림</vt:lpstr>
      <vt:lpstr>맑은 고딕</vt:lpstr>
      <vt:lpstr>Arial</vt:lpstr>
      <vt:lpstr>Cambria Math</vt:lpstr>
      <vt:lpstr>Times New Roman</vt:lpstr>
      <vt:lpstr>Verdana</vt:lpstr>
      <vt:lpstr>Wingdings</vt:lpstr>
      <vt:lpstr>1_MCL presentation3</vt:lpstr>
      <vt:lpstr>COALA: Collision-Aware Link Adaptation for LTE in Unlicensed Band</vt:lpstr>
      <vt:lpstr>Needs for Broad Bandwidth</vt:lpstr>
      <vt:lpstr>Licensed-Assisted Access (LAA)</vt:lpstr>
      <vt:lpstr>Link Adaptation of LTE (AMC)</vt:lpstr>
      <vt:lpstr>Collision Interference &amp; AMC</vt:lpstr>
      <vt:lpstr>Collision Interference &amp; AMC</vt:lpstr>
      <vt:lpstr>Collision Interference &amp; AMC</vt:lpstr>
      <vt:lpstr>COALA: Collision-Aware Link Adaptation</vt:lpstr>
      <vt:lpstr>CQI Clustering of COALA</vt:lpstr>
      <vt:lpstr>MCS Selection of COALA</vt:lpstr>
      <vt:lpstr>Effective Spectral Efficiency (ESE)</vt:lpstr>
      <vt:lpstr>Prototype-based Feasibility Study </vt:lpstr>
      <vt:lpstr>Prototype-based Feasibility Study </vt:lpstr>
      <vt:lpstr>Simulation Environment</vt:lpstr>
      <vt:lpstr>Throughput Performance</vt:lpstr>
      <vt:lpstr>Hidden Collision Scenario</vt:lpstr>
      <vt:lpstr>Concluding Remark</vt:lpstr>
      <vt:lpstr>PowerPoint 프레젠테이션</vt:lpstr>
      <vt:lpstr>Modulation &amp; Coding Scheme (MCS)</vt:lpstr>
      <vt:lpstr>Modulation &amp; Coding Scheme (MCS)</vt:lpstr>
      <vt:lpstr>UPT Performance</vt:lpstr>
      <vt:lpstr>Bursty Hidden Collision Scenario</vt:lpstr>
      <vt:lpstr>Contention Collision in Unlicensed Spectrum</vt:lpstr>
      <vt:lpstr>How to Detect Collision with CQI Distribution</vt:lpstr>
      <vt:lpstr>Gap Statistic [2]</vt:lpstr>
      <vt:lpstr>Gap Statistic [2]</vt:lpstr>
      <vt:lpstr>Inter-Cell Interference Coordination (ICIC)</vt:lpstr>
      <vt:lpstr>Enhanced Inter-Cell Interference Coordination (eICIC)</vt:lpstr>
      <vt:lpstr>Channel Quality Indicator (CQI) Feedback [1]</vt:lpstr>
      <vt:lpstr>MCS Table [1]</vt:lpstr>
      <vt:lpstr>MCS Table [2, 3]</vt:lpstr>
      <vt:lpstr>Channel Quality Indicator (CQI) Feedback [1]</vt:lpstr>
      <vt:lpstr>Channel Quality Indicator (CQI) Feedback</vt:lpstr>
      <vt:lpstr>Channel Quality Indicator (CQI) Feedback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Client-Assisted Channel Assignment  for VoIP  over IEEE 802.11 Wireless LAN</dc:title>
  <dc:creator>Leehj</dc:creator>
  <cp:lastModifiedBy>윤강진</cp:lastModifiedBy>
  <cp:revision>3241</cp:revision>
  <cp:lastPrinted>2012-01-25T06:24:36Z</cp:lastPrinted>
  <dcterms:created xsi:type="dcterms:W3CDTF">2012-01-24T23:24:07Z</dcterms:created>
  <dcterms:modified xsi:type="dcterms:W3CDTF">2018-06-12T06:10:40Z</dcterms:modified>
</cp:coreProperties>
</file>