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33" r:id="rId3"/>
    <p:sldId id="336" r:id="rId4"/>
    <p:sldId id="337" r:id="rId5"/>
    <p:sldId id="334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52" r:id="rId15"/>
    <p:sldId id="353" r:id="rId16"/>
    <p:sldId id="349" r:id="rId17"/>
    <p:sldId id="348" r:id="rId18"/>
    <p:sldId id="354" r:id="rId19"/>
    <p:sldId id="355" r:id="rId20"/>
    <p:sldId id="356" r:id="rId21"/>
    <p:sldId id="357" r:id="rId22"/>
    <p:sldId id="359" r:id="rId23"/>
    <p:sldId id="360" r:id="rId24"/>
    <p:sldId id="30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" initials="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DDE1EE"/>
    <a:srgbClr val="9BBB59"/>
    <a:srgbClr val="385D8A"/>
    <a:srgbClr val="4BACC6"/>
    <a:srgbClr val="C0504D"/>
    <a:srgbClr val="F79646"/>
    <a:srgbClr val="B66D31"/>
    <a:srgbClr val="E7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46" autoAdjust="0"/>
    <p:restoredTop sz="59170" autoAdjust="0"/>
  </p:normalViewPr>
  <p:slideViewPr>
    <p:cSldViewPr snapToGrid="0">
      <p:cViewPr varScale="1">
        <p:scale>
          <a:sx n="45" d="100"/>
          <a:sy n="45" d="100"/>
        </p:scale>
        <p:origin x="17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angdi\Desktop\&#30456;&#20851;&#22270;&#25968;&#2545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hangdi\Desktop\&#30456;&#20851;&#22270;&#25968;&#25454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angdi\Desktop\&#30456;&#20851;&#22270;&#25968;&#2545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v\TailTheft\MobiArch\Prensentation\EnergyBreakdow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World population</c:v>
          </c:tx>
          <c:spPr>
            <a:ln w="25400"/>
          </c:spPr>
          <c:marker>
            <c:symbol val="diamond"/>
            <c:size val="3"/>
          </c:marker>
          <c:dLbls>
            <c:delete val="1"/>
          </c:dLbls>
          <c:cat>
            <c:strRef>
              <c:f>Sheet1!$E$11:$E$21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2017*</c:v>
                </c:pt>
              </c:strCache>
            </c:strRef>
          </c:cat>
          <c:val>
            <c:numRef>
              <c:f>Sheet1!$F$11:$F$20</c:f>
              <c:numCache>
                <c:formatCode>General</c:formatCode>
                <c:ptCount val="10"/>
                <c:pt idx="0">
                  <c:v>6.79</c:v>
                </c:pt>
                <c:pt idx="1">
                  <c:v>6.87</c:v>
                </c:pt>
                <c:pt idx="2">
                  <c:v>6.96</c:v>
                </c:pt>
                <c:pt idx="3">
                  <c:v>7.04</c:v>
                </c:pt>
                <c:pt idx="4">
                  <c:v>7.13</c:v>
                </c:pt>
                <c:pt idx="5">
                  <c:v>7.21</c:v>
                </c:pt>
                <c:pt idx="6">
                  <c:v>7.3</c:v>
                </c:pt>
                <c:pt idx="7">
                  <c:v>7.38</c:v>
                </c:pt>
                <c:pt idx="8">
                  <c:v>7.47</c:v>
                </c:pt>
                <c:pt idx="9">
                  <c:v>7.55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08-4CD7-A3E5-83A66BA66D4F}"/>
            </c:ext>
          </c:extLst>
        </c:ser>
        <c:ser>
          <c:idx val="1"/>
          <c:order val="1"/>
          <c:tx>
            <c:v>Mobile subscriptions</c:v>
          </c:tx>
          <c:spPr>
            <a:ln w="25400"/>
          </c:spPr>
          <c:marker>
            <c:symbol val="square"/>
            <c:size val="3"/>
          </c:marker>
          <c:dLbls>
            <c:delete val="1"/>
          </c:dLbls>
          <c:cat>
            <c:strRef>
              <c:f>Sheet1!$E$11:$E$21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2017*</c:v>
                </c:pt>
              </c:strCache>
            </c:strRef>
          </c:cat>
          <c:val>
            <c:numRef>
              <c:f>Sheet1!$G$11:$G$20</c:f>
              <c:numCache>
                <c:formatCode>General</c:formatCode>
                <c:ptCount val="10"/>
                <c:pt idx="0">
                  <c:v>4.03</c:v>
                </c:pt>
                <c:pt idx="1">
                  <c:v>4.6399999999999997</c:v>
                </c:pt>
                <c:pt idx="2">
                  <c:v>5.29</c:v>
                </c:pt>
                <c:pt idx="3">
                  <c:v>5.89</c:v>
                </c:pt>
                <c:pt idx="4">
                  <c:v>6.26</c:v>
                </c:pt>
                <c:pt idx="5">
                  <c:v>6.66</c:v>
                </c:pt>
                <c:pt idx="6">
                  <c:v>6.9960000000000004</c:v>
                </c:pt>
                <c:pt idx="7">
                  <c:v>7.1840000000000002</c:v>
                </c:pt>
                <c:pt idx="8">
                  <c:v>7.51</c:v>
                </c:pt>
                <c:pt idx="9">
                  <c:v>7.74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08-4CD7-A3E5-83A66BA66D4F}"/>
            </c:ext>
          </c:extLst>
        </c:ser>
        <c:ser>
          <c:idx val="2"/>
          <c:order val="2"/>
          <c:tx>
            <c:v>Mobile broadband subscriptions</c:v>
          </c:tx>
          <c:spPr>
            <a:ln w="25400"/>
          </c:spPr>
          <c:marker>
            <c:symbol val="circle"/>
            <c:size val="3"/>
          </c:marker>
          <c:dLbls>
            <c:delete val="1"/>
          </c:dLbls>
          <c:cat>
            <c:strRef>
              <c:f>Sheet1!$E$11:$E$21</c:f>
              <c:strCach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2017*</c:v>
                </c:pt>
              </c:strCache>
            </c:strRef>
          </c:cat>
          <c:val>
            <c:numRef>
              <c:f>Sheet1!$H$11:$H$20</c:f>
              <c:numCache>
                <c:formatCode>General</c:formatCode>
                <c:ptCount val="10"/>
                <c:pt idx="0">
                  <c:v>0.42199999999999999</c:v>
                </c:pt>
                <c:pt idx="1">
                  <c:v>0.61499999999999999</c:v>
                </c:pt>
                <c:pt idx="2">
                  <c:v>0.80700000000000005</c:v>
                </c:pt>
                <c:pt idx="3">
                  <c:v>1.1839999999999999</c:v>
                </c:pt>
                <c:pt idx="4">
                  <c:v>1.55</c:v>
                </c:pt>
                <c:pt idx="5">
                  <c:v>1.9590000000000001</c:v>
                </c:pt>
                <c:pt idx="6">
                  <c:v>2.66</c:v>
                </c:pt>
                <c:pt idx="7">
                  <c:v>3.2970000000000002</c:v>
                </c:pt>
                <c:pt idx="8">
                  <c:v>3.8639999999999999</c:v>
                </c:pt>
                <c:pt idx="9">
                  <c:v>4.22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08-4CD7-A3E5-83A66BA66D4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2459520"/>
        <c:axId val="74938560"/>
      </c:lineChart>
      <c:catAx>
        <c:axId val="92459520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crossAx val="74938560"/>
        <c:crosses val="autoZero"/>
        <c:auto val="1"/>
        <c:lblAlgn val="ctr"/>
        <c:lblOffset val="100"/>
        <c:noMultiLvlLbl val="0"/>
      </c:catAx>
      <c:valAx>
        <c:axId val="74938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zh-CN" b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Total Amount (Billions)</a:t>
                </a:r>
                <a:endParaRPr lang="zh-CN" b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crossAx val="9245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892251645515461"/>
          <c:y val="0.2671880324220528"/>
          <c:w val="0.35384580197302229"/>
          <c:h val="0.45309803987318764"/>
        </c:manualLayout>
      </c:layout>
      <c:overlay val="0"/>
    </c:legend>
    <c:plotVisOnly val="0"/>
    <c:dispBlanksAs val="gap"/>
    <c:showDLblsOverMax val="0"/>
  </c:chart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01914231523484"/>
          <c:y val="6.9808463834242454E-2"/>
          <c:w val="0.80726612289528332"/>
          <c:h val="0.73097488564592861"/>
        </c:manualLayout>
      </c:layout>
      <c:lineChart>
        <c:grouping val="standard"/>
        <c:varyColors val="0"/>
        <c:ser>
          <c:idx val="1"/>
          <c:order val="0"/>
          <c:tx>
            <c:v>Number of App</c:v>
          </c:tx>
          <c:spPr>
            <a:ln w="25400"/>
          </c:spPr>
          <c:marker>
            <c:symbol val="square"/>
            <c:size val="4"/>
          </c:marker>
          <c:cat>
            <c:numRef>
              <c:f>Sheet2!$D$9:$D$25</c:f>
              <c:numCache>
                <c:formatCode>mmm\-yy</c:formatCode>
                <c:ptCount val="17"/>
                <c:pt idx="0">
                  <c:v>43252</c:v>
                </c:pt>
                <c:pt idx="1">
                  <c:v>43070</c:v>
                </c:pt>
                <c:pt idx="2">
                  <c:v>42887</c:v>
                </c:pt>
                <c:pt idx="3">
                  <c:v>42705</c:v>
                </c:pt>
                <c:pt idx="4">
                  <c:v>42522</c:v>
                </c:pt>
                <c:pt idx="5">
                  <c:v>42339</c:v>
                </c:pt>
                <c:pt idx="6">
                  <c:v>42156</c:v>
                </c:pt>
                <c:pt idx="7">
                  <c:v>41974</c:v>
                </c:pt>
                <c:pt idx="8">
                  <c:v>41791</c:v>
                </c:pt>
                <c:pt idx="9">
                  <c:v>41609</c:v>
                </c:pt>
                <c:pt idx="10">
                  <c:v>41426</c:v>
                </c:pt>
                <c:pt idx="11">
                  <c:v>41244</c:v>
                </c:pt>
                <c:pt idx="12">
                  <c:v>41061</c:v>
                </c:pt>
                <c:pt idx="13">
                  <c:v>40878</c:v>
                </c:pt>
                <c:pt idx="14">
                  <c:v>40695</c:v>
                </c:pt>
                <c:pt idx="15">
                  <c:v>40513</c:v>
                </c:pt>
                <c:pt idx="16">
                  <c:v>40330</c:v>
                </c:pt>
              </c:numCache>
            </c:numRef>
          </c:cat>
          <c:val>
            <c:numRef>
              <c:f>Sheet2!$E$9:$E$25</c:f>
              <c:numCache>
                <c:formatCode>#,##0</c:formatCode>
                <c:ptCount val="17"/>
                <c:pt idx="0">
                  <c:v>3248252</c:v>
                </c:pt>
                <c:pt idx="1">
                  <c:v>3185495</c:v>
                </c:pt>
                <c:pt idx="2">
                  <c:v>3110143</c:v>
                </c:pt>
                <c:pt idx="3">
                  <c:v>3025251</c:v>
                </c:pt>
                <c:pt idx="4">
                  <c:v>2411366</c:v>
                </c:pt>
                <c:pt idx="5">
                  <c:v>2089293</c:v>
                </c:pt>
                <c:pt idx="6">
                  <c:v>1744717</c:v>
                </c:pt>
                <c:pt idx="7">
                  <c:v>1449591</c:v>
                </c:pt>
                <c:pt idx="8">
                  <c:v>1162009</c:v>
                </c:pt>
                <c:pt idx="9">
                  <c:v>1041187</c:v>
                </c:pt>
                <c:pt idx="10">
                  <c:v>849453</c:v>
                </c:pt>
                <c:pt idx="11">
                  <c:v>687999</c:v>
                </c:pt>
                <c:pt idx="12">
                  <c:v>553852</c:v>
                </c:pt>
                <c:pt idx="13">
                  <c:v>445586</c:v>
                </c:pt>
                <c:pt idx="14">
                  <c:v>358662</c:v>
                </c:pt>
                <c:pt idx="15">
                  <c:v>279856</c:v>
                </c:pt>
                <c:pt idx="16">
                  <c:v>208897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48-40E1-BED0-3124DE9A3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22496"/>
        <c:axId val="82957056"/>
      </c:lineChart>
      <c:dateAx>
        <c:axId val="82922496"/>
        <c:scaling>
          <c:orientation val="minMax"/>
        </c:scaling>
        <c:delete val="0"/>
        <c:axPos val="b"/>
        <c:numFmt formatCode="mmm\-yy" sourceLinked="1"/>
        <c:majorTickMark val="in"/>
        <c:minorTickMark val="none"/>
        <c:tickLblPos val="nextTo"/>
        <c:crossAx val="82957056"/>
        <c:crosses val="autoZero"/>
        <c:auto val="1"/>
        <c:lblOffset val="100"/>
        <c:baseTimeUnit val="months"/>
      </c:dateAx>
      <c:valAx>
        <c:axId val="829570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+mn-ea"/>
                    <a:ea typeface="+mn-ea"/>
                  </a:defRPr>
                </a:pPr>
                <a:r>
                  <a:rPr lang="en-US" altLang="zh-CN" b="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Total APP</a:t>
                </a:r>
                <a:r>
                  <a:rPr lang="zh-CN" altLang="en-US" b="0" baseline="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b="0" baseline="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b="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Ten </a:t>
                </a:r>
                <a:r>
                  <a:rPr lang="en-US" altLang="zh-CN" b="0" dirty="0" smtClean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Thousands)</a:t>
                </a:r>
                <a:endParaRPr lang="zh-CN" altLang="en-US" b="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6542251685636208"/>
            </c:manualLayout>
          </c:layout>
          <c:overlay val="0"/>
        </c:title>
        <c:numFmt formatCode="#,##0" sourceLinked="1"/>
        <c:majorTickMark val="in"/>
        <c:minorTickMark val="none"/>
        <c:tickLblPos val="nextTo"/>
        <c:crossAx val="82922496"/>
        <c:crosses val="autoZero"/>
        <c:crossBetween val="between"/>
        <c:dispUnits>
          <c:builtInUnit val="tenThousands"/>
        </c:dispUnits>
      </c:valAx>
    </c:plotArea>
    <c:legend>
      <c:legendPos val="r"/>
      <c:layout>
        <c:manualLayout>
          <c:xMode val="edge"/>
          <c:yMode val="edge"/>
          <c:x val="0.16982803369796601"/>
          <c:y val="0.11310654636954469"/>
          <c:w val="0.50959372399886005"/>
          <c:h val="0.13139145300712249"/>
        </c:manualLayout>
      </c:layout>
      <c:overlay val="1"/>
      <c:txPr>
        <a:bodyPr/>
        <a:lstStyle/>
        <a:p>
          <a:pPr>
            <a:defRPr sz="12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712489063867017"/>
          <c:y val="0.15185552860142237"/>
          <c:w val="0.58231955380577427"/>
          <c:h val="0.8314392333015951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36E-4612-A007-C125CBE3BE3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36E-4612-A007-C125CBE3BE3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36E-4612-A007-C125CBE3BE3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36E-4612-A007-C125CBE3BE3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36E-4612-A007-C125CBE3BE3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36E-4612-A007-C125CBE3BE3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36E-4612-A007-C125CBE3BE3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36E-4612-A007-C125CBE3BE3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36E-4612-A007-C125CBE3BE3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36E-4612-A007-C125CBE3BE35}"/>
              </c:ext>
            </c:extLst>
          </c:dPt>
          <c:cat>
            <c:strRef>
              <c:f>Sheet3!$F$42:$F$61</c:f>
              <c:strCache>
                <c:ptCount val="10"/>
                <c:pt idx="0">
                  <c:v>Gionee Marathon M5</c:v>
                </c:pt>
                <c:pt idx="1">
                  <c:v>Asus Zenfone Max</c:v>
                </c:pt>
                <c:pt idx="2">
                  <c:v>Xiaomi Redmi 4 Prime</c:v>
                </c:pt>
                <c:pt idx="3">
                  <c:v>Xiaomi Mi Max</c:v>
                </c:pt>
                <c:pt idx="4">
                  <c:v>Xiaomi Mi Max 2</c:v>
                </c:pt>
                <c:pt idx="5">
                  <c:v>Xiaomi Redmi Note 4</c:v>
                </c:pt>
                <c:pt idx="6">
                  <c:v>Oppo F5</c:v>
                </c:pt>
                <c:pt idx="7">
                  <c:v>Lenovo P2</c:v>
                </c:pt>
                <c:pt idx="8">
                  <c:v>Huawei Mate 8</c:v>
                </c:pt>
                <c:pt idx="9">
                  <c:v>Huawei Ascend Mate2</c:v>
                </c:pt>
              </c:strCache>
              <c:extLst/>
            </c:strRef>
          </c:cat>
          <c:val>
            <c:numRef>
              <c:f>Sheet3!$G$42:$G$61</c:f>
              <c:numCache>
                <c:formatCode>General</c:formatCode>
                <c:ptCount val="10"/>
                <c:pt idx="0">
                  <c:v>31</c:v>
                </c:pt>
                <c:pt idx="1">
                  <c:v>20.5</c:v>
                </c:pt>
                <c:pt idx="2">
                  <c:v>20</c:v>
                </c:pt>
                <c:pt idx="3">
                  <c:v>19.5</c:v>
                </c:pt>
                <c:pt idx="4">
                  <c:v>19.5</c:v>
                </c:pt>
                <c:pt idx="5">
                  <c:v>18</c:v>
                </c:pt>
                <c:pt idx="6">
                  <c:v>17.5</c:v>
                </c:pt>
                <c:pt idx="7">
                  <c:v>17.5</c:v>
                </c:pt>
                <c:pt idx="8">
                  <c:v>17</c:v>
                </c:pt>
                <c:pt idx="9">
                  <c:v>16.5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E36E-4612-A007-C125CBE3B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61568"/>
        <c:axId val="93561984"/>
      </c:barChart>
      <c:catAx>
        <c:axId val="92461568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zh-CN"/>
          </a:p>
        </c:txPr>
        <c:crossAx val="935619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3561984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b="1"/>
                </a:pPr>
                <a:r>
                  <a:rPr lang="en-US" altLang="zh-CN" b="1" dirty="0"/>
                  <a:t>Web </a:t>
                </a:r>
                <a:r>
                  <a:rPr lang="en-US" altLang="zh-CN" b="1" dirty="0" smtClean="0"/>
                  <a:t>Browsing</a:t>
                </a:r>
                <a:r>
                  <a:rPr lang="en-US" altLang="zh-CN" b="1" baseline="0" dirty="0" smtClean="0"/>
                  <a:t> </a:t>
                </a:r>
                <a:r>
                  <a:rPr lang="en-US" altLang="zh-CN" b="1" dirty="0"/>
                  <a:t>(hours)</a:t>
                </a:r>
                <a:endParaRPr lang="zh-CN" altLang="en-US" b="1" dirty="0"/>
              </a:p>
            </c:rich>
          </c:tx>
          <c:layout>
            <c:manualLayout>
              <c:xMode val="edge"/>
              <c:yMode val="edge"/>
              <c:x val="0.52218595863922812"/>
              <c:y val="2.4680464364135093E-3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zh-CN"/>
          </a:p>
        </c:txPr>
        <c:crossAx val="9246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altLang="zh-CN" sz="1400" dirty="0" smtClean="0"/>
              <a:t>Energy Breakdown</a:t>
            </a:r>
            <a:endParaRPr lang="zh-CN" altLang="en-US" sz="1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3B2-4694-AD49-2CFFDA00B15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B3B2-4694-AD49-2CFFDA00B15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B3B2-4694-AD49-2CFFDA00B15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B3B2-4694-AD49-2CFFDA00B157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B3B2-4694-AD49-2CFFDA00B15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3B2-4694-AD49-2CFFDA00B157}"/>
                </c:ext>
              </c:extLst>
            </c:dLbl>
            <c:dLbl>
              <c:idx val="1"/>
              <c:layout>
                <c:manualLayout>
                  <c:x val="2.0402431177403389E-2"/>
                  <c:y val="-1.71543439617820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B2-4694-AD49-2CFFDA00B157}"/>
                </c:ext>
              </c:extLst>
            </c:dLbl>
            <c:dLbl>
              <c:idx val="3"/>
              <c:layout>
                <c:manualLayout>
                  <c:x val="2.842028089006991E-5"/>
                  <c:y val="-7.418322567333788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3B2-4694-AD49-2CFFDA00B15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Sheet1!$A$1:$G$1</c:f>
              <c:strCache>
                <c:ptCount val="7"/>
                <c:pt idx="0">
                  <c:v>Cellular</c:v>
                </c:pt>
                <c:pt idx="1">
                  <c:v>CPU</c:v>
                </c:pt>
                <c:pt idx="2">
                  <c:v>RAM</c:v>
                </c:pt>
                <c:pt idx="3">
                  <c:v>Graphics</c:v>
                </c:pt>
                <c:pt idx="4">
                  <c:v>LCD</c:v>
                </c:pt>
                <c:pt idx="5">
                  <c:v>Backlight</c:v>
                </c:pt>
                <c:pt idx="6">
                  <c:v>Others</c:v>
                </c:pt>
              </c:strCache>
            </c:strRef>
          </c:cat>
          <c:val>
            <c:numRef>
              <c:f>Sheet1!$A$2:$G$2</c:f>
              <c:numCache>
                <c:formatCode>g/"通""用""格""式"</c:formatCode>
                <c:ptCount val="7"/>
                <c:pt idx="0">
                  <c:v>44</c:v>
                </c:pt>
                <c:pt idx="1">
                  <c:v>14</c:v>
                </c:pt>
                <c:pt idx="2">
                  <c:v>4</c:v>
                </c:pt>
                <c:pt idx="3">
                  <c:v>14</c:v>
                </c:pt>
                <c:pt idx="4">
                  <c:v>4</c:v>
                </c:pt>
                <c:pt idx="5">
                  <c:v>7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B2-4694-AD49-2CFFDA00B15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895398673098667"/>
          <c:y val="0.16819388895061044"/>
          <c:w val="0.29033174603174605"/>
          <c:h val="0.72000185185185184"/>
        </c:manualLayout>
      </c:layout>
      <c:overlay val="0"/>
      <c:txPr>
        <a:bodyPr/>
        <a:lstStyle/>
        <a:p>
          <a:pPr rtl="0">
            <a:defRPr/>
          </a:pPr>
          <a:endParaRPr lang="zh-CN"/>
        </a:p>
      </c:txPr>
    </c:legend>
    <c:plotVisOnly val="1"/>
    <c:dispBlanksAs val="gap"/>
    <c:showDLblsOverMax val="0"/>
  </c:chart>
  <c:spPr>
    <a:ln w="25400">
      <a:solidFill>
        <a:schemeClr val="bg1">
          <a:lumMod val="65000"/>
        </a:schemeClr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96993-76F0-4F42-9BC8-77EF274AA49B}" type="datetimeFigureOut">
              <a:rPr lang="zh-CN" altLang="en-US" smtClean="0"/>
              <a:t>2018/6/12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3F75F-D5FB-49F1-944B-D9CD6B3901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05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000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426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27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933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1631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2266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796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888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134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568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776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42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60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382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3276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1839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517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509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79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105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254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309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577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863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F75F-D5FB-49F1-944B-D9CD6B39014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08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287853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6562"/>
            <a:ext cx="7886700" cy="902041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5104"/>
            <a:ext cx="7886700" cy="5016842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40941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39486"/>
            <a:ext cx="7886700" cy="1107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95168"/>
            <a:ext cx="7886700" cy="468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0"/>
            <a:ext cx="9144000" cy="94320"/>
            <a:chOff x="0" y="764704"/>
            <a:chExt cx="4572000" cy="72008"/>
          </a:xfrm>
        </p:grpSpPr>
        <p:sp>
          <p:nvSpPr>
            <p:cNvPr id="8" name="矩形 7"/>
            <p:cNvSpPr/>
            <p:nvPr/>
          </p:nvSpPr>
          <p:spPr>
            <a:xfrm>
              <a:off x="0" y="764704"/>
              <a:ext cx="914400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矩形 8"/>
            <p:cNvSpPr/>
            <p:nvPr/>
          </p:nvSpPr>
          <p:spPr>
            <a:xfrm>
              <a:off x="914400" y="764704"/>
              <a:ext cx="914400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矩形 9"/>
            <p:cNvSpPr/>
            <p:nvPr/>
          </p:nvSpPr>
          <p:spPr>
            <a:xfrm>
              <a:off x="1828800" y="764704"/>
              <a:ext cx="914400" cy="720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矩形 10"/>
            <p:cNvSpPr/>
            <p:nvPr/>
          </p:nvSpPr>
          <p:spPr>
            <a:xfrm>
              <a:off x="2743200" y="764704"/>
              <a:ext cx="914400" cy="720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" name="矩形 11"/>
            <p:cNvSpPr/>
            <p:nvPr/>
          </p:nvSpPr>
          <p:spPr>
            <a:xfrm>
              <a:off x="3657600" y="764704"/>
              <a:ext cx="914400" cy="720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13" name="矩形 12"/>
          <p:cNvSpPr/>
          <p:nvPr userDrawn="1"/>
        </p:nvSpPr>
        <p:spPr>
          <a:xfrm>
            <a:off x="0" y="6492874"/>
            <a:ext cx="9144000" cy="3651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zh-CN" altLang="en-US" sz="135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7885" y="6492874"/>
            <a:ext cx="1386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10DAB63-B6DB-4964-9BE8-89D100BD280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3878943" y="6492875"/>
            <a:ext cx="1386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i="0" dirty="0" smtClean="0"/>
              <a:t>IEEE SECON 2018</a:t>
            </a:r>
            <a:endParaRPr lang="zh-CN" altLang="en-US" b="0" i="0" dirty="0"/>
          </a:p>
        </p:txBody>
      </p:sp>
    </p:spTree>
    <p:extLst>
      <p:ext uri="{BB962C8B-B14F-4D97-AF65-F5344CB8AC3E}">
        <p14:creationId xmlns:p14="http://schemas.microsoft.com/office/powerpoint/2010/main" val="22103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0500" y="583521"/>
            <a:ext cx="8737600" cy="2217421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AHT: Application-Based Handover Triggering for Saving Energy in Cellular Networks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100" y="3122342"/>
            <a:ext cx="8534400" cy="1015682"/>
          </a:xfrm>
        </p:spPr>
        <p:txBody>
          <a:bodyPr>
            <a:normAutofit lnSpcReduction="10000"/>
          </a:bodyPr>
          <a:lstStyle/>
          <a:p>
            <a:r>
              <a:rPr lang="en-US" altLang="zh-CN" b="1" i="1" dirty="0" smtClean="0"/>
              <a:t>Di Zhang</a:t>
            </a:r>
            <a:r>
              <a:rPr lang="en-US" altLang="zh-CN" dirty="0" smtClean="0"/>
              <a:t>, Yuezhi Zhou, Xiang Lan, </a:t>
            </a:r>
          </a:p>
          <a:p>
            <a:r>
              <a:rPr lang="en-US" altLang="zh-CN" dirty="0" err="1" smtClean="0"/>
              <a:t>Yaoxue</a:t>
            </a:r>
            <a:r>
              <a:rPr lang="en-US" altLang="zh-CN" dirty="0" smtClean="0"/>
              <a:t> Zhang, </a:t>
            </a:r>
            <a:r>
              <a:rPr lang="en-US" altLang="zh-CN" dirty="0" err="1" smtClean="0"/>
              <a:t>Xiaoming</a:t>
            </a:r>
            <a:r>
              <a:rPr lang="en-US" altLang="zh-CN" dirty="0" smtClean="0"/>
              <a:t> Fu</a:t>
            </a: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3088640" y="5907314"/>
            <a:ext cx="294132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2018-06-12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942" y="4318818"/>
            <a:ext cx="1407731" cy="140665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948" y="4301975"/>
            <a:ext cx="1507778" cy="144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6232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AHT: Overall Idea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285104"/>
            <a:ext cx="8137979" cy="520777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Divide heterogeneous cellular networks </a:t>
            </a:r>
          </a:p>
          <a:p>
            <a:pPr lvl="1"/>
            <a:r>
              <a:rPr lang="en-US" altLang="zh-CN" dirty="0" smtClean="0"/>
              <a:t>high performance networks with high bandwidth</a:t>
            </a:r>
          </a:p>
          <a:p>
            <a:pPr lvl="1"/>
            <a:r>
              <a:rPr lang="en-US" altLang="zh-CN" dirty="0" smtClean="0"/>
              <a:t>energy-efficient networks with low energy consumption</a:t>
            </a:r>
          </a:p>
          <a:p>
            <a:r>
              <a:rPr lang="en-US" altLang="zh-CN" dirty="0" smtClean="0"/>
              <a:t>Classify various applications</a:t>
            </a:r>
          </a:p>
          <a:p>
            <a:pPr lvl="1"/>
            <a:r>
              <a:rPr lang="en-US" altLang="zh-CN" dirty="0" smtClean="0"/>
              <a:t>UX-sensitive ones that affect the user experience</a:t>
            </a:r>
          </a:p>
          <a:p>
            <a:pPr lvl="1"/>
            <a:r>
              <a:rPr lang="en-US" altLang="zh-CN" dirty="0" smtClean="0"/>
              <a:t>UX-insensitive ones that do not affect the user experience</a:t>
            </a:r>
          </a:p>
          <a:p>
            <a:r>
              <a:rPr lang="en-US" altLang="zh-CN" dirty="0"/>
              <a:t>An ideal situation</a:t>
            </a:r>
          </a:p>
          <a:p>
            <a:pPr lvl="1"/>
            <a:r>
              <a:rPr lang="en-US" altLang="zh-CN" dirty="0"/>
              <a:t>UX-sensitive data </a:t>
            </a:r>
            <a:r>
              <a:rPr lang="en-US" altLang="zh-CN" dirty="0">
                <a:sym typeface="Wingdings" panose="05000000000000000000" pitchFamily="2" charset="2"/>
              </a:rPr>
              <a:t> high-performance network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UX-insensitive data  energy-efficient </a:t>
            </a:r>
            <a:r>
              <a:rPr lang="en-US" altLang="zh-CN" dirty="0" smtClean="0">
                <a:sym typeface="Wingdings" panose="05000000000000000000" pitchFamily="2" charset="2"/>
              </a:rPr>
              <a:t>network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3333FF"/>
                </a:solidFill>
              </a:rPr>
              <a:t>AHT triggers handovers based on applications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46319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How to determine whether an application is UX-sensitive or UX-insensitive?</a:t>
            </a:r>
          </a:p>
          <a:p>
            <a:pPr lvl="1"/>
            <a:r>
              <a:rPr lang="en-US" altLang="zh-CN" dirty="0" smtClean="0"/>
              <a:t>Various users</a:t>
            </a:r>
          </a:p>
          <a:p>
            <a:pPr lvl="1"/>
            <a:r>
              <a:rPr lang="en-US" altLang="zh-CN" dirty="0" smtClean="0"/>
              <a:t>Configurable</a:t>
            </a:r>
          </a:p>
          <a:p>
            <a:r>
              <a:rPr lang="en-US" altLang="zh-CN" dirty="0" smtClean="0"/>
              <a:t>How to trigger handovers to the high-performance network?</a:t>
            </a:r>
          </a:p>
          <a:p>
            <a:pPr lvl="1"/>
            <a:r>
              <a:rPr lang="en-US" altLang="zh-CN" dirty="0" smtClean="0"/>
              <a:t>Reduce the impact of handover delay</a:t>
            </a:r>
          </a:p>
          <a:p>
            <a:r>
              <a:rPr lang="en-US" altLang="zh-CN" dirty="0" smtClean="0"/>
              <a:t>How to trigger handovers to the energy-efficient network?</a:t>
            </a:r>
          </a:p>
          <a:p>
            <a:pPr lvl="1"/>
            <a:r>
              <a:rPr lang="en-US" altLang="zh-CN" dirty="0" smtClean="0"/>
              <a:t>Reduce the number of back-and-forth handovers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19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 Classification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285104"/>
            <a:ext cx="8181521" cy="501684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AHT classifies applications through user preferences</a:t>
            </a:r>
          </a:p>
          <a:p>
            <a:pPr lvl="1"/>
            <a:r>
              <a:rPr lang="en-US" altLang="zh-CN" dirty="0" smtClean="0"/>
              <a:t>To meet the requirements of various users</a:t>
            </a:r>
          </a:p>
          <a:p>
            <a:pPr lvl="1"/>
            <a:r>
              <a:rPr lang="en-US" altLang="zh-CN" dirty="0" smtClean="0"/>
              <a:t>Configurable</a:t>
            </a:r>
          </a:p>
          <a:p>
            <a:r>
              <a:rPr lang="en-US" altLang="zh-CN" dirty="0" smtClean="0"/>
              <a:t>Appropriate default values are set to reduce the complexity of using AHT</a:t>
            </a:r>
          </a:p>
          <a:p>
            <a:pPr lvl="1"/>
            <a:r>
              <a:rPr lang="en-US" altLang="zh-CN" dirty="0" smtClean="0"/>
              <a:t>Common UX-sensitive applications are set in default</a:t>
            </a:r>
          </a:p>
          <a:p>
            <a:r>
              <a:rPr lang="en-US" altLang="zh-CN" dirty="0" smtClean="0"/>
              <a:t>A whitelist is used to determine UX-sensitive applications</a:t>
            </a:r>
          </a:p>
          <a:p>
            <a:pPr lvl="1"/>
            <a:r>
              <a:rPr lang="en-US" altLang="zh-CN" dirty="0" smtClean="0"/>
              <a:t>Applications that are not in the list are regarded as UX-insensitive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6494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Upward Handover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Upward handover refers to the handover to the high-performance network</a:t>
            </a:r>
          </a:p>
          <a:p>
            <a:r>
              <a:rPr lang="en-US" altLang="zh-CN" dirty="0" smtClean="0"/>
              <a:t>Application prediction based handover triggering</a:t>
            </a:r>
          </a:p>
          <a:p>
            <a:pPr lvl="1"/>
            <a:r>
              <a:rPr lang="en-US" altLang="zh-CN" dirty="0" smtClean="0"/>
              <a:t>AHT triggers the upward handover before a UX-sensitive application is used based on application prediction</a:t>
            </a:r>
          </a:p>
          <a:p>
            <a:r>
              <a:rPr lang="en-US" altLang="zh-CN" dirty="0" smtClean="0"/>
              <a:t>Two problems</a:t>
            </a:r>
          </a:p>
          <a:p>
            <a:pPr lvl="1"/>
            <a:r>
              <a:rPr lang="en-US" altLang="zh-CN" dirty="0" smtClean="0"/>
              <a:t>How to predict the next application?</a:t>
            </a:r>
          </a:p>
          <a:p>
            <a:pPr lvl="1"/>
            <a:r>
              <a:rPr lang="en-US" altLang="zh-CN" dirty="0" smtClean="0"/>
              <a:t>When to trigger upward handover?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36742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Upward Handover Decision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85104"/>
            <a:ext cx="8181521" cy="5016842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Requirements of applications prediction</a:t>
            </a:r>
          </a:p>
          <a:p>
            <a:pPr lvl="1"/>
            <a:r>
              <a:rPr lang="en-US" altLang="zh-CN" dirty="0" smtClean="0"/>
              <a:t>Low training overhead </a:t>
            </a:r>
          </a:p>
          <a:p>
            <a:pPr lvl="1"/>
            <a:r>
              <a:rPr lang="en-US" altLang="zh-CN" dirty="0" smtClean="0"/>
              <a:t>Adapt to various users and rapidly changing user habits</a:t>
            </a:r>
          </a:p>
          <a:p>
            <a:r>
              <a:rPr lang="en-US" altLang="zh-CN" dirty="0" smtClean="0"/>
              <a:t>Prediction by partial match (PPM)</a:t>
            </a:r>
          </a:p>
          <a:p>
            <a:pPr lvl="1">
              <a:lnSpc>
                <a:spcPct val="120000"/>
              </a:lnSpc>
            </a:pPr>
            <a:r>
              <a:rPr lang="en-US" altLang="zh-CN" dirty="0"/>
              <a:t>Use the prefix character sequence to calculate the conditional probability of the next character</a:t>
            </a:r>
          </a:p>
          <a:p>
            <a:r>
              <a:rPr lang="en-US" altLang="zh-CN" dirty="0" smtClean="0"/>
              <a:t>Handover decision</a:t>
            </a:r>
          </a:p>
          <a:p>
            <a:pPr lvl="1">
              <a:lnSpc>
                <a:spcPct val="100000"/>
              </a:lnSpc>
            </a:pPr>
            <a:r>
              <a:rPr lang="en-US" altLang="zh-CN" i="1" dirty="0" smtClean="0"/>
              <a:t>R</a:t>
            </a:r>
            <a:r>
              <a:rPr lang="en-US" altLang="zh-CN" i="1" dirty="0"/>
              <a:t>={a</a:t>
            </a:r>
            <a:r>
              <a:rPr lang="en-US" altLang="zh-CN" i="1" baseline="-25000" dirty="0"/>
              <a:t>1</a:t>
            </a:r>
            <a:r>
              <a:rPr lang="en-US" altLang="zh-CN" i="1" dirty="0"/>
              <a:t>, …, a</a:t>
            </a:r>
            <a:r>
              <a:rPr lang="en-US" altLang="zh-CN" i="1" baseline="-25000" dirty="0"/>
              <a:t>n</a:t>
            </a:r>
            <a:r>
              <a:rPr lang="en-US" altLang="zh-CN" i="1" dirty="0"/>
              <a:t>}</a:t>
            </a:r>
            <a:r>
              <a:rPr lang="zh-CN" altLang="en-US" i="1" dirty="0"/>
              <a:t> </a:t>
            </a:r>
            <a:r>
              <a:rPr lang="en-US" altLang="zh-CN" dirty="0" smtClean="0"/>
              <a:t>is the UX-sensitive application set, </a:t>
            </a:r>
            <a:r>
              <a:rPr lang="en-US" altLang="zh-CN" i="1" dirty="0" err="1" smtClean="0"/>
              <a:t>P</a:t>
            </a:r>
            <a:r>
              <a:rPr lang="en-US" altLang="zh-CN" i="1" baseline="-25000" dirty="0" err="1" smtClean="0"/>
              <a:t>next</a:t>
            </a:r>
            <a:r>
              <a:rPr lang="en-US" altLang="zh-CN" i="1" dirty="0" smtClean="0"/>
              <a:t>={</a:t>
            </a:r>
            <a:r>
              <a:rPr lang="en-US" altLang="zh-CN" i="1" dirty="0"/>
              <a:t>a</a:t>
            </a:r>
            <a:r>
              <a:rPr lang="en-US" altLang="zh-CN" i="1" baseline="-25000" dirty="0"/>
              <a:t>1</a:t>
            </a:r>
            <a:r>
              <a:rPr lang="en-US" altLang="zh-CN" i="1" dirty="0"/>
              <a:t>, …, </a:t>
            </a:r>
            <a:r>
              <a:rPr lang="en-US" altLang="zh-CN" i="1" dirty="0" smtClean="0"/>
              <a:t>a</a:t>
            </a:r>
            <a:r>
              <a:rPr lang="en-US" altLang="zh-CN" i="1" baseline="-25000" dirty="0" smtClean="0"/>
              <a:t>m</a:t>
            </a:r>
            <a:r>
              <a:rPr lang="en-US" altLang="zh-CN" i="1" dirty="0" smtClean="0"/>
              <a:t>} </a:t>
            </a:r>
            <a:r>
              <a:rPr lang="en-US" altLang="zh-CN" dirty="0" smtClean="0"/>
              <a:t>is a set of applications that may be used as the next</a:t>
            </a:r>
          </a:p>
          <a:p>
            <a:pPr lvl="1">
              <a:lnSpc>
                <a:spcPct val="100000"/>
              </a:lnSpc>
            </a:pPr>
            <a:r>
              <a:rPr lang="zh-CN" altLang="en-US" i="1" dirty="0" smtClean="0"/>
              <a:t>∃ </a:t>
            </a:r>
            <a:r>
              <a:rPr lang="en-US" altLang="zh-CN" i="1" dirty="0" err="1"/>
              <a:t>a</a:t>
            </a:r>
            <a:r>
              <a:rPr lang="en-US" altLang="zh-CN" i="1" baseline="-25000" dirty="0" err="1"/>
              <a:t>i</a:t>
            </a:r>
            <a:r>
              <a:rPr lang="zh-CN" altLang="en-US" i="1" dirty="0"/>
              <a:t> ∈ </a:t>
            </a:r>
            <a:r>
              <a:rPr lang="en-US" altLang="zh-CN" i="1" dirty="0" smtClean="0"/>
              <a:t>R,</a:t>
            </a:r>
            <a:r>
              <a:rPr lang="zh-CN" altLang="en-US" dirty="0" smtClean="0"/>
              <a:t> </a:t>
            </a:r>
            <a:r>
              <a:rPr lang="en-US" altLang="zh-CN" i="1" dirty="0" err="1" smtClean="0"/>
              <a:t>a</a:t>
            </a:r>
            <a:r>
              <a:rPr lang="en-US" altLang="zh-CN" i="1" baseline="-25000" dirty="0" err="1" smtClean="0"/>
              <a:t>i</a:t>
            </a:r>
            <a:r>
              <a:rPr lang="zh-CN" altLang="en-US" i="1" dirty="0" smtClean="0"/>
              <a:t> </a:t>
            </a:r>
            <a:r>
              <a:rPr lang="zh-CN" altLang="en-US" i="1" dirty="0"/>
              <a:t>∈ </a:t>
            </a:r>
            <a:r>
              <a:rPr lang="en-US" altLang="zh-CN" i="1" dirty="0" err="1" smtClean="0"/>
              <a:t>P</a:t>
            </a:r>
            <a:r>
              <a:rPr lang="en-US" altLang="zh-CN" i="1" baseline="-25000" dirty="0" err="1" smtClean="0"/>
              <a:t>next</a:t>
            </a:r>
            <a:r>
              <a:rPr lang="en-US" altLang="zh-CN" i="1" dirty="0" smtClean="0"/>
              <a:t>, </a:t>
            </a:r>
            <a:r>
              <a:rPr lang="en-US" altLang="zh-CN" dirty="0" smtClean="0"/>
              <a:t>and the network is not the high-performance network, AHT prepares to trigger a handover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9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Upward Handover Time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15</a:t>
            </a:fld>
            <a:endParaRPr lang="zh-CN" altLang="en-US"/>
          </a:p>
        </p:txBody>
      </p:sp>
      <p:cxnSp>
        <p:nvCxnSpPr>
          <p:cNvPr id="5" name="直接箭头连接符 4"/>
          <p:cNvCxnSpPr/>
          <p:nvPr/>
        </p:nvCxnSpPr>
        <p:spPr>
          <a:xfrm>
            <a:off x="971600" y="1678142"/>
            <a:ext cx="6768752" cy="0"/>
          </a:xfrm>
          <a:prstGeom prst="straightConnector1">
            <a:avLst/>
          </a:prstGeom>
          <a:ln w="25400">
            <a:solidFill>
              <a:srgbClr val="191E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1259632" y="1390110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1763688" y="1390110"/>
            <a:ext cx="0" cy="288032"/>
          </a:xfrm>
          <a:prstGeom prst="straightConnector1">
            <a:avLst/>
          </a:prstGeom>
          <a:ln w="25400">
            <a:solidFill>
              <a:srgbClr val="009E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2267744" y="1390110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3275856" y="1390110"/>
            <a:ext cx="0" cy="288032"/>
          </a:xfrm>
          <a:prstGeom prst="straightConnector1">
            <a:avLst/>
          </a:prstGeom>
          <a:ln w="25400">
            <a:solidFill>
              <a:srgbClr val="009E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3851920" y="1390110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4067944" y="1390110"/>
            <a:ext cx="0" cy="288032"/>
          </a:xfrm>
          <a:prstGeom prst="straightConnector1">
            <a:avLst/>
          </a:prstGeom>
          <a:ln w="25400">
            <a:solidFill>
              <a:srgbClr val="009E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4932040" y="1390110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5580112" y="1390110"/>
            <a:ext cx="0" cy="288032"/>
          </a:xfrm>
          <a:prstGeom prst="straightConnector1">
            <a:avLst/>
          </a:prstGeom>
          <a:ln w="25400">
            <a:solidFill>
              <a:srgbClr val="009E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6300192" y="1390110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660232" y="1390110"/>
            <a:ext cx="0" cy="288032"/>
          </a:xfrm>
          <a:prstGeom prst="straightConnector1">
            <a:avLst/>
          </a:prstGeom>
          <a:ln w="25400">
            <a:solidFill>
              <a:srgbClr val="009E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9"/>
          <p:cNvSpPr txBox="1"/>
          <p:nvPr/>
        </p:nvSpPr>
        <p:spPr>
          <a:xfrm>
            <a:off x="7160311" y="1707958"/>
            <a:ext cx="560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effectLst/>
                <a:latin typeface="+mn-lt"/>
              </a:rPr>
              <a:t>Time</a:t>
            </a:r>
            <a:endParaRPr lang="zh-CN" altLang="en-US" sz="1200" b="1" dirty="0">
              <a:effectLst/>
              <a:latin typeface="+mn-lt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293911" y="1794688"/>
            <a:ext cx="432048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309935" y="1794688"/>
            <a:ext cx="936103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9"/>
          <p:cNvSpPr txBox="1"/>
          <p:nvPr/>
        </p:nvSpPr>
        <p:spPr>
          <a:xfrm>
            <a:off x="1808921" y="1317302"/>
            <a:ext cx="37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30"/>
          <p:cNvSpPr txBox="1"/>
          <p:nvPr/>
        </p:nvSpPr>
        <p:spPr>
          <a:xfrm>
            <a:off x="3363107" y="1317302"/>
            <a:ext cx="37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31"/>
          <p:cNvSpPr txBox="1"/>
          <p:nvPr/>
        </p:nvSpPr>
        <p:spPr>
          <a:xfrm>
            <a:off x="4323015" y="1317302"/>
            <a:ext cx="37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32"/>
          <p:cNvSpPr txBox="1"/>
          <p:nvPr/>
        </p:nvSpPr>
        <p:spPr>
          <a:xfrm>
            <a:off x="5720203" y="1317302"/>
            <a:ext cx="37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1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3825688" y="1794688"/>
            <a:ext cx="262133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4962029" y="1794688"/>
            <a:ext cx="608143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322332" y="1794688"/>
            <a:ext cx="327961" cy="0"/>
          </a:xfrm>
          <a:prstGeom prst="straightConnector1">
            <a:avLst/>
          </a:prstGeom>
          <a:ln w="19050">
            <a:solidFill>
              <a:srgbClr val="FFC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43"/>
          <p:cNvSpPr txBox="1"/>
          <p:nvPr/>
        </p:nvSpPr>
        <p:spPr>
          <a:xfrm>
            <a:off x="1265956" y="1779329"/>
            <a:ext cx="48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US" altLang="zh-CN" sz="1400" i="1" baseline="-25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44"/>
          <p:cNvSpPr txBox="1"/>
          <p:nvPr/>
        </p:nvSpPr>
        <p:spPr>
          <a:xfrm>
            <a:off x="2534902" y="1779329"/>
            <a:ext cx="48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US" altLang="zh-CN" sz="1400" i="1" baseline="-25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45"/>
          <p:cNvSpPr txBox="1"/>
          <p:nvPr/>
        </p:nvSpPr>
        <p:spPr>
          <a:xfrm>
            <a:off x="3713670" y="1779329"/>
            <a:ext cx="48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US" altLang="zh-CN" sz="1400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46"/>
          <p:cNvSpPr txBox="1"/>
          <p:nvPr/>
        </p:nvSpPr>
        <p:spPr>
          <a:xfrm>
            <a:off x="5023016" y="1779329"/>
            <a:ext cx="48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US" altLang="zh-CN" sz="1400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47"/>
          <p:cNvSpPr txBox="1"/>
          <p:nvPr/>
        </p:nvSpPr>
        <p:spPr>
          <a:xfrm>
            <a:off x="6243228" y="1779329"/>
            <a:ext cx="48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lang="en-US" altLang="zh-CN" sz="1400" i="1" baseline="-250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对象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31815"/>
              </p:ext>
            </p:extLst>
          </p:nvPr>
        </p:nvGraphicFramePr>
        <p:xfrm>
          <a:off x="1149350" y="3844925"/>
          <a:ext cx="990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4" imgW="495000" imgH="241200" progId="Equation.DSMT4">
                  <p:embed/>
                </p:oleObj>
              </mc:Choice>
              <mc:Fallback>
                <p:oleObj name="Equation" r:id="rId4" imgW="495000" imgH="241200" progId="Equation.DSMT4">
                  <p:embed/>
                  <p:pic>
                    <p:nvPicPr>
                      <p:cNvPr id="49" name="对象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3844925"/>
                        <a:ext cx="990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组合 31"/>
          <p:cNvGrpSpPr/>
          <p:nvPr/>
        </p:nvGrpSpPr>
        <p:grpSpPr>
          <a:xfrm>
            <a:off x="899592" y="2747620"/>
            <a:ext cx="1275156" cy="1132176"/>
            <a:chOff x="5601100" y="2492896"/>
            <a:chExt cx="1275156" cy="1132176"/>
          </a:xfrm>
        </p:grpSpPr>
        <p:cxnSp>
          <p:nvCxnSpPr>
            <p:cNvPr id="33" name="直接箭头连接符 32"/>
            <p:cNvCxnSpPr/>
            <p:nvPr/>
          </p:nvCxnSpPr>
          <p:spPr>
            <a:xfrm>
              <a:off x="5906106" y="3356992"/>
              <a:ext cx="9701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 flipV="1">
              <a:off x="5906106" y="2492896"/>
              <a:ext cx="0" cy="8640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58"/>
            <p:cNvSpPr txBox="1"/>
            <p:nvPr/>
          </p:nvSpPr>
          <p:spPr>
            <a:xfrm>
              <a:off x="5601100" y="2706932"/>
              <a:ext cx="369332" cy="40812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altLang="zh-CN" sz="1200" b="1" dirty="0" smtClean="0">
                  <a:effectLst/>
                </a:rPr>
                <a:t>CDF</a:t>
              </a:r>
              <a:endParaRPr lang="zh-CN" altLang="en-US" sz="1200" b="1" dirty="0" smtClean="0">
                <a:effectLst/>
              </a:endParaRPr>
            </a:p>
          </p:txBody>
        </p:sp>
        <p:sp>
          <p:nvSpPr>
            <p:cNvPr id="36" name="TextBox 59"/>
            <p:cNvSpPr txBox="1"/>
            <p:nvPr/>
          </p:nvSpPr>
          <p:spPr>
            <a:xfrm>
              <a:off x="6233863" y="3348073"/>
              <a:ext cx="338554" cy="276999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altLang="zh-CN" sz="1200" b="1" dirty="0" smtClean="0">
                  <a:effectLst/>
                </a:rPr>
                <a:t>UI</a:t>
              </a:r>
              <a:endParaRPr lang="zh-CN" altLang="en-US" sz="1200" b="1" dirty="0" smtClean="0">
                <a:effectLst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5906106" y="2612578"/>
              <a:ext cx="894217" cy="735495"/>
            </a:xfrm>
            <a:custGeom>
              <a:avLst/>
              <a:gdLst>
                <a:gd name="connsiteX0" fmla="*/ 0 w 1003852"/>
                <a:gd name="connsiteY0" fmla="*/ 735495 h 735495"/>
                <a:gd name="connsiteX1" fmla="*/ 367748 w 1003852"/>
                <a:gd name="connsiteY1" fmla="*/ 149087 h 735495"/>
                <a:gd name="connsiteX2" fmla="*/ 1003852 w 1003852"/>
                <a:gd name="connsiteY2" fmla="*/ 0 h 735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3852" h="735495">
                  <a:moveTo>
                    <a:pt x="0" y="735495"/>
                  </a:moveTo>
                  <a:cubicBezTo>
                    <a:pt x="100219" y="503582"/>
                    <a:pt x="200439" y="271669"/>
                    <a:pt x="367748" y="149087"/>
                  </a:cubicBezTo>
                  <a:cubicBezTo>
                    <a:pt x="535057" y="26505"/>
                    <a:pt x="769454" y="13252"/>
                    <a:pt x="1003852" y="0"/>
                  </a:cubicBez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2839670" y="2946488"/>
            <a:ext cx="1046874" cy="41809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对象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503702"/>
              </p:ext>
            </p:extLst>
          </p:nvPr>
        </p:nvGraphicFramePr>
        <p:xfrm>
          <a:off x="2898775" y="3994150"/>
          <a:ext cx="9906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6" imgW="660240" imgH="241200" progId="Equation.DSMT4">
                  <p:embed/>
                </p:oleObj>
              </mc:Choice>
              <mc:Fallback>
                <p:oleObj name="Equation" r:id="rId6" imgW="660240" imgH="241200" progId="Equation.DSMT4">
                  <p:embed/>
                  <p:pic>
                    <p:nvPicPr>
                      <p:cNvPr id="70" name="对象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3994150"/>
                        <a:ext cx="9906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下箭头 39"/>
          <p:cNvSpPr/>
          <p:nvPr/>
        </p:nvSpPr>
        <p:spPr>
          <a:xfrm>
            <a:off x="3212164" y="3520812"/>
            <a:ext cx="280183" cy="440967"/>
          </a:xfrm>
          <a:prstGeom prst="downArrow">
            <a:avLst/>
          </a:prstGeom>
          <a:solidFill>
            <a:srgbClr val="009E4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右大括号 40"/>
          <p:cNvSpPr/>
          <p:nvPr/>
        </p:nvSpPr>
        <p:spPr>
          <a:xfrm rot="5400000">
            <a:off x="2258141" y="3477583"/>
            <a:ext cx="328258" cy="2140154"/>
          </a:xfrm>
          <a:prstGeom prst="rightBrace">
            <a:avLst/>
          </a:prstGeom>
          <a:ln w="25400">
            <a:solidFill>
              <a:srgbClr val="191E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2" name="对象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750917"/>
              </p:ext>
            </p:extLst>
          </p:nvPr>
        </p:nvGraphicFramePr>
        <p:xfrm>
          <a:off x="842963" y="4835525"/>
          <a:ext cx="31623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8" imgW="2108160" imgH="241200" progId="Equation.DSMT4">
                  <p:embed/>
                </p:oleObj>
              </mc:Choice>
              <mc:Fallback>
                <p:oleObj name="Equation" r:id="rId8" imgW="2108160" imgH="241200" progId="Equation.DSMT4">
                  <p:embed/>
                  <p:pic>
                    <p:nvPicPr>
                      <p:cNvPr id="73" name="对象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4835525"/>
                        <a:ext cx="31623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73"/>
          <p:cNvSpPr txBox="1"/>
          <p:nvPr/>
        </p:nvSpPr>
        <p:spPr>
          <a:xfrm>
            <a:off x="375001" y="5200739"/>
            <a:ext cx="4205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The conditional cumulative  distribution function of </a:t>
            </a:r>
            <a:r>
              <a:rPr lang="en-US" altLang="zh-CN" sz="1600" i="1" dirty="0" smtClean="0"/>
              <a:t>a</a:t>
            </a:r>
            <a:r>
              <a:rPr lang="en-US" altLang="zh-CN" sz="1600" dirty="0" smtClean="0"/>
              <a:t> that </a:t>
            </a:r>
            <a:r>
              <a:rPr lang="en-US" altLang="zh-CN" sz="1600" i="1" dirty="0" smtClean="0"/>
              <a:t>a</a:t>
            </a:r>
            <a:r>
              <a:rPr lang="en-US" altLang="zh-CN" sz="1600" dirty="0" smtClean="0"/>
              <a:t> will be used within </a:t>
            </a:r>
            <a:r>
              <a:rPr lang="el-GR" altLang="zh-CN" sz="1600" i="1" dirty="0">
                <a:latin typeface="Times New Roman"/>
                <a:cs typeface="Times New Roman"/>
              </a:rPr>
              <a:t>Δ</a:t>
            </a:r>
            <a:r>
              <a:rPr lang="en-US" altLang="zh-CN" sz="1600" i="1" dirty="0" smtClean="0">
                <a:latin typeface="Times New Roman"/>
                <a:cs typeface="Times New Roman"/>
              </a:rPr>
              <a:t>t </a:t>
            </a:r>
            <a:r>
              <a:rPr lang="en-US" altLang="zh-CN" sz="1600" dirty="0" smtClean="0"/>
              <a:t>period</a:t>
            </a:r>
            <a:r>
              <a:rPr lang="zh-CN" altLang="en-US" sz="1600" dirty="0" smtClean="0"/>
              <a:t>  </a:t>
            </a:r>
            <a:endParaRPr lang="zh-CN" altLang="en-US" sz="1600" dirty="0"/>
          </a:p>
        </p:txBody>
      </p:sp>
      <p:sp>
        <p:nvSpPr>
          <p:cNvPr id="44" name="下箭头 43"/>
          <p:cNvSpPr/>
          <p:nvPr/>
        </p:nvSpPr>
        <p:spPr>
          <a:xfrm>
            <a:off x="1401924" y="2097045"/>
            <a:ext cx="114556" cy="300350"/>
          </a:xfrm>
          <a:prstGeom prst="downArrow">
            <a:avLst/>
          </a:prstGeom>
          <a:solidFill>
            <a:srgbClr val="FF7171"/>
          </a:solidFill>
          <a:ln>
            <a:solidFill>
              <a:srgbClr val="FF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75"/>
          <p:cNvSpPr txBox="1"/>
          <p:nvPr/>
        </p:nvSpPr>
        <p:spPr>
          <a:xfrm>
            <a:off x="1247801" y="2333523"/>
            <a:ext cx="448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zh-CN" sz="1400" i="1" baseline="-25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下箭头 45"/>
          <p:cNvSpPr/>
          <p:nvPr/>
        </p:nvSpPr>
        <p:spPr>
          <a:xfrm>
            <a:off x="2663430" y="2087106"/>
            <a:ext cx="114556" cy="300350"/>
          </a:xfrm>
          <a:prstGeom prst="downArrow">
            <a:avLst/>
          </a:prstGeom>
          <a:solidFill>
            <a:srgbClr val="FF7171"/>
          </a:solidFill>
          <a:ln>
            <a:solidFill>
              <a:srgbClr val="FF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TextBox 77"/>
          <p:cNvSpPr txBox="1"/>
          <p:nvPr/>
        </p:nvSpPr>
        <p:spPr>
          <a:xfrm>
            <a:off x="2509307" y="2323584"/>
            <a:ext cx="448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zh-CN" sz="1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下箭头 47"/>
          <p:cNvSpPr/>
          <p:nvPr/>
        </p:nvSpPr>
        <p:spPr>
          <a:xfrm>
            <a:off x="3870574" y="2087105"/>
            <a:ext cx="114556" cy="300350"/>
          </a:xfrm>
          <a:prstGeom prst="downArrow">
            <a:avLst/>
          </a:prstGeom>
          <a:solidFill>
            <a:srgbClr val="FF7171"/>
          </a:solidFill>
          <a:ln>
            <a:solidFill>
              <a:srgbClr val="FF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TextBox 79"/>
          <p:cNvSpPr txBox="1"/>
          <p:nvPr/>
        </p:nvSpPr>
        <p:spPr>
          <a:xfrm>
            <a:off x="3716451" y="2323583"/>
            <a:ext cx="448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zh-CN" sz="1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下箭头 49"/>
          <p:cNvSpPr/>
          <p:nvPr/>
        </p:nvSpPr>
        <p:spPr>
          <a:xfrm>
            <a:off x="5189026" y="2097045"/>
            <a:ext cx="114556" cy="300350"/>
          </a:xfrm>
          <a:prstGeom prst="downArrow">
            <a:avLst/>
          </a:prstGeom>
          <a:solidFill>
            <a:srgbClr val="FF7171"/>
          </a:solidFill>
          <a:ln>
            <a:solidFill>
              <a:srgbClr val="FF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81"/>
          <p:cNvSpPr txBox="1"/>
          <p:nvPr/>
        </p:nvSpPr>
        <p:spPr>
          <a:xfrm>
            <a:off x="5034903" y="2333523"/>
            <a:ext cx="448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zh-CN" sz="1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下箭头 51"/>
          <p:cNvSpPr/>
          <p:nvPr/>
        </p:nvSpPr>
        <p:spPr>
          <a:xfrm>
            <a:off x="6387085" y="2097045"/>
            <a:ext cx="114556" cy="300350"/>
          </a:xfrm>
          <a:prstGeom prst="downArrow">
            <a:avLst/>
          </a:prstGeom>
          <a:solidFill>
            <a:srgbClr val="FF7171"/>
          </a:solidFill>
          <a:ln>
            <a:solidFill>
              <a:srgbClr val="FF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83"/>
          <p:cNvSpPr txBox="1"/>
          <p:nvPr/>
        </p:nvSpPr>
        <p:spPr>
          <a:xfrm>
            <a:off x="6232962" y="2333523"/>
            <a:ext cx="448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zh-CN" sz="1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zh-CN" altLang="en-US" sz="1100" i="1" baseline="-2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4" name="对象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099007"/>
              </p:ext>
            </p:extLst>
          </p:nvPr>
        </p:nvGraphicFramePr>
        <p:xfrm>
          <a:off x="5849313" y="3166674"/>
          <a:ext cx="163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10" imgW="1091880" imgH="228600" progId="Equation.DSMT4">
                  <p:embed/>
                </p:oleObj>
              </mc:Choice>
              <mc:Fallback>
                <p:oleObj name="Equation" r:id="rId10" imgW="1091880" imgH="228600" progId="Equation.DSMT4">
                  <p:embed/>
                  <p:pic>
                    <p:nvPicPr>
                      <p:cNvPr id="85" name="对象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313" y="3166674"/>
                        <a:ext cx="1638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对象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890787"/>
              </p:ext>
            </p:extLst>
          </p:nvPr>
        </p:nvGraphicFramePr>
        <p:xfrm>
          <a:off x="5575300" y="4760877"/>
          <a:ext cx="2286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12" imgW="1143000" imgH="241200" progId="Equation.DSMT4">
                  <p:embed/>
                </p:oleObj>
              </mc:Choice>
              <mc:Fallback>
                <p:oleObj name="Equation" r:id="rId12" imgW="1143000" imgH="241200" progId="Equation.DSMT4">
                  <p:embed/>
                  <p:pic>
                    <p:nvPicPr>
                      <p:cNvPr id="86" name="对象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4760877"/>
                        <a:ext cx="2286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右箭头 55"/>
          <p:cNvSpPr/>
          <p:nvPr/>
        </p:nvSpPr>
        <p:spPr>
          <a:xfrm>
            <a:off x="4735377" y="4967980"/>
            <a:ext cx="608761" cy="72008"/>
          </a:xfrm>
          <a:prstGeom prst="rightArrow">
            <a:avLst/>
          </a:prstGeom>
          <a:solidFill>
            <a:srgbClr val="191EFF"/>
          </a:solidFill>
          <a:ln>
            <a:solidFill>
              <a:srgbClr val="191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右箭头 56"/>
          <p:cNvSpPr/>
          <p:nvPr/>
        </p:nvSpPr>
        <p:spPr>
          <a:xfrm rot="5400000">
            <a:off x="6415745" y="4394723"/>
            <a:ext cx="488971" cy="72008"/>
          </a:xfrm>
          <a:prstGeom prst="rightArrow">
            <a:avLst/>
          </a:prstGeom>
          <a:solidFill>
            <a:srgbClr val="191EFF"/>
          </a:solidFill>
          <a:ln>
            <a:solidFill>
              <a:srgbClr val="191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5598902" y="2819504"/>
            <a:ext cx="2135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/>
              <a:t>Historical UI probability</a:t>
            </a:r>
            <a:endParaRPr lang="zh-CN" altLang="en-US" sz="1600" dirty="0"/>
          </a:p>
        </p:txBody>
      </p:sp>
      <p:sp>
        <p:nvSpPr>
          <p:cNvPr id="59" name="矩形 58"/>
          <p:cNvSpPr/>
          <p:nvPr/>
        </p:nvSpPr>
        <p:spPr>
          <a:xfrm>
            <a:off x="4950703" y="3546107"/>
            <a:ext cx="3455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 smtClean="0"/>
              <a:t>To ensure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that all historical handovers </a:t>
            </a:r>
          </a:p>
          <a:p>
            <a:pPr algn="ctr"/>
            <a:r>
              <a:rPr lang="en-US" altLang="zh-CN" sz="1600" dirty="0" smtClean="0"/>
              <a:t>for </a:t>
            </a:r>
            <a:r>
              <a:rPr lang="en-US" altLang="zh-CN" sz="1600" i="1" dirty="0" smtClean="0"/>
              <a:t>a</a:t>
            </a:r>
            <a:r>
              <a:rPr lang="en-US" altLang="zh-CN" sz="1600" dirty="0" smtClean="0"/>
              <a:t> will be conducted before </a:t>
            </a:r>
            <a:r>
              <a:rPr lang="en-US" altLang="zh-CN" sz="1600" i="1" dirty="0" smtClean="0"/>
              <a:t>a</a:t>
            </a:r>
            <a:r>
              <a:rPr lang="en-US" altLang="zh-CN" sz="1600" dirty="0" smtClean="0"/>
              <a:t> is used</a:t>
            </a:r>
          </a:p>
        </p:txBody>
      </p:sp>
      <p:sp>
        <p:nvSpPr>
          <p:cNvPr id="60" name="右箭头 59"/>
          <p:cNvSpPr/>
          <p:nvPr/>
        </p:nvSpPr>
        <p:spPr>
          <a:xfrm rot="5400000">
            <a:off x="6420078" y="5509358"/>
            <a:ext cx="480304" cy="72008"/>
          </a:xfrm>
          <a:prstGeom prst="rightArrow">
            <a:avLst/>
          </a:prstGeom>
          <a:solidFill>
            <a:srgbClr val="191EFF"/>
          </a:solidFill>
          <a:ln>
            <a:solidFill>
              <a:srgbClr val="191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1" name="对象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634304"/>
              </p:ext>
            </p:extLst>
          </p:nvPr>
        </p:nvGraphicFramePr>
        <p:xfrm>
          <a:off x="5753100" y="5821363"/>
          <a:ext cx="182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14" imgW="914400" imgH="228600" progId="Equation.DSMT4">
                  <p:embed/>
                </p:oleObj>
              </mc:Choice>
              <mc:Fallback>
                <p:oleObj name="Equation" r:id="rId14" imgW="914400" imgH="228600" progId="Equation.DSMT4">
                  <p:embed/>
                  <p:pic>
                    <p:nvPicPr>
                      <p:cNvPr id="55" name="对象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5821363"/>
                        <a:ext cx="1828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8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  <p:bldP spid="27" grpId="0"/>
      <p:bldP spid="28" grpId="0"/>
      <p:bldP spid="29" grpId="0"/>
      <p:bldP spid="30" grpId="0"/>
      <p:bldP spid="38" grpId="0" animBg="1"/>
      <p:bldP spid="40" grpId="0" animBg="1"/>
      <p:bldP spid="41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6" grpId="0" animBg="1"/>
      <p:bldP spid="57" grpId="0" animBg="1"/>
      <p:bldP spid="58" grpId="0"/>
      <p:bldP spid="59" grpId="0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Upward Handover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upward handover algorithm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9098"/>
            <a:ext cx="7886700" cy="315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5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Downward Handover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Downward handover refers to the handover to the energy-efficient network</a:t>
            </a:r>
          </a:p>
          <a:p>
            <a:r>
              <a:rPr lang="en-US" altLang="zh-CN" dirty="0" smtClean="0"/>
              <a:t>Immediate handover at the end use of a UX-sensitive application</a:t>
            </a:r>
          </a:p>
          <a:p>
            <a:pPr lvl="1"/>
            <a:r>
              <a:rPr lang="en-US" altLang="zh-CN" dirty="0" smtClean="0"/>
              <a:t>Interruption of in-progress data transmission</a:t>
            </a:r>
          </a:p>
          <a:p>
            <a:pPr lvl="1"/>
            <a:r>
              <a:rPr lang="en-US" altLang="zh-CN" dirty="0" smtClean="0"/>
              <a:t>Incur back-and-forth handovers</a:t>
            </a:r>
          </a:p>
          <a:p>
            <a:r>
              <a:rPr lang="en-US" altLang="zh-CN" dirty="0" smtClean="0"/>
              <a:t>AHT employs an idle timer to trigger handovers to the energy-efficient network</a:t>
            </a:r>
          </a:p>
          <a:p>
            <a:pPr lvl="1"/>
            <a:r>
              <a:rPr lang="en-US" altLang="zh-CN" dirty="0" smtClean="0"/>
              <a:t>Similar to the inactivity time in radio resource control protocol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26816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Downward Handover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downward handover algorithm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14" y="1907879"/>
            <a:ext cx="5522542" cy="428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85104"/>
            <a:ext cx="8225064" cy="520777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Data sets and configurations</a:t>
            </a:r>
          </a:p>
          <a:p>
            <a:pPr lvl="1"/>
            <a:r>
              <a:rPr lang="en-US" altLang="zh-CN" dirty="0" smtClean="0"/>
              <a:t>Application usage data from the </a:t>
            </a:r>
            <a:r>
              <a:rPr lang="en-US" altLang="zh-CN" dirty="0" err="1" smtClean="0"/>
              <a:t>LiveLab</a:t>
            </a:r>
            <a:r>
              <a:rPr lang="en-US" altLang="zh-CN" dirty="0" smtClean="0"/>
              <a:t> in </a:t>
            </a:r>
            <a:r>
              <a:rPr lang="en-US" altLang="zh-CN" dirty="0"/>
              <a:t>Rice </a:t>
            </a:r>
            <a:r>
              <a:rPr lang="en-US" altLang="zh-CN" dirty="0" smtClean="0"/>
              <a:t>University</a:t>
            </a:r>
          </a:p>
          <a:p>
            <a:pPr lvl="1"/>
            <a:r>
              <a:rPr lang="en-US" altLang="zh-CN" dirty="0" smtClean="0"/>
              <a:t>Parameters are obtained through measurement studies</a:t>
            </a:r>
          </a:p>
          <a:p>
            <a:r>
              <a:rPr lang="en-US" altLang="zh-CN" dirty="0" smtClean="0"/>
              <a:t>Performance metrics</a:t>
            </a:r>
          </a:p>
          <a:p>
            <a:pPr lvl="1"/>
            <a:r>
              <a:rPr lang="en-US" altLang="zh-CN" dirty="0" smtClean="0"/>
              <a:t>Energy consumption</a:t>
            </a:r>
          </a:p>
          <a:p>
            <a:pPr lvl="1"/>
            <a:r>
              <a:rPr lang="en-US" altLang="zh-CN" dirty="0" smtClean="0"/>
              <a:t>Number of total handovers</a:t>
            </a:r>
          </a:p>
          <a:p>
            <a:pPr lvl="1"/>
            <a:r>
              <a:rPr lang="en-US" altLang="zh-CN" dirty="0" smtClean="0"/>
              <a:t>Proportion of data transmissions with high latency</a:t>
            </a:r>
          </a:p>
          <a:p>
            <a:r>
              <a:rPr lang="en-US" altLang="zh-CN" dirty="0" smtClean="0"/>
              <a:t>Comparison</a:t>
            </a:r>
          </a:p>
          <a:p>
            <a:pPr lvl="1"/>
            <a:r>
              <a:rPr lang="en-US" altLang="zh-CN" dirty="0" smtClean="0"/>
              <a:t>Pure network: UMTS and LTE</a:t>
            </a:r>
          </a:p>
          <a:p>
            <a:pPr lvl="1"/>
            <a:r>
              <a:rPr lang="en-US" altLang="zh-CN" dirty="0" smtClean="0"/>
              <a:t>Auto: signal strength based handover</a:t>
            </a:r>
          </a:p>
          <a:p>
            <a:pPr lvl="1"/>
            <a:r>
              <a:rPr lang="en-US" altLang="zh-CN" dirty="0" smtClean="0"/>
              <a:t>Intelli3G: screen status based handover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50563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of 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Measurement Studies</a:t>
            </a:r>
          </a:p>
          <a:p>
            <a:r>
              <a:rPr lang="en-US" altLang="zh-CN" dirty="0" smtClean="0"/>
              <a:t>AHT: Application-Based Handover Triggering</a:t>
            </a:r>
          </a:p>
          <a:p>
            <a:pPr lvl="1"/>
            <a:r>
              <a:rPr lang="en-US" altLang="zh-CN" dirty="0" smtClean="0"/>
              <a:t>Application Classification</a:t>
            </a:r>
          </a:p>
          <a:p>
            <a:pPr lvl="1"/>
            <a:r>
              <a:rPr lang="en-US" altLang="zh-CN" dirty="0" smtClean="0"/>
              <a:t>Upward Handover</a:t>
            </a:r>
          </a:p>
          <a:p>
            <a:pPr lvl="1"/>
            <a:r>
              <a:rPr lang="en-US" altLang="zh-CN" dirty="0" smtClean="0"/>
              <a:t>Downward Handover</a:t>
            </a:r>
          </a:p>
          <a:p>
            <a:r>
              <a:rPr lang="en-US" altLang="zh-CN" dirty="0" smtClean="0"/>
              <a:t>Evaluation Results</a:t>
            </a:r>
          </a:p>
          <a:p>
            <a:r>
              <a:rPr lang="en-US" altLang="zh-CN" dirty="0" smtClean="0"/>
              <a:t>Conclusions and Future Works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60030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20</a:t>
            </a:fld>
            <a:endParaRPr lang="zh-CN" altLang="en-US"/>
          </a:p>
        </p:txBody>
      </p:sp>
      <p:pic>
        <p:nvPicPr>
          <p:cNvPr id="6" name="内容占位符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54272"/>
            <a:ext cx="7886700" cy="3002306"/>
          </a:xfrm>
          <a:prstGeom prst="rect">
            <a:avLst/>
          </a:prstGeom>
        </p:spPr>
      </p:pic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Energy consumptions of data transmission for different users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9903" y="5158619"/>
            <a:ext cx="7845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Compared with the </a:t>
            </a:r>
            <a:r>
              <a:rPr lang="en-US" altLang="zh-CN" sz="2000" dirty="0" smtClean="0">
                <a:solidFill>
                  <a:srgbClr val="3333FF"/>
                </a:solidFill>
                <a:ea typeface="黑体" charset="0"/>
                <a:cs typeface="Arial" panose="020B0604020202020204" pitchFamily="34" charset="0"/>
              </a:rPr>
              <a:t>pure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 </a:t>
            </a:r>
            <a:r>
              <a:rPr lang="en-US" altLang="zh-CN" sz="2000" dirty="0" smtClean="0">
                <a:solidFill>
                  <a:srgbClr val="3333FF"/>
                </a:solidFill>
                <a:ea typeface="黑体" charset="0"/>
                <a:cs typeface="Arial" panose="020B0604020202020204" pitchFamily="34" charset="0"/>
              </a:rPr>
              <a:t>LTE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 </a:t>
            </a:r>
            <a:r>
              <a:rPr lang="en-US" altLang="zh-CN" sz="2000" dirty="0" smtClean="0">
                <a:solidFill>
                  <a:srgbClr val="3333FF"/>
                </a:solidFill>
                <a:ea typeface="黑体" charset="0"/>
                <a:cs typeface="Arial" panose="020B0604020202020204" pitchFamily="34" charset="0"/>
              </a:rPr>
              <a:t>network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, AHT saves up to 60.7% and at least 36.9% energy consumption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Compared with </a:t>
            </a:r>
            <a:r>
              <a:rPr lang="en-US" altLang="zh-CN" sz="2000" dirty="0" smtClean="0">
                <a:solidFill>
                  <a:srgbClr val="191EFF"/>
                </a:solidFill>
                <a:ea typeface="黑体" charset="0"/>
                <a:cs typeface="Arial" panose="020B0604020202020204" pitchFamily="34" charset="0"/>
              </a:rPr>
              <a:t>Intelli3G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, AHT saves up to 32.8% and at least 12% energy consumption </a:t>
            </a:r>
            <a:endParaRPr lang="en-US" altLang="zh-CN" sz="2000" dirty="0">
              <a:ea typeface="黑体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0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Number of total handovers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8117" y="5176928"/>
            <a:ext cx="8101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Compared with </a:t>
            </a:r>
            <a:r>
              <a:rPr lang="en-US" altLang="zh-CN" sz="2000" dirty="0" smtClean="0">
                <a:solidFill>
                  <a:srgbClr val="3333FF"/>
                </a:solidFill>
                <a:ea typeface="黑体" charset="0"/>
                <a:cs typeface="Arial" panose="020B0604020202020204" pitchFamily="34" charset="0"/>
              </a:rPr>
              <a:t>Auto 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and</a:t>
            </a:r>
            <a:r>
              <a:rPr lang="en-US" altLang="zh-CN" sz="2000" dirty="0" smtClean="0">
                <a:solidFill>
                  <a:srgbClr val="3333FF"/>
                </a:solidFill>
                <a:ea typeface="黑体" charset="0"/>
                <a:cs typeface="Arial" panose="020B0604020202020204" pitchFamily="34" charset="0"/>
              </a:rPr>
              <a:t> Intelli3G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, AHT reduces the number of handover by an average of 62.3% and 42.4%, respectively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1" y="1880923"/>
            <a:ext cx="8001758" cy="29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6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Results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Proportion of data transmissions with delay more than 2 seconds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9903" y="5444369"/>
            <a:ext cx="7656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The proportion of </a:t>
            </a:r>
            <a:r>
              <a:rPr lang="en-US" altLang="zh-CN" sz="2000" dirty="0" smtClean="0">
                <a:solidFill>
                  <a:srgbClr val="3333FF"/>
                </a:solidFill>
                <a:ea typeface="黑体" charset="0"/>
                <a:cs typeface="Arial" panose="020B0604020202020204" pitchFamily="34" charset="0"/>
              </a:rPr>
              <a:t>UMTS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 is the highest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Compared with </a:t>
            </a:r>
            <a:r>
              <a:rPr lang="en-US" altLang="zh-CN" sz="2000" dirty="0" smtClean="0">
                <a:solidFill>
                  <a:srgbClr val="191EFF"/>
                </a:solidFill>
                <a:ea typeface="黑体" charset="0"/>
                <a:cs typeface="Arial" panose="020B0604020202020204" pitchFamily="34" charset="0"/>
              </a:rPr>
              <a:t>Intelli3G</a:t>
            </a:r>
            <a:r>
              <a:rPr lang="en-US" altLang="zh-CN" sz="2000" dirty="0" smtClean="0">
                <a:ea typeface="黑体" charset="0"/>
                <a:cs typeface="Arial" panose="020B0604020202020204" pitchFamily="34" charset="0"/>
              </a:rPr>
              <a:t>, AHT increases the proportion by an average of 8.4% due to application prediction errors</a:t>
            </a:r>
            <a:endParaRPr lang="en-US" altLang="zh-CN" sz="2000" dirty="0">
              <a:ea typeface="黑体" charset="0"/>
              <a:cs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55" y="2409441"/>
            <a:ext cx="7947089" cy="28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4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 and Future Works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AHT: Application-Based Handover Triggering </a:t>
            </a:r>
          </a:p>
          <a:p>
            <a:pPr lvl="1"/>
            <a:r>
              <a:rPr lang="en-US" altLang="zh-CN" dirty="0" smtClean="0"/>
              <a:t>Clarify the barrier between heterogeneous cellular networks and applications</a:t>
            </a:r>
          </a:p>
          <a:p>
            <a:pPr lvl="1"/>
            <a:r>
              <a:rPr lang="en-US" altLang="zh-CN" dirty="0" smtClean="0"/>
              <a:t>Propose an application-based handover triggering method</a:t>
            </a:r>
          </a:p>
          <a:p>
            <a:pPr lvl="1"/>
            <a:r>
              <a:rPr lang="en-US" altLang="zh-CN" dirty="0" smtClean="0"/>
              <a:t>Based on practical application usage traces, we evaluate the performance of AHT and show its better performance</a:t>
            </a:r>
          </a:p>
          <a:p>
            <a:r>
              <a:rPr lang="en-US" altLang="zh-CN" dirty="0" smtClean="0"/>
              <a:t>Future Works</a:t>
            </a:r>
          </a:p>
          <a:p>
            <a:pPr lvl="1"/>
            <a:r>
              <a:rPr lang="en-US" altLang="zh-CN" dirty="0" smtClean="0"/>
              <a:t>Integrating AHT with existing handover protocols </a:t>
            </a:r>
          </a:p>
          <a:p>
            <a:pPr lvl="1"/>
            <a:r>
              <a:rPr lang="en-US" altLang="zh-CN" dirty="0" smtClean="0"/>
              <a:t>Dynamic idle timer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90156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 &amp;</a:t>
            </a:r>
            <a:r>
              <a:rPr lang="zh-CN" altLang="en-US" dirty="0"/>
              <a:t> </a:t>
            </a:r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50988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Mobile devices are ubiquitous and indispensable</a:t>
            </a:r>
          </a:p>
          <a:p>
            <a:pPr lvl="1"/>
            <a:r>
              <a:rPr lang="en-US" altLang="zh-CN" dirty="0" smtClean="0"/>
              <a:t>Mobile subscriptions are large and increase fast</a:t>
            </a:r>
          </a:p>
          <a:p>
            <a:pPr lvl="1"/>
            <a:r>
              <a:rPr lang="en-US" altLang="zh-CN" dirty="0" smtClean="0"/>
              <a:t>Mobile applications are increasingly popular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88684" y="3062513"/>
            <a:ext cx="4759743" cy="3006618"/>
            <a:chOff x="0" y="-1"/>
            <a:chExt cx="3909716" cy="3811716"/>
          </a:xfrm>
        </p:grpSpPr>
        <p:graphicFrame>
          <p:nvGraphicFramePr>
            <p:cNvPr id="6" name="图表 5"/>
            <p:cNvGraphicFramePr/>
            <p:nvPr>
              <p:extLst>
                <p:ext uri="{D42A27DB-BD31-4B8C-83A1-F6EECF244321}">
                  <p14:modId xmlns:p14="http://schemas.microsoft.com/office/powerpoint/2010/main" val="2713604502"/>
                </p:ext>
              </p:extLst>
            </p:nvPr>
          </p:nvGraphicFramePr>
          <p:xfrm>
            <a:off x="0" y="-1"/>
            <a:ext cx="3739079" cy="31987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5100" y="3326034"/>
              <a:ext cx="3894616" cy="4856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Source:</a:t>
              </a:r>
              <a:r>
                <a:rPr lang="en-US" altLang="zh-CN" baseline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ITU World Telecommunication / ICT Indicators database</a:t>
              </a:r>
            </a:p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Note: </a:t>
              </a:r>
              <a:r>
                <a: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Estimate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740691" y="3062513"/>
            <a:ext cx="4094060" cy="2920118"/>
            <a:chOff x="99706" y="-35859"/>
            <a:chExt cx="4113184" cy="3436161"/>
          </a:xfrm>
        </p:grpSpPr>
        <p:graphicFrame>
          <p:nvGraphicFramePr>
            <p:cNvPr id="9" name="图表 8"/>
            <p:cNvGraphicFramePr/>
            <p:nvPr>
              <p:extLst>
                <p:ext uri="{D42A27DB-BD31-4B8C-83A1-F6EECF244321}">
                  <p14:modId xmlns:p14="http://schemas.microsoft.com/office/powerpoint/2010/main" val="764924479"/>
                </p:ext>
              </p:extLst>
            </p:nvPr>
          </p:nvGraphicFramePr>
          <p:xfrm>
            <a:off x="99706" y="-35859"/>
            <a:ext cx="3995001" cy="31928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571839" y="3186261"/>
              <a:ext cx="3641051" cy="21404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Source: http://www.pocketgamer.biz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23912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Battery</a:t>
            </a:r>
            <a:r>
              <a:rPr lang="en-US" altLang="zh-CN" dirty="0" smtClean="0"/>
              <a:t> is a bottleneck of mobile devices</a:t>
            </a:r>
          </a:p>
          <a:p>
            <a:r>
              <a:rPr lang="en-US" altLang="zh-CN" dirty="0" smtClean="0">
                <a:solidFill>
                  <a:srgbClr val="3333FF"/>
                </a:solidFill>
              </a:rPr>
              <a:t>Cellular data communication </a:t>
            </a:r>
            <a:r>
              <a:rPr lang="en-US" altLang="zh-CN" dirty="0" smtClean="0"/>
              <a:t>is a significant source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628650" y="2452914"/>
            <a:ext cx="3943350" cy="3921602"/>
            <a:chOff x="783771" y="2331643"/>
            <a:chExt cx="3788229" cy="4047498"/>
          </a:xfrm>
        </p:grpSpPr>
        <p:graphicFrame>
          <p:nvGraphicFramePr>
            <p:cNvPr id="5" name="图表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23338220"/>
                </p:ext>
              </p:extLst>
            </p:nvPr>
          </p:nvGraphicFramePr>
          <p:xfrm>
            <a:off x="783771" y="2331643"/>
            <a:ext cx="3788229" cy="36627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Box 9"/>
            <p:cNvSpPr txBox="1"/>
            <p:nvPr/>
          </p:nvSpPr>
          <p:spPr>
            <a:xfrm>
              <a:off x="783771" y="6083876"/>
              <a:ext cx="3624122" cy="2952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kumimoji="0" lang="en-US" altLang="zh-CN" sz="1100" b="0" i="0" u="none" strike="noStrike" kern="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Source: </a:t>
              </a:r>
              <a:r>
                <a:rPr lang="en-US" altLang="zh-CN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http://www.gsmarena.com/battery-test.php3</a:t>
              </a:r>
            </a:p>
          </p:txBody>
        </p:sp>
      </p:grpSp>
      <p:graphicFrame>
        <p:nvGraphicFramePr>
          <p:cNvPr id="9" name="图表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762600"/>
              </p:ext>
            </p:extLst>
          </p:nvPr>
        </p:nvGraphicFramePr>
        <p:xfrm>
          <a:off x="5014121" y="2989942"/>
          <a:ext cx="3273536" cy="302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2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Various heterogeneous cellular networks</a:t>
            </a:r>
          </a:p>
          <a:p>
            <a:pPr lvl="1"/>
            <a:r>
              <a:rPr lang="en-US" altLang="zh-CN" dirty="0" smtClean="0"/>
              <a:t>GSM, UMTS, LTE, etc.</a:t>
            </a:r>
          </a:p>
          <a:p>
            <a:r>
              <a:rPr lang="en-US" altLang="zh-CN" dirty="0" smtClean="0"/>
              <a:t>Miscellaneous applications need data access</a:t>
            </a:r>
          </a:p>
          <a:p>
            <a:pPr lvl="1"/>
            <a:r>
              <a:rPr lang="en-US" altLang="zh-CN" dirty="0" smtClean="0"/>
              <a:t>Instant messaging, social networking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There is a </a:t>
            </a:r>
            <a:r>
              <a:rPr lang="en-US" altLang="zh-CN" b="1" i="1" dirty="0" smtClean="0">
                <a:solidFill>
                  <a:srgbClr val="FF0000"/>
                </a:solidFill>
              </a:rPr>
              <a:t>barrier</a:t>
            </a:r>
            <a:r>
              <a:rPr lang="en-US" altLang="zh-CN" dirty="0" smtClean="0">
                <a:solidFill>
                  <a:prstClr val="black"/>
                </a:solidFill>
              </a:rPr>
              <a:t> between heterogeneous cellular networks and applications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2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 smtClean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385963" y="4559335"/>
            <a:ext cx="3486253" cy="1771639"/>
            <a:chOff x="2487562" y="4530307"/>
            <a:chExt cx="3486253" cy="177163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7813" y="4530307"/>
              <a:ext cx="892132" cy="1771639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7562" y="4848243"/>
              <a:ext cx="1196079" cy="1063627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4924117" y="4812182"/>
              <a:ext cx="1049698" cy="1099688"/>
              <a:chOff x="5421659" y="4663650"/>
              <a:chExt cx="1166331" cy="1221875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0195" y="5443069"/>
                <a:ext cx="467795" cy="442456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1659" y="5178458"/>
                <a:ext cx="771106" cy="366113"/>
              </a:xfrm>
              <a:prstGeom prst="rect">
                <a:avLst/>
              </a:prstGeom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2632" y="4663650"/>
                <a:ext cx="685358" cy="43684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0437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Studies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understand the </a:t>
            </a:r>
            <a:r>
              <a:rPr lang="en-US" altLang="zh-CN" b="1" i="1" dirty="0" smtClean="0">
                <a:solidFill>
                  <a:srgbClr val="FF0000"/>
                </a:solidFill>
              </a:rPr>
              <a:t>barrier</a:t>
            </a:r>
            <a:r>
              <a:rPr lang="en-US" altLang="zh-CN" dirty="0" smtClean="0"/>
              <a:t> between heterogeneous cellular networks and applications</a:t>
            </a:r>
          </a:p>
          <a:p>
            <a:r>
              <a:rPr lang="en-US" altLang="zh-CN" dirty="0" smtClean="0"/>
              <a:t>Measurement configurations</a:t>
            </a:r>
          </a:p>
          <a:p>
            <a:pPr lvl="1"/>
            <a:r>
              <a:rPr lang="en-US" altLang="zh-CN" dirty="0" smtClean="0"/>
              <a:t>Cellular networks</a:t>
            </a:r>
          </a:p>
          <a:p>
            <a:pPr lvl="2"/>
            <a:r>
              <a:rPr lang="en-US" altLang="zh-CN" dirty="0" smtClean="0"/>
              <a:t>EDGE, UMTS, and LTE</a:t>
            </a:r>
          </a:p>
          <a:p>
            <a:pPr lvl="1"/>
            <a:r>
              <a:rPr lang="en-US" altLang="zh-CN" dirty="0" smtClean="0"/>
              <a:t>Mobile device</a:t>
            </a:r>
          </a:p>
          <a:p>
            <a:pPr lvl="2"/>
            <a:r>
              <a:rPr lang="en-US" altLang="zh-CN" dirty="0" smtClean="0"/>
              <a:t>HTC M8 (equipped with a battery fuel gauge)</a:t>
            </a:r>
          </a:p>
          <a:p>
            <a:pPr lvl="1"/>
            <a:r>
              <a:rPr lang="en-US" altLang="zh-CN" dirty="0" smtClean="0"/>
              <a:t>Tool</a:t>
            </a:r>
          </a:p>
          <a:p>
            <a:pPr lvl="2"/>
            <a:r>
              <a:rPr lang="en-US" altLang="zh-CN" dirty="0" err="1" smtClean="0"/>
              <a:t>EnergyTool</a:t>
            </a: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http://github.com/dizhang/EnergyTool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smtClean="0"/>
              <a:t>Get voltage and current from /sys/class/</a:t>
            </a:r>
            <a:r>
              <a:rPr lang="en-US" altLang="zh-CN" dirty="0" err="1" smtClean="0"/>
              <a:t>power_supply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57406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Studies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628650" y="1285104"/>
            <a:ext cx="8155586" cy="5016842"/>
          </a:xfrm>
        </p:spPr>
        <p:txBody>
          <a:bodyPr/>
          <a:lstStyle/>
          <a:p>
            <a:r>
              <a:rPr lang="en-US" altLang="zh-CN" dirty="0" smtClean="0"/>
              <a:t>Energy consumption with different cellular networks</a:t>
            </a:r>
          </a:p>
          <a:p>
            <a:pPr lvl="1"/>
            <a:r>
              <a:rPr lang="en-US" altLang="zh-CN" dirty="0" smtClean="0"/>
              <a:t>An </a:t>
            </a:r>
            <a:r>
              <a:rPr lang="en-US" altLang="zh-CN" dirty="0" smtClean="0">
                <a:solidFill>
                  <a:srgbClr val="FF0000"/>
                </a:solidFill>
              </a:rPr>
              <a:t>energy state machine </a:t>
            </a:r>
            <a:r>
              <a:rPr lang="en-US" altLang="zh-CN" dirty="0" smtClean="0"/>
              <a:t>exists in each data transmission</a:t>
            </a:r>
            <a:endParaRPr lang="zh-CN" altLang="en-US" dirty="0"/>
          </a:p>
        </p:txBody>
      </p:sp>
      <p:sp>
        <p:nvSpPr>
          <p:cNvPr id="11" name="内容占位符 9"/>
          <p:cNvSpPr txBox="1">
            <a:spLocks/>
          </p:cNvSpPr>
          <p:nvPr/>
        </p:nvSpPr>
        <p:spPr>
          <a:xfrm>
            <a:off x="628649" y="4876800"/>
            <a:ext cx="8370087" cy="1577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EDGE: limited bandwidth </a:t>
            </a:r>
            <a:r>
              <a:rPr lang="en-US" altLang="zh-CN" dirty="0" smtClean="0">
                <a:sym typeface="Wingdings" panose="05000000000000000000" pitchFamily="2" charset="2"/>
              </a:rPr>
              <a:t> long transmission time</a:t>
            </a:r>
            <a:endParaRPr lang="en-US" altLang="zh-CN" dirty="0" smtClean="0"/>
          </a:p>
          <a:p>
            <a:pPr>
              <a:spcBef>
                <a:spcPts val="600"/>
              </a:spcBef>
            </a:pPr>
            <a:r>
              <a:rPr lang="en-US" altLang="zh-CN" dirty="0" smtClean="0"/>
              <a:t>UMTS: long promotion time </a:t>
            </a:r>
            <a:r>
              <a:rPr lang="en-US" altLang="zh-CN" dirty="0" smtClean="0">
                <a:sym typeface="Wingdings" panose="05000000000000000000" pitchFamily="2" charset="2"/>
              </a:rPr>
              <a:t> high latency</a:t>
            </a:r>
          </a:p>
          <a:p>
            <a:pPr>
              <a:spcBef>
                <a:spcPts val="600"/>
              </a:spcBef>
            </a:pPr>
            <a:r>
              <a:rPr lang="en-US" altLang="zh-CN" dirty="0" smtClean="0">
                <a:sym typeface="Wingdings" panose="05000000000000000000" pitchFamily="2" charset="2"/>
              </a:rPr>
              <a:t>LTE: long tail time  much energy consumed in tail time 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174218" y="2289178"/>
            <a:ext cx="2871653" cy="2537467"/>
            <a:chOff x="174218" y="2289178"/>
            <a:chExt cx="2871653" cy="2537467"/>
          </a:xfrm>
        </p:grpSpPr>
        <p:pic>
          <p:nvPicPr>
            <p:cNvPr id="9" name="内容占位符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218" y="2601499"/>
              <a:ext cx="2871653" cy="2225146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1247186" y="2289178"/>
              <a:ext cx="1190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3333FF"/>
                  </a:solidFill>
                </a:rPr>
                <a:t>EDGE</a:t>
              </a:r>
              <a:endParaRPr lang="zh-CN" altLang="en-US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083822" y="2291132"/>
            <a:ext cx="2962318" cy="2535513"/>
            <a:chOff x="3083822" y="2291132"/>
            <a:chExt cx="2962318" cy="253551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3822" y="2601499"/>
              <a:ext cx="2962318" cy="2225146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4202122" y="2291132"/>
              <a:ext cx="1190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3333FF"/>
                  </a:solidFill>
                </a:rPr>
                <a:t>UMTS</a:t>
              </a:r>
              <a:endParaRPr lang="zh-CN" altLang="en-US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000706" y="2291132"/>
            <a:ext cx="2961857" cy="2535167"/>
            <a:chOff x="6000706" y="2291132"/>
            <a:chExt cx="2961857" cy="253516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0706" y="2601499"/>
              <a:ext cx="2961857" cy="2224800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7118777" y="2291132"/>
              <a:ext cx="1190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3333FF"/>
                  </a:solidFill>
                </a:rPr>
                <a:t>LTE</a:t>
              </a:r>
              <a:endParaRPr lang="zh-CN" altLang="en-US" dirty="0">
                <a:solidFill>
                  <a:srgbClr val="3333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00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Studies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Energy consumption with different data size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" name="内容占位符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54" y="1908175"/>
            <a:ext cx="4120231" cy="2998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433" y="1908175"/>
            <a:ext cx="4122057" cy="300012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3828" y="5200761"/>
            <a:ext cx="8476343" cy="99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EDGE is difficult to meet the requirements of modern applications.</a:t>
            </a:r>
          </a:p>
          <a:p>
            <a:pPr algn="ctr"/>
            <a:r>
              <a:rPr lang="en-US" altLang="zh-CN" sz="2400" dirty="0" smtClean="0"/>
              <a:t>UMTS is more energy efficient than LTE.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503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Measurement Studies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Impact of the cellular network type on applications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AB63-B6DB-4964-9BE8-89D100BD280E}" type="slidenum">
              <a:rPr lang="zh-CN" altLang="en-US" smtClean="0"/>
              <a:t>9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37573"/>
              </p:ext>
            </p:extLst>
          </p:nvPr>
        </p:nvGraphicFramePr>
        <p:xfrm>
          <a:off x="827313" y="2064658"/>
          <a:ext cx="731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4414718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511804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7087139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47334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Application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Network 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 (</a:t>
                      </a:r>
                      <a:r>
                        <a:rPr lang="en-US" altLang="zh-CN" dirty="0" err="1" smtClean="0"/>
                        <a:t>ms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</a:t>
                      </a:r>
                      <a:r>
                        <a:rPr lang="en-US" altLang="zh-CN" baseline="0" dirty="0" smtClean="0"/>
                        <a:t> (</a:t>
                      </a:r>
                      <a:r>
                        <a:rPr lang="en-US" altLang="zh-CN" baseline="0" dirty="0" err="1" smtClean="0"/>
                        <a:t>mJ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89268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Email checking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EDGE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5626.4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4823.6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862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UMTS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2506.3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4537.0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684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436.8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11474.3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02989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Web page loading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EDGE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117067.6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163917.9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673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UMTS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5879.4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35614.6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695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3511.4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44425.3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055657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324633" y="2801257"/>
            <a:ext cx="936104" cy="73223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484913" y="3905210"/>
            <a:ext cx="936104" cy="73223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3828" y="5200761"/>
            <a:ext cx="8476343" cy="99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The cellular network type exerts a crucial influence on energy consumption and performance of applications.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0" y="4926369"/>
            <a:ext cx="9147204" cy="1545438"/>
          </a:xfrm>
          <a:prstGeom prst="rect">
            <a:avLst/>
          </a:prstGeom>
          <a:solidFill>
            <a:srgbClr val="FF0000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 direct interaction between heterogeneous cellular networks and various applications, which leads to the high energy consumption of cellular data transmissions.</a:t>
            </a:r>
            <a:endParaRPr lang="zh-CN" altLang="en-US" sz="24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8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Arab" typeface="Times New Roman"/>
      <a:font script="Beng" typeface="Vrinda"/>
      <a:font script="Cans" typeface="Euphemia"/>
      <a:font script="Cher" typeface="Plantagenet Cherokee"/>
      <a:font script="Deva" typeface="Mangal"/>
      <a:font script="Ethi" typeface="Nyala"/>
      <a:font script="Geor" typeface="Sylfaen"/>
      <a:font script="Gujr" typeface="Shruti"/>
      <a:font script="Guru" typeface="Raavi"/>
      <a:font script="Hang" typeface="맑은 고딕"/>
      <a:font script="Hans" typeface="宋体"/>
      <a:font script="Hant" typeface="新細明體"/>
      <a:font script="Hebr" typeface="Times New Roman"/>
      <a:font script="Jpan" typeface="ＭＳ Ｐゴシック"/>
      <a:font script="Khmr" typeface="MoolBoran"/>
      <a:font script="Knda" typeface="Tunga"/>
      <a:font script="Laoo" typeface="DokChampa"/>
      <a:font script="Mlym" typeface="Kartika"/>
      <a:font script="Mong" typeface="Mongolian Baiti"/>
      <a:font script="Orya" typeface="Kalinga"/>
      <a:font script="Sinh" typeface="Iskoola Pota"/>
      <a:font script="Syrc" typeface="Estrangelo Edessa"/>
      <a:font script="Taml" typeface="Latha"/>
      <a:font script="Telu" typeface="Gautami"/>
      <a:font script="Thaa" typeface="MV Boli"/>
      <a:font script="Thai" typeface="Tahoma"/>
      <a:font script="Tibt" typeface="Microsoft Himalaya"/>
      <a:font script="Uigh" typeface="Microsoft Uighur"/>
      <a:font script="Viet" typeface="Times New Roman"/>
      <a:font script="Yiii" typeface="Microsoft Yi Baiti"/>
    </a:majorFont>
    <a:minorFont>
      <a:latin typeface="Calibri"/>
      <a:ea typeface=""/>
      <a:cs typeface=""/>
      <a:font script="Arab" typeface="Arial"/>
      <a:font script="Beng" typeface="Vrinda"/>
      <a:font script="Cans" typeface="Euphemia"/>
      <a:font script="Cher" typeface="Plantagenet Cherokee"/>
      <a:font script="Deva" typeface="Mangal"/>
      <a:font script="Ethi" typeface="Nyala"/>
      <a:font script="Geor" typeface="Sylfaen"/>
      <a:font script="Gujr" typeface="Shruti"/>
      <a:font script="Guru" typeface="Raavi"/>
      <a:font script="Hang" typeface="맑은 고딕"/>
      <a:font script="Hans" typeface="宋体"/>
      <a:font script="Hant" typeface="新細明體"/>
      <a:font script="Hebr" typeface="Arial"/>
      <a:font script="Jpan" typeface="ＭＳ Ｐゴシック"/>
      <a:font script="Khmr" typeface="DaunPenh"/>
      <a:font script="Knda" typeface="Tunga"/>
      <a:font script="Laoo" typeface="DokChampa"/>
      <a:font script="Mlym" typeface="Kartika"/>
      <a:font script="Mong" typeface="Mongolian Baiti"/>
      <a:font script="Orya" typeface="Kalinga"/>
      <a:font script="Sinh" typeface="Iskoola Pota"/>
      <a:font script="Syrc" typeface="Estrangelo Edessa"/>
      <a:font script="Taml" typeface="Latha"/>
      <a:font script="Telu" typeface="Gautami"/>
      <a:font script="Thaa" typeface="MV Boli"/>
      <a:font script="Thai" typeface="Tahoma"/>
      <a:font script="Tibt" typeface="Microsoft Himalaya"/>
      <a:font script="Uigh" typeface="Microsoft Uighur"/>
      <a:font script="Viet" typeface="Arial"/>
      <a:font script="Yiii" typeface="Microsoft Yi Baiti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atMod val="350000"/>
              <a:shade val="99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13814</TotalTime>
  <Words>1063</Words>
  <Application>Microsoft Office PowerPoint</Application>
  <PresentationFormat>全屏显示(4:3)</PresentationFormat>
  <Paragraphs>246</Paragraphs>
  <Slides>24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等线</vt:lpstr>
      <vt:lpstr>等线 Light</vt:lpstr>
      <vt:lpstr>黑体</vt:lpstr>
      <vt:lpstr>Arial</vt:lpstr>
      <vt:lpstr>Calibri</vt:lpstr>
      <vt:lpstr>Calibri Light</vt:lpstr>
      <vt:lpstr>Times New Roman</vt:lpstr>
      <vt:lpstr>Wingdings</vt:lpstr>
      <vt:lpstr>Office 主题​​</vt:lpstr>
      <vt:lpstr>Equation</vt:lpstr>
      <vt:lpstr>AHT: Application-Based Handover Triggering for Saving Energy in Cellular Networks</vt:lpstr>
      <vt:lpstr>Table of Contents</vt:lpstr>
      <vt:lpstr>Motivation</vt:lpstr>
      <vt:lpstr>Motivation</vt:lpstr>
      <vt:lpstr>Motivation</vt:lpstr>
      <vt:lpstr>Measurement Studies</vt:lpstr>
      <vt:lpstr>Measurement Studies</vt:lpstr>
      <vt:lpstr>Measurement Studies</vt:lpstr>
      <vt:lpstr>Measurement Studies</vt:lpstr>
      <vt:lpstr>AHT: Overall Idea</vt:lpstr>
      <vt:lpstr>Challenges</vt:lpstr>
      <vt:lpstr>Application Classification </vt:lpstr>
      <vt:lpstr>Upward Handover</vt:lpstr>
      <vt:lpstr>Upward Handover Decision</vt:lpstr>
      <vt:lpstr>Upward Handover Time</vt:lpstr>
      <vt:lpstr>Upward Handover</vt:lpstr>
      <vt:lpstr>Downward Handover</vt:lpstr>
      <vt:lpstr>Downward Handover</vt:lpstr>
      <vt:lpstr>Performance Evaluation</vt:lpstr>
      <vt:lpstr>Evaluation Results</vt:lpstr>
      <vt:lpstr>Evaluation Results</vt:lpstr>
      <vt:lpstr>Evaluation Results</vt:lpstr>
      <vt:lpstr>Conclusions and Future Works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peter</dc:creator>
  <cp:lastModifiedBy>Zhang Di</cp:lastModifiedBy>
  <cp:revision>2057</cp:revision>
  <dcterms:created xsi:type="dcterms:W3CDTF">2017-02-22T03:27:08Z</dcterms:created>
  <dcterms:modified xsi:type="dcterms:W3CDTF">2018-06-12T07:20:18Z</dcterms:modified>
</cp:coreProperties>
</file>