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8" r:id="rId3"/>
    <p:sldId id="310" r:id="rId5"/>
    <p:sldId id="280" r:id="rId6"/>
    <p:sldId id="325" r:id="rId7"/>
    <p:sldId id="323" r:id="rId8"/>
    <p:sldId id="326" r:id="rId9"/>
    <p:sldId id="290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291" r:id="rId18"/>
    <p:sldId id="334" r:id="rId19"/>
    <p:sldId id="306" r:id="rId20"/>
    <p:sldId id="321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0000"/>
    <a:srgbClr val="B2B2B2"/>
    <a:srgbClr val="000000"/>
    <a:srgbClr val="FFFFFF"/>
    <a:srgbClr val="DDDDDD"/>
    <a:srgbClr val="808080"/>
    <a:srgbClr val="4B6C7C"/>
    <a:srgbClr val="7B9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2714" autoAdjust="0"/>
  </p:normalViewPr>
  <p:slideViewPr>
    <p:cSldViewPr>
      <p:cViewPr varScale="1">
        <p:scale>
          <a:sx n="139" d="100"/>
          <a:sy n="139" d="100"/>
        </p:scale>
        <p:origin x="1080" y="114"/>
      </p:cViewPr>
      <p:guideLst>
        <p:guide orient="horz" pos="1676"/>
        <p:guide pos="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68C0887E-0C47-4A76-AD80-10D16889E05C}" type="datetime1">
              <a:rPr lang="zh-CN" altLang="en-US"/>
            </a:fld>
            <a:endParaRPr lang="zh-CN" altLang="en-US"/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0" eaLnBrk="0" hangingPunct="0">
              <a:spcBef>
                <a:spcPct val="30000"/>
              </a:spcBef>
            </a:pPr>
            <a:r>
              <a:rPr lang="zh-CN" sz="1200"/>
              <a:t>单击此处编辑母版文本样式</a:t>
            </a:r>
            <a:endParaRPr lang="zh-CN" sz="1200"/>
          </a:p>
          <a:p>
            <a:pPr defTabSz="0" eaLnBrk="0" hangingPunct="0">
              <a:spcBef>
                <a:spcPct val="30000"/>
              </a:spcBef>
            </a:pPr>
            <a:r>
              <a:rPr lang="zh-CN" sz="1200"/>
              <a:t>第二级</a:t>
            </a:r>
            <a:endParaRPr lang="zh-CN" sz="1200"/>
          </a:p>
          <a:p>
            <a:pPr defTabSz="0" eaLnBrk="0" hangingPunct="0">
              <a:spcBef>
                <a:spcPct val="30000"/>
              </a:spcBef>
            </a:pPr>
            <a:r>
              <a:rPr lang="zh-CN" sz="1200"/>
              <a:t>第三级</a:t>
            </a:r>
            <a:endParaRPr lang="zh-CN" sz="1200"/>
          </a:p>
          <a:p>
            <a:pPr defTabSz="0" eaLnBrk="0" hangingPunct="0">
              <a:spcBef>
                <a:spcPct val="30000"/>
              </a:spcBef>
            </a:pPr>
            <a:r>
              <a:rPr lang="zh-CN" sz="1200"/>
              <a:t>第四级</a:t>
            </a:r>
            <a:endParaRPr lang="zh-CN" sz="1200"/>
          </a:p>
          <a:p>
            <a:pPr defTabSz="0" eaLnBrk="0" hangingPunct="0">
              <a:spcBef>
                <a:spcPct val="30000"/>
              </a:spcBef>
            </a:pPr>
            <a:r>
              <a:rPr lang="zh-CN" sz="1200"/>
              <a:t>第五级</a:t>
            </a:r>
            <a:endParaRPr lang="zh-CN" sz="1200"/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>
              <a:defRPr/>
            </a:pPr>
            <a:fld id="{E43FA0FB-062D-4EE5-9595-21CA248E9DF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68C0887E-0C47-4A76-AD80-10D16889E05C}" type="datetime1">
              <a:rPr lang="zh-CN" altLang="en-US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43FA0FB-062D-4EE5-9595-21CA248E9DF9}" type="slidenum">
              <a:rPr lang="zh-CN" altLang="en-US"/>
            </a:fld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r>
              <a:rPr lang="en-US" altLang="zh-CN"/>
              <a:t>Hello, everyone, my name is Zhang Jie, from China university of Geosciences.</a:t>
            </a:r>
            <a:endParaRPr lang="en-US" altLang="zh-CN"/>
          </a:p>
          <a:p>
            <a:r>
              <a:rPr lang="en-US" altLang="zh-CN"/>
              <a:t>Today, I will introduce the paper ...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Our objective is to minimize the total cost in system, which contains the communication cost and computaion cost.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Due to the bursty and fluctuation of the packet rates, it is difficult to predict the workload at runtime. As a result, how to manage the network function in an edge cloud with the consideration of both resources allocation and packet sheduling to achieve the cost efficiency is a challenging problem.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To solve this problem, we use the framework of Lyapunov optimization to develop an online sheduling algorithm in the spirit of backpressure principle.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We caculate the Lyapunov function to measure the aggregated queue backlog and the Lyapunov Drift Bound to describe the expected change in one time slot.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Next, we caculate the upper bound of the Lyapunov Drift,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In order to take the overall cost into consideration, we further define a drift-plus-penalty expression.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By rewriting the above expressions, we can obtain the upper bound of cost and queue backlog. There exist a tradeoff between cost and backlog.</a:t>
            </a:r>
            <a:endParaRPr lang="en-US" altLang="zh-CN"/>
          </a:p>
          <a:p>
            <a:r>
              <a:rPr lang="en-US" altLang="zh-CN"/>
              <a:t>We can choose the suitable V to match the demand.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According to the backpressure principle, we can reformulate the original problem by maximinzing the output rate, meanwhile, minimize the whole cost.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So the cost-efficient backpressure based online algorithm can be excuted at each server at runtime.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Finally , we did some experiments to evaluate the performance of our online algorithm.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In the first experiment, we can see that smaller value of V implies faster packet processing.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When consider the overall cost, it shows a oppsite result.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To summerize the effect of V to the backlog-cost tradeoff, we present the average backlog and cost under different value of V.</a:t>
            </a:r>
            <a:endParaRPr lang="en-US" altLang="zh-CN"/>
          </a:p>
          <a:p>
            <a:r>
              <a:rPr lang="en-US" altLang="zh-CN"/>
              <a:t>we can clearly see the tradeoff between backlog and cost.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Then, we compare our online algorithm with other two strategies, One-in-One means each server only deploy one function, All-in-One means all virtual function are placed in one server. We can see the good performance of our proposed algorithm.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In conclusion, we use the Lyapunov optimization to solve the network function management with the consideration of packet sheduling and resource allocation.</a:t>
            </a:r>
            <a:endParaRPr lang="en-US" altLang="zh-CN"/>
          </a:p>
          <a:p>
            <a:r>
              <a:rPr lang="en-US" altLang="zh-CN"/>
              <a:t>And according to the simulation, we can demonstrate the high efficiency of the proposed algorithm.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68C0887E-0C47-4A76-AD80-10D16889E05C}" type="datetime1">
              <a:rPr lang="zh-CN" altLang="en-US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43FA0FB-062D-4EE5-9595-21CA248E9DF9}" type="slidenum">
              <a:rPr lang="zh-CN" altLang="en-US"/>
            </a:fld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r>
              <a:rPr lang="en-US" altLang="zh-CN"/>
              <a:t>Ok, that's all, thanks very much. 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I will introduce my paper from following aspects.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As far as we know, traditional network appliances run on proprietary, dedicated hardware, which cannot achieve high speed </a:t>
            </a:r>
            <a:r>
              <a:rPr lang="en-US" altLang="zh-CN">
                <a:sym typeface="+mn-ea"/>
              </a:rPr>
              <a:t>deployment </a:t>
            </a:r>
            <a:r>
              <a:rPr lang="en-US" altLang="zh-CN"/>
              <a:t>of new network service.</a:t>
            </a:r>
            <a:endParaRPr lang="en-US" altLang="zh-CN"/>
          </a:p>
          <a:p>
            <a:r>
              <a:rPr lang="en-US" altLang="zh-CN"/>
              <a:t>Therefore, classical network appliances were transformed into network function virtualization.</a:t>
            </a:r>
            <a:endParaRPr lang="en-US" altLang="zh-CN"/>
          </a:p>
          <a:p>
            <a:r>
              <a:rPr lang="en-US" altLang="zh-CN"/>
              <a:t>With this ,it is easy for managers or programmers to enhance the performance of whole network.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From these two pictures, we can see the uptrend of NFV.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Individual network functions should be connected to form a network service chain.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These new emerging technologies have attracted numerous researchers in many field, such as Network Function management and Task distribution.</a:t>
            </a:r>
            <a:endParaRPr lang="en-US" altLang="zh-CN"/>
          </a:p>
          <a:p>
            <a:r>
              <a:rPr lang="en-US" altLang="zh-CN"/>
              <a:t>After analyzing many related works, we found that they failed to ...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In this paper, we jointly consider the  network function placement and flow scheduling in real time.</a:t>
            </a:r>
            <a:endParaRPr lang="en-US" altLang="zh-CN"/>
          </a:p>
          <a:p>
            <a:r>
              <a:rPr lang="en-US" altLang="zh-CN"/>
              <a:t>Firstly, we define an extended network service chain graph, each function have  N replicas located in N servers. More specifically, a set of proxies are deployed in the edge cloud to collect the network service requests. The location of a proxy is pre-determined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Then, we formulate a model to solve</a:t>
            </a:r>
            <a:r>
              <a:rPr lang="en-US" altLang="zh-CN"/>
              <a:t> the packet scheduling, network function management and resource allocation.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In terms of packet sheduling, we should garantee the communication capacity and computation capacity on each server.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In the processing of packet sheduling, the whole system should remain stable, the queue backlog length on each service should hold a stable level.  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8C0887E-0C47-4A76-AD80-10D16889E0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E36A-BEA3-49DC-8920-B331B0B8A4A0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1900-10A2-4CC6-8A82-1659C4480C1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9A0E-0CEA-43E7-8B86-59572903A15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2254-8BDF-4A93-A208-09DAC843249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2087-838D-4429-83AB-2E1F4409349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D631-D2CD-4FAD-AB9E-5AEA4DBFE3B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EAE6-5377-4F0D-9814-5EFF129B073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074B-634E-4C52-8761-11137A3287C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840B-EF4B-40BC-873F-0A54A2CE6A3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D435-07EB-4D42-94DC-92B9899F14A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1E78-6CBC-4E35-8C89-07C14C9573D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BFA1-024A-4B3D-B1E0-7749AF98450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BE61-26FF-4395-832A-E95D5FDF6C5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FDA3-AE60-4917-B6F1-89605C509917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72D3-EC96-456F-8E5E-CCB09DC57EB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C203-39FE-4516-ACB0-2962BB31C32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EB20-4D70-4B6F-93CD-93651CA65640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2AC4-E7EF-4174-B109-E010042060B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4ED2-D83F-4E02-AADE-232297DACC7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3A35-9D59-4D7D-BC6C-139A8717A7D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Verdana" panose="020B0604030504040204" pitchFamily="34" charset="0"/>
              </a:rPr>
              <a:t>单击此处编辑母版标题样式</a:t>
            </a:r>
            <a:endParaRPr lang="zh-CN">
              <a:sym typeface="Verdana" panose="020B060403050404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Verdana" panose="020B0604030504040204" pitchFamily="34" charset="0"/>
              </a:rPr>
              <a:t>单击此处编辑母版文本样式</a:t>
            </a:r>
            <a:endParaRPr lang="zh-CN">
              <a:sym typeface="Verdana" panose="020B0604030504040204" pitchFamily="34" charset="0"/>
            </a:endParaRPr>
          </a:p>
          <a:p>
            <a:pPr lvl="1"/>
            <a:r>
              <a:rPr lang="zh-CN">
                <a:sym typeface="Verdana" panose="020B0604030504040204" pitchFamily="34" charset="0"/>
              </a:rPr>
              <a:t>第二级</a:t>
            </a:r>
            <a:endParaRPr lang="zh-CN">
              <a:sym typeface="Verdana" panose="020B0604030504040204" pitchFamily="34" charset="0"/>
            </a:endParaRPr>
          </a:p>
          <a:p>
            <a:pPr lvl="2"/>
            <a:r>
              <a:rPr lang="zh-CN">
                <a:sym typeface="Verdana" panose="020B0604030504040204" pitchFamily="34" charset="0"/>
              </a:rPr>
              <a:t>第三级</a:t>
            </a:r>
            <a:endParaRPr lang="zh-CN">
              <a:sym typeface="Verdana" panose="020B0604030504040204" pitchFamily="34" charset="0"/>
            </a:endParaRPr>
          </a:p>
          <a:p>
            <a:pPr lvl="3"/>
            <a:r>
              <a:rPr lang="zh-CN">
                <a:sym typeface="Verdana" panose="020B0604030504040204" pitchFamily="34" charset="0"/>
              </a:rPr>
              <a:t>第四级</a:t>
            </a:r>
            <a:endParaRPr lang="zh-CN">
              <a:sym typeface="Verdana" panose="020B0604030504040204" pitchFamily="34" charset="0"/>
            </a:endParaRPr>
          </a:p>
          <a:p>
            <a:pPr lvl="4"/>
            <a:r>
              <a:rPr lang="zh-CN">
                <a:sym typeface="Verdana" panose="020B0604030504040204" pitchFamily="34" charset="0"/>
              </a:rPr>
              <a:t>第五级</a:t>
            </a:r>
            <a:endParaRPr lang="zh-CN">
              <a:sym typeface="Verdana" panose="020B060403050404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D42F8F-D216-40C0-BD59-4B503B35F0B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28.wmf"/><Relationship Id="rId11" Type="http://schemas.openxmlformats.org/officeDocument/2006/relationships/notesSlide" Target="../notesSlides/notesSlide10.xml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32.wmf"/><Relationship Id="rId1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8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35.wmf"/><Relationship Id="rId11" Type="http://schemas.openxmlformats.org/officeDocument/2006/relationships/notesSlide" Target="../notesSlides/notesSlide12.xml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1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38.wmf"/><Relationship Id="rId11" Type="http://schemas.openxmlformats.org/officeDocument/2006/relationships/notesSlide" Target="../notesSlides/notesSlide13.xml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6.jpeg"/><Relationship Id="rId12" Type="http://schemas.openxmlformats.org/officeDocument/2006/relationships/image" Target="../media/image15.png"/><Relationship Id="rId11" Type="http://schemas.openxmlformats.org/officeDocument/2006/relationships/image" Target="../media/image14.jpeg"/><Relationship Id="rId10" Type="http://schemas.openxmlformats.org/officeDocument/2006/relationships/image" Target="../media/image13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6"/>
          <a:stretch>
            <a:fillRect/>
          </a:stretch>
        </p:blipFill>
        <p:spPr>
          <a:xfrm>
            <a:off x="0" y="15022"/>
            <a:ext cx="9144000" cy="516403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205625" y="-200558"/>
            <a:ext cx="6732748" cy="5795570"/>
            <a:chOff x="1205625" y="-962828"/>
            <a:chExt cx="6732748" cy="5795570"/>
          </a:xfrm>
        </p:grpSpPr>
        <p:sp>
          <p:nvSpPr>
            <p:cNvPr id="25" name="任意多边形 24"/>
            <p:cNvSpPr/>
            <p:nvPr/>
          </p:nvSpPr>
          <p:spPr>
            <a:xfrm rot="13279639">
              <a:off x="1428645" y="-962828"/>
              <a:ext cx="6286708" cy="5795570"/>
            </a:xfrm>
            <a:custGeom>
              <a:avLst/>
              <a:gdLst>
                <a:gd name="connsiteX0" fmla="*/ 6286708 w 6286708"/>
                <a:gd name="connsiteY0" fmla="*/ 1178792 h 5795570"/>
                <a:gd name="connsiteX1" fmla="*/ 1036591 w 6286708"/>
                <a:gd name="connsiteY1" fmla="*/ 5795570 h 5795570"/>
                <a:gd name="connsiteX2" fmla="*/ 0 w 6286708"/>
                <a:gd name="connsiteY2" fmla="*/ 4616777 h 5795570"/>
                <a:gd name="connsiteX3" fmla="*/ 438583 w 6286708"/>
                <a:gd name="connsiteY3" fmla="*/ 4231102 h 5795570"/>
                <a:gd name="connsiteX4" fmla="*/ 730299 w 6286708"/>
                <a:gd name="connsiteY4" fmla="*/ 3260119 h 5795570"/>
                <a:gd name="connsiteX5" fmla="*/ 900089 w 6286708"/>
                <a:gd name="connsiteY5" fmla="*/ 3825269 h 5795570"/>
                <a:gd name="connsiteX6" fmla="*/ 5250117 w 6286708"/>
                <a:gd name="connsiteY6" fmla="*/ 0 h 579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6708" h="5795570">
                  <a:moveTo>
                    <a:pt x="6286708" y="1178792"/>
                  </a:moveTo>
                  <a:lnTo>
                    <a:pt x="1036591" y="5795570"/>
                  </a:lnTo>
                  <a:lnTo>
                    <a:pt x="0" y="4616777"/>
                  </a:lnTo>
                  <a:lnTo>
                    <a:pt x="438583" y="4231102"/>
                  </a:lnTo>
                  <a:lnTo>
                    <a:pt x="730299" y="3260119"/>
                  </a:lnTo>
                  <a:lnTo>
                    <a:pt x="900089" y="3825269"/>
                  </a:lnTo>
                  <a:lnTo>
                    <a:pt x="5250117" y="0"/>
                  </a:lnTo>
                  <a:close/>
                </a:path>
              </a:pathLst>
            </a:custGeom>
            <a:solidFill>
              <a:schemeClr val="accent2">
                <a:alpha val="59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>
              <a:spLocks noChangeArrowheads="1"/>
            </p:cNvSpPr>
            <p:nvPr/>
          </p:nvSpPr>
          <p:spPr bwMode="auto">
            <a:xfrm>
              <a:off x="1205625" y="1331216"/>
              <a:ext cx="6732748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Stochastic Scheduling towards Cost Efficient Network Function Virtualization in Edge Cloud</a:t>
              </a:r>
              <a:endParaRPr lang="zh-CN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87" y="491286"/>
            <a:ext cx="1309821" cy="13098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9772" y="4282882"/>
            <a:ext cx="442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Zeng,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Zhang, Lin Gu, and Song Guo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000"/>
    </mc:Choice>
    <mc:Fallback>
      <p:transition advClick="0" advTm="1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72516" y="-5298"/>
            <a:ext cx="3087241" cy="485183"/>
            <a:chOff x="-72516" y="-5298"/>
            <a:chExt cx="1805717" cy="485183"/>
          </a:xfrm>
        </p:grpSpPr>
        <p:sp>
          <p:nvSpPr>
            <p:cNvPr id="50" name="平行四边形 49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Problem Formulation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4088" y="566241"/>
            <a:ext cx="436799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Total Cost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5360" y="680622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4088" y="928539"/>
            <a:ext cx="4288353" cy="4149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Cost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（“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pay-as-you-go”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4088" y="2100646"/>
            <a:ext cx="2090637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Cost: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6656" y="3188397"/>
            <a:ext cx="1391856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cost: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1378189" y="3784096"/>
          <a:ext cx="14716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AxMath" r:id="rId1" imgW="914400" imgH="914400" progId="Equation.AxMath">
                  <p:embed/>
                </p:oleObj>
              </mc:Choice>
              <mc:Fallback>
                <p:oleObj name="AxMath" r:id="rId1" imgW="914400" imgH="914400" progId="Equation.AxMath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189" y="3784096"/>
                        <a:ext cx="1471613" cy="273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4499992" y="1459012"/>
            <a:ext cx="360040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99992" y="2608933"/>
            <a:ext cx="360040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99992" y="3680312"/>
            <a:ext cx="360040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28184" y="2283718"/>
            <a:ext cx="2196244" cy="1071544"/>
          </a:xfrm>
          <a:prstGeom prst="rect">
            <a:avLst/>
          </a:prstGeom>
          <a:noFill/>
          <a:ln w="12700">
            <a:solidFill>
              <a:srgbClr val="B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803122" y="1523707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345346" y="1512151"/>
          <a:ext cx="1926332" cy="41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AxMath" r:id="rId3" imgW="1635760" imgH="354965" progId="Equation.AxMath">
                  <p:embed/>
                </p:oleObj>
              </mc:Choice>
              <mc:Fallback>
                <p:oleObj name="AxMath" r:id="rId3" imgW="1635760" imgH="354965" progId="Equation.AxMat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346" y="1512151"/>
                        <a:ext cx="1926332" cy="414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1378189" y="2692178"/>
          <a:ext cx="16208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AxMath" r:id="rId5" imgW="914400" imgH="914400" progId="Equation.AxMath">
                  <p:embed/>
                </p:oleObj>
              </mc:Choice>
              <mc:Fallback>
                <p:oleObj name="AxMath" r:id="rId5" imgW="914400" imgH="914400" progId="Equation.AxMath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189" y="2692178"/>
                        <a:ext cx="1620838" cy="412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480212" y="2380638"/>
          <a:ext cx="17922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AxMath" r:id="rId7" imgW="914400" imgH="914400" progId="Equation.AxMath">
                  <p:embed/>
                </p:oleObj>
              </mc:Choice>
              <mc:Fallback>
                <p:oleObj name="AxMath" r:id="rId7" imgW="914400" imgH="914400" progId="Equation.AxMath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212" y="2380638"/>
                        <a:ext cx="1792288" cy="91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72516" y="-5298"/>
            <a:ext cx="2556284" cy="324036"/>
            <a:chOff x="-72516" y="-5298"/>
            <a:chExt cx="1805717" cy="324036"/>
          </a:xfrm>
        </p:grpSpPr>
        <p:sp>
          <p:nvSpPr>
            <p:cNvPr id="50" name="平行四边形 49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Algorithm Design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4088" y="566241"/>
            <a:ext cx="436799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Lyapunov Drift Bound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5360" y="680622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4088" y="928539"/>
            <a:ext cx="245978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Lyapunov function: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178659" y="1000742"/>
          <a:ext cx="1997783" cy="46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AxMath" r:id="rId1" imgW="1668145" imgH="394970" progId="Equation.AxMath">
                  <p:embed/>
                </p:oleObj>
              </mc:Choice>
              <mc:Fallback>
                <p:oleObj name="AxMath" r:id="rId1" imgW="1668145" imgH="394970" progId="Equation.AxMat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659" y="1000742"/>
                        <a:ext cx="1997783" cy="468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924088" y="1455626"/>
            <a:ext cx="4246547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one-slot conditional Lyapunov drift function: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28226" y="2027773"/>
          <a:ext cx="7075487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AxMath" r:id="rId3" imgW="914400" imgH="914400" progId="Equation.AxMath">
                  <p:embed/>
                </p:oleObj>
              </mc:Choice>
              <mc:Fallback>
                <p:oleObj name="AxMath" r:id="rId3" imgW="914400" imgH="914400" progId="Equation.AxMath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226" y="2027773"/>
                        <a:ext cx="7075487" cy="1978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1097614" y="3939902"/>
            <a:ext cx="828092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1925706" y="4316736"/>
          <a:ext cx="3103979" cy="28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AxMath" r:id="rId5" imgW="914400" imgH="914400" progId="Equation.AxMath">
                  <p:embed/>
                </p:oleObj>
              </mc:Choice>
              <mc:Fallback>
                <p:oleObj name="AxMath" r:id="rId5" imgW="914400" imgH="914400" progId="Equation.AxMath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706" y="4316736"/>
                        <a:ext cx="3103979" cy="286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72516" y="-5298"/>
            <a:ext cx="2628292" cy="324036"/>
            <a:chOff x="-72516" y="-5298"/>
            <a:chExt cx="1805717" cy="324036"/>
          </a:xfrm>
        </p:grpSpPr>
        <p:sp>
          <p:nvSpPr>
            <p:cNvPr id="50" name="平行四边形 49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Algorithm Design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4088" y="566241"/>
            <a:ext cx="436799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Optimal Analysis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5360" y="680622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29196" y="1128191"/>
          <a:ext cx="29368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AxMath" r:id="rId1" imgW="914400" imgH="914400" progId="Equation.AxMath">
                  <p:embed/>
                </p:oleObj>
              </mc:Choice>
              <mc:Fallback>
                <p:oleObj name="AxMath" r:id="rId1" imgW="914400" imgH="914400" progId="Equation.AxMath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196" y="1128191"/>
                        <a:ext cx="2936875" cy="512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29196" y="1776239"/>
          <a:ext cx="47847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AxMath" r:id="rId3" imgW="914400" imgH="914400" progId="Equation.AxMath">
                  <p:embed/>
                </p:oleObj>
              </mc:Choice>
              <mc:Fallback>
                <p:oleObj name="AxMath" r:id="rId3" imgW="914400" imgH="914400" progId="Equation.AxMath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196" y="1776239"/>
                        <a:ext cx="4784725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左大括号 1"/>
          <p:cNvSpPr/>
          <p:nvPr/>
        </p:nvSpPr>
        <p:spPr>
          <a:xfrm>
            <a:off x="755360" y="1311610"/>
            <a:ext cx="168728" cy="720080"/>
          </a:xfrm>
          <a:prstGeom prst="leftBrace">
            <a:avLst>
              <a:gd name="adj1" fmla="val 65379"/>
              <a:gd name="adj2" fmla="val 50000"/>
            </a:avLst>
          </a:prstGeom>
          <a:ln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029196" y="2558374"/>
          <a:ext cx="24431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AxMath" r:id="rId5" imgW="914400" imgH="914400" progId="Equation.AxMath">
                  <p:embed/>
                </p:oleObj>
              </mc:Choice>
              <mc:Fallback>
                <p:oleObj name="AxMath" r:id="rId5" imgW="914400" imgH="914400" progId="Equation.AxMath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196" y="2558374"/>
                        <a:ext cx="2443162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箭头: 右 2"/>
          <p:cNvSpPr/>
          <p:nvPr/>
        </p:nvSpPr>
        <p:spPr>
          <a:xfrm>
            <a:off x="625007" y="2654408"/>
            <a:ext cx="312528" cy="117485"/>
          </a:xfrm>
          <a:prstGeom prst="rightArrow">
            <a:avLst/>
          </a:prstGeom>
          <a:noFill/>
          <a:ln w="9525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6000" y="3198206"/>
            <a:ext cx="2930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Drift-plus-penalty expression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55360" y="3344813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1029196" y="3685084"/>
          <a:ext cx="53006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AxMath" r:id="rId7" imgW="914400" imgH="914400" progId="Equation.AxMath">
                  <p:embed/>
                </p:oleObj>
              </mc:Choice>
              <mc:Fallback>
                <p:oleObj name="AxMath" r:id="rId7" imgW="914400" imgH="914400" progId="Equation.AxMath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196" y="3685084"/>
                        <a:ext cx="5300663" cy="89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72516" y="-5298"/>
            <a:ext cx="2556284" cy="324036"/>
            <a:chOff x="-72516" y="-5298"/>
            <a:chExt cx="1805717" cy="324036"/>
          </a:xfrm>
        </p:grpSpPr>
        <p:sp>
          <p:nvSpPr>
            <p:cNvPr id="50" name="平行四边形 49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Algorithm Design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0412" y="593242"/>
            <a:ext cx="2930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drift-plus-penalty expression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9772" y="739849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1043608" y="1080120"/>
          <a:ext cx="53006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AxMath" r:id="rId1" imgW="914400" imgH="914400" progId="Equation.AxMath">
                  <p:embed/>
                </p:oleObj>
              </mc:Choice>
              <mc:Fallback>
                <p:oleObj name="AxMath" r:id="rId1" imgW="914400" imgH="914400" progId="Equation.AxMath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080120"/>
                        <a:ext cx="5300663" cy="89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箭头: 右 17"/>
          <p:cNvSpPr/>
          <p:nvPr/>
        </p:nvSpPr>
        <p:spPr>
          <a:xfrm>
            <a:off x="671188" y="2319722"/>
            <a:ext cx="312528" cy="117485"/>
          </a:xfrm>
          <a:prstGeom prst="rightArrow">
            <a:avLst/>
          </a:prstGeom>
          <a:noFill/>
          <a:ln w="9525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1058997" y="2132390"/>
          <a:ext cx="3417888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AxMath" r:id="rId3" imgW="914400" imgH="914400" progId="Equation.AxMath">
                  <p:embed/>
                </p:oleObj>
              </mc:Choice>
              <mc:Fallback>
                <p:oleObj name="AxMath" r:id="rId3" imgW="914400" imgH="914400" progId="Equation.AxMath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997" y="2132390"/>
                        <a:ext cx="3417888" cy="1058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箭头: 右 21"/>
          <p:cNvSpPr/>
          <p:nvPr/>
        </p:nvSpPr>
        <p:spPr>
          <a:xfrm>
            <a:off x="671188" y="3681406"/>
            <a:ext cx="312528" cy="117485"/>
          </a:xfrm>
          <a:prstGeom prst="rightArrow">
            <a:avLst/>
          </a:prstGeom>
          <a:noFill/>
          <a:ln w="9525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1042011" y="3499684"/>
          <a:ext cx="26177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AxMath" r:id="rId5" imgW="914400" imgH="914400" progId="Equation.AxMath">
                  <p:embed/>
                </p:oleObj>
              </mc:Choice>
              <mc:Fallback>
                <p:oleObj name="AxMath" r:id="rId5" imgW="914400" imgH="914400" progId="Equation.AxMath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011" y="3499684"/>
                        <a:ext cx="2617787" cy="512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1042035" y="4171315"/>
          <a:ext cx="368554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AxMath" r:id="rId7" imgW="2725420" imgH="422275" progId="Equation.AxMath">
                  <p:embed/>
                </p:oleObj>
              </mc:Choice>
              <mc:Fallback>
                <p:oleObj name="AxMath" r:id="rId7" imgW="2725420" imgH="422275" progId="Equation.AxMath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035" y="4171315"/>
                        <a:ext cx="3685540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72516" y="-5298"/>
            <a:ext cx="2520280" cy="324036"/>
            <a:chOff x="-72516" y="-5298"/>
            <a:chExt cx="1805717" cy="324036"/>
          </a:xfrm>
        </p:grpSpPr>
        <p:sp>
          <p:nvSpPr>
            <p:cNvPr id="50" name="平行四边形 49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Online Algorithm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07239" y="1115815"/>
          <a:ext cx="3543114" cy="291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AxMath" r:id="rId1" imgW="914400" imgH="914400" progId="Equation.AxMath">
                  <p:embed/>
                </p:oleObj>
              </mc:Choice>
              <mc:Fallback>
                <p:oleObj name="AxMath" r:id="rId1" imgW="914400" imgH="914400" progId="Equation.AxMath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9" y="1115815"/>
                        <a:ext cx="3543114" cy="2911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20" y="1225460"/>
            <a:ext cx="4194176" cy="249970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5652120" y="2247714"/>
            <a:ext cx="360040" cy="288032"/>
          </a:xfrm>
          <a:prstGeom prst="ellipse">
            <a:avLst/>
          </a:prstGeom>
          <a:noFill/>
          <a:ln w="12700">
            <a:solidFill>
              <a:srgbClr val="B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3923928" y="2031690"/>
            <a:ext cx="1728192" cy="288032"/>
          </a:xfrm>
          <a:prstGeom prst="straightConnector1">
            <a:avLst/>
          </a:prstGeom>
          <a:ln>
            <a:solidFill>
              <a:srgbClr val="B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38"/>
          <p:cNvSpPr>
            <a:spLocks noChangeArrowheads="1"/>
          </p:cNvSpPr>
          <p:nvPr/>
        </p:nvSpPr>
        <p:spPr bwMode="auto">
          <a:xfrm>
            <a:off x="3534969" y="48998"/>
            <a:ext cx="13321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取得效益</a:t>
            </a:r>
            <a:endParaRPr lang="zh-CN" altLang="en-US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-72516" y="-5298"/>
            <a:ext cx="3492388" cy="485183"/>
            <a:chOff x="-72516" y="-5298"/>
            <a:chExt cx="1805717" cy="485183"/>
          </a:xfrm>
        </p:grpSpPr>
        <p:sp>
          <p:nvSpPr>
            <p:cNvPr id="50" name="平行四边形 49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Performance Evaluation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422" y="1007506"/>
            <a:ext cx="4268548" cy="260045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5806" y="3623757"/>
            <a:ext cx="328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 backlog at different time slots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007506"/>
            <a:ext cx="4254248" cy="2593127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5328084" y="3629559"/>
            <a:ext cx="3079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cost at different time slots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38"/>
          <p:cNvSpPr>
            <a:spLocks noChangeArrowheads="1"/>
          </p:cNvSpPr>
          <p:nvPr/>
        </p:nvSpPr>
        <p:spPr bwMode="auto">
          <a:xfrm>
            <a:off x="3534969" y="48998"/>
            <a:ext cx="13321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取得效益</a:t>
            </a:r>
            <a:endParaRPr lang="zh-CN" altLang="en-US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-72516" y="-5298"/>
            <a:ext cx="3440573" cy="485183"/>
            <a:chOff x="-72516" y="-5298"/>
            <a:chExt cx="1805717" cy="485183"/>
          </a:xfrm>
        </p:grpSpPr>
        <p:sp>
          <p:nvSpPr>
            <p:cNvPr id="50" name="平行四边形 49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Performance Evaluation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534" y="3545696"/>
            <a:ext cx="3456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Time-averaged backlog and cost under 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different values of V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452940" y="2240542"/>
            <a:ext cx="4317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cost under different computation capacities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0" y="1468120"/>
            <a:ext cx="3303270" cy="1994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86360"/>
            <a:ext cx="3233420" cy="2108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3368" y="4581716"/>
            <a:ext cx="4527137" cy="307777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cost under different communication capacities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25" y="2463165"/>
            <a:ext cx="3265170" cy="211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-72516" y="-5298"/>
            <a:ext cx="1805717" cy="324036"/>
            <a:chOff x="3470062" y="-5298"/>
            <a:chExt cx="1805717" cy="324036"/>
          </a:xfrm>
        </p:grpSpPr>
        <p:sp>
          <p:nvSpPr>
            <p:cNvPr id="44" name="平行四边形 43"/>
            <p:cNvSpPr/>
            <p:nvPr/>
          </p:nvSpPr>
          <p:spPr>
            <a:xfrm>
              <a:off x="3470062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5" name="TextBox 38"/>
            <p:cNvSpPr>
              <a:spLocks noChangeArrowheads="1"/>
            </p:cNvSpPr>
            <p:nvPr/>
          </p:nvSpPr>
          <p:spPr bwMode="auto">
            <a:xfrm>
              <a:off x="3534969" y="48998"/>
              <a:ext cx="133214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Conclusion</a:t>
              </a:r>
              <a:endPara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9400" y="2330338"/>
            <a:ext cx="6876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use of Lyapunov optimization to design a dynamic scheduling algorithm on task distribution, function management and resource allocation towards cost efficient NFV in edge cloud.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771599" y="987574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9401" y="844552"/>
            <a:ext cx="687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Optimizing the packet scheduling, network function management and resource allocation for NFV in the literature in real time.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771598" y="2472640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9400" y="1587445"/>
            <a:ext cx="687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explores the queueing information available in the system to make online control decisions.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771598" y="1726423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6"/>
          <a:stretch>
            <a:fillRect/>
          </a:stretch>
        </p:blipFill>
        <p:spPr>
          <a:xfrm>
            <a:off x="0" y="-20538"/>
            <a:ext cx="9144000" cy="516403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205625" y="-236118"/>
            <a:ext cx="6732748" cy="5795570"/>
            <a:chOff x="1205625" y="-962828"/>
            <a:chExt cx="6732748" cy="5795570"/>
          </a:xfrm>
        </p:grpSpPr>
        <p:sp>
          <p:nvSpPr>
            <p:cNvPr id="25" name="任意多边形 24"/>
            <p:cNvSpPr/>
            <p:nvPr/>
          </p:nvSpPr>
          <p:spPr>
            <a:xfrm rot="13279639">
              <a:off x="1428645" y="-962828"/>
              <a:ext cx="6286708" cy="5795570"/>
            </a:xfrm>
            <a:custGeom>
              <a:avLst/>
              <a:gdLst>
                <a:gd name="connsiteX0" fmla="*/ 6286708 w 6286708"/>
                <a:gd name="connsiteY0" fmla="*/ 1178792 h 5795570"/>
                <a:gd name="connsiteX1" fmla="*/ 1036591 w 6286708"/>
                <a:gd name="connsiteY1" fmla="*/ 5795570 h 5795570"/>
                <a:gd name="connsiteX2" fmla="*/ 0 w 6286708"/>
                <a:gd name="connsiteY2" fmla="*/ 4616777 h 5795570"/>
                <a:gd name="connsiteX3" fmla="*/ 438583 w 6286708"/>
                <a:gd name="connsiteY3" fmla="*/ 4231102 h 5795570"/>
                <a:gd name="connsiteX4" fmla="*/ 730299 w 6286708"/>
                <a:gd name="connsiteY4" fmla="*/ 3260119 h 5795570"/>
                <a:gd name="connsiteX5" fmla="*/ 900089 w 6286708"/>
                <a:gd name="connsiteY5" fmla="*/ 3825269 h 5795570"/>
                <a:gd name="connsiteX6" fmla="*/ 5250117 w 6286708"/>
                <a:gd name="connsiteY6" fmla="*/ 0 h 579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6708" h="5795570">
                  <a:moveTo>
                    <a:pt x="6286708" y="1178792"/>
                  </a:moveTo>
                  <a:lnTo>
                    <a:pt x="1036591" y="5795570"/>
                  </a:lnTo>
                  <a:lnTo>
                    <a:pt x="0" y="4616777"/>
                  </a:lnTo>
                  <a:lnTo>
                    <a:pt x="438583" y="4231102"/>
                  </a:lnTo>
                  <a:lnTo>
                    <a:pt x="730299" y="3260119"/>
                  </a:lnTo>
                  <a:lnTo>
                    <a:pt x="900089" y="3825269"/>
                  </a:lnTo>
                  <a:lnTo>
                    <a:pt x="5250117" y="0"/>
                  </a:lnTo>
                  <a:close/>
                </a:path>
              </a:pathLst>
            </a:custGeom>
            <a:solidFill>
              <a:schemeClr val="accent2">
                <a:alpha val="59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>
              <a:spLocks noChangeArrowheads="1"/>
            </p:cNvSpPr>
            <p:nvPr/>
          </p:nvSpPr>
          <p:spPr bwMode="auto">
            <a:xfrm>
              <a:off x="1205625" y="1366247"/>
              <a:ext cx="6732748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THANKS</a:t>
              </a:r>
              <a:endParaRPr lang="zh-CN" altLang="en-US" sz="6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87" y="491286"/>
            <a:ext cx="1309821" cy="1309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000"/>
    </mc:Choice>
    <mc:Fallback>
      <p:transition advClick="0" advTm="1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32" y="1035253"/>
            <a:ext cx="2531979" cy="358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6"/>
          <p:cNvSpPr/>
          <p:nvPr/>
        </p:nvSpPr>
        <p:spPr>
          <a:xfrm rot="16200000">
            <a:off x="3900728" y="-633735"/>
            <a:ext cx="3580081" cy="6918057"/>
          </a:xfrm>
          <a:custGeom>
            <a:avLst/>
            <a:gdLst/>
            <a:ahLst/>
            <a:cxnLst/>
            <a:rect l="l" t="t" r="r" b="b"/>
            <a:pathLst>
              <a:path w="3580081" h="5237125">
                <a:moveTo>
                  <a:pt x="3580081" y="443593"/>
                </a:moveTo>
                <a:lnTo>
                  <a:pt x="3580081" y="5237125"/>
                </a:lnTo>
                <a:lnTo>
                  <a:pt x="0" y="5237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85000"/>
            </a:schemeClr>
          </a:solidFill>
          <a:ln w="2540">
            <a:noFill/>
          </a:ln>
          <a:effectLst>
            <a:outerShdw blurRad="88900" dist="508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3743356" y="2173921"/>
            <a:ext cx="4141011" cy="388071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1" name="对角圆角矩形 20"/>
          <p:cNvSpPr/>
          <p:nvPr/>
        </p:nvSpPr>
        <p:spPr>
          <a:xfrm>
            <a:off x="3743356" y="2663281"/>
            <a:ext cx="4141011" cy="388071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3743356" y="3152641"/>
            <a:ext cx="4141011" cy="388071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" name="对角圆角矩形 22"/>
          <p:cNvSpPr/>
          <p:nvPr/>
        </p:nvSpPr>
        <p:spPr>
          <a:xfrm>
            <a:off x="3743356" y="3642001"/>
            <a:ext cx="4141011" cy="388071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矩形 9"/>
          <p:cNvSpPr/>
          <p:nvPr/>
        </p:nvSpPr>
        <p:spPr>
          <a:xfrm flipV="1">
            <a:off x="0" y="1035253"/>
            <a:ext cx="1007604" cy="3580082"/>
          </a:xfrm>
          <a:custGeom>
            <a:avLst/>
            <a:gdLst/>
            <a:ahLst/>
            <a:cxnLst/>
            <a:rect l="l" t="t" r="r" b="b"/>
            <a:pathLst>
              <a:path w="847728" h="3580082">
                <a:moveTo>
                  <a:pt x="0" y="3580082"/>
                </a:moveTo>
                <a:lnTo>
                  <a:pt x="847728" y="3580082"/>
                </a:lnTo>
                <a:lnTo>
                  <a:pt x="4041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">
            <a:noFill/>
          </a:ln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3741136" y="1519661"/>
            <a:ext cx="2163012" cy="4733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87513" y="2202418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ea typeface="微软雅黑" panose="020B0503020204020204" pitchFamily="34" charset="-122"/>
              </a:rPr>
              <a:t>Background and Motivation</a:t>
            </a:r>
            <a:endParaRPr lang="en-US" altLang="zh-CN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31940" y="2173921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80257" y="2690941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ea typeface="微软雅黑" panose="020B0503020204020204" pitchFamily="34" charset="-122"/>
              </a:rPr>
              <a:t>Problem Formulation</a:t>
            </a:r>
            <a:endParaRPr lang="en-US" altLang="zh-CN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31940" y="2649830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80257" y="3178106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ea typeface="微软雅黑" panose="020B0503020204020204" pitchFamily="34" charset="-122"/>
              </a:rPr>
              <a:t>Algorithm Design</a:t>
            </a:r>
            <a:endParaRPr lang="en-US" altLang="zh-CN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31940" y="3119627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94769" y="3660740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ea typeface="微软雅黑" panose="020B0503020204020204" pitchFamily="34" charset="-122"/>
              </a:rPr>
              <a:t>Performance Evaluation</a:t>
            </a:r>
            <a:endParaRPr lang="en-US" altLang="zh-CN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39196" y="3586249"/>
            <a:ext cx="51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>
            <a:off x="-72516" y="-5298"/>
            <a:ext cx="1805717" cy="324036"/>
            <a:chOff x="-72516" y="-5298"/>
            <a:chExt cx="1805717" cy="324036"/>
          </a:xfrm>
        </p:grpSpPr>
        <p:sp>
          <p:nvSpPr>
            <p:cNvPr id="137" name="平行四边形 136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8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Background</a:t>
              </a:r>
              <a:endPara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75556" y="519522"/>
            <a:ext cx="388843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Classical Network Appliance Approach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287090" y="519522"/>
            <a:ext cx="328135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Network Function Virtualization Approach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5"/>
          <a:stretch>
            <a:fillRect/>
          </a:stretch>
        </p:blipFill>
        <p:spPr>
          <a:xfrm>
            <a:off x="618558" y="958543"/>
            <a:ext cx="1158497" cy="7021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03" y="910090"/>
            <a:ext cx="1130499" cy="9185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10" y="989372"/>
            <a:ext cx="950597" cy="7359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7" b="25671"/>
          <a:stretch>
            <a:fillRect/>
          </a:stretch>
        </p:blipFill>
        <p:spPr>
          <a:xfrm>
            <a:off x="632556" y="2130796"/>
            <a:ext cx="1130500" cy="5163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14" y="2173548"/>
            <a:ext cx="1089779" cy="396075"/>
          </a:xfrm>
          <a:prstGeom prst="rect">
            <a:avLst/>
          </a:prstGeom>
        </p:spPr>
      </p:pic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663074" y="2641022"/>
            <a:ext cx="4652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IDS</a:t>
            </a:r>
            <a:endParaRPr lang="zh-CN" altLang="en-US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51" y="2191727"/>
            <a:ext cx="1161449" cy="446798"/>
          </a:xfrm>
          <a:prstGeom prst="rect">
            <a:avLst/>
          </a:prstGeom>
        </p:spPr>
      </p:pic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2021661" y="2595044"/>
            <a:ext cx="105138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Carrier Grade </a:t>
            </a:r>
            <a:endParaRPr lang="en-US" altLang="zh-CN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NAT</a:t>
            </a:r>
            <a:endParaRPr lang="zh-CN" altLang="en-US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545846" y="2571750"/>
            <a:ext cx="1324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WAN Accelerator</a:t>
            </a:r>
            <a:endParaRPr lang="zh-CN" altLang="en-US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3359288" y="1655014"/>
            <a:ext cx="113049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Radio Network </a:t>
            </a:r>
            <a:endParaRPr lang="en-US" altLang="zh-CN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Controller</a:t>
            </a:r>
            <a:endParaRPr lang="zh-CN" altLang="en-US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2208993" y="1725273"/>
            <a:ext cx="6983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Firewall</a:t>
            </a:r>
            <a:endParaRPr lang="zh-CN" altLang="en-US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646556" y="1635114"/>
            <a:ext cx="113049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Tester/</a:t>
            </a:r>
            <a:r>
              <a:rPr lang="en-US" altLang="zh-CN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QoE</a:t>
            </a:r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Monitor</a:t>
            </a:r>
            <a:endParaRPr lang="zh-CN" altLang="en-US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467544" y="411510"/>
            <a:ext cx="4022243" cy="3565507"/>
          </a:xfrm>
          <a:prstGeom prst="roundRect">
            <a:avLst/>
          </a:prstGeom>
          <a:noFill/>
          <a:ln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1" y="3040013"/>
            <a:ext cx="725140" cy="453213"/>
          </a:xfrm>
          <a:prstGeom prst="rect">
            <a:avLst/>
          </a:prstGeom>
        </p:spPr>
      </p:pic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575556" y="3538435"/>
            <a:ext cx="108972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Session Border Controller</a:t>
            </a:r>
            <a:endParaRPr lang="zh-CN" altLang="en-US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03" y="2941571"/>
            <a:ext cx="1063402" cy="650096"/>
          </a:xfrm>
          <a:prstGeom prst="rect">
            <a:avLst/>
          </a:prstGeom>
        </p:spPr>
      </p:pic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287125" y="3620324"/>
            <a:ext cx="4652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DPI</a:t>
            </a:r>
            <a:endParaRPr lang="zh-CN" altLang="en-US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83" y="2987710"/>
            <a:ext cx="1111424" cy="577332"/>
          </a:xfrm>
          <a:prstGeom prst="rect">
            <a:avLst/>
          </a:prstGeom>
        </p:spPr>
      </p:pic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3428557" y="3635906"/>
            <a:ext cx="8694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 Router</a:t>
            </a:r>
            <a:endParaRPr lang="zh-CN" altLang="en-US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1803727" y="4170705"/>
            <a:ext cx="150885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Cumbersome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Proprietary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Manual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矩形: 圆角 57"/>
          <p:cNvSpPr/>
          <p:nvPr/>
        </p:nvSpPr>
        <p:spPr>
          <a:xfrm>
            <a:off x="4851274" y="411510"/>
            <a:ext cx="4022243" cy="3565507"/>
          </a:xfrm>
          <a:prstGeom prst="roundRect">
            <a:avLst/>
          </a:prstGeom>
          <a:noFill/>
          <a:ln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云形 34"/>
          <p:cNvSpPr/>
          <p:nvPr/>
        </p:nvSpPr>
        <p:spPr>
          <a:xfrm>
            <a:off x="5548248" y="1167594"/>
            <a:ext cx="2660155" cy="952323"/>
          </a:xfrm>
          <a:prstGeom prst="cloud">
            <a:avLst/>
          </a:prstGeom>
          <a:noFill/>
          <a:ln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4746" y="1397343"/>
            <a:ext cx="554151" cy="554151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1720" y="1522712"/>
            <a:ext cx="554151" cy="55415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0282" y="1210294"/>
            <a:ext cx="554151" cy="554151"/>
          </a:xfrm>
          <a:prstGeom prst="rect">
            <a:avLst/>
          </a:prstGeom>
        </p:spPr>
      </p:pic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7930255" y="1707654"/>
            <a:ext cx="101467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Virtual </a:t>
            </a:r>
            <a:endParaRPr lang="en-US" altLang="zh-CN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Application</a:t>
            </a:r>
            <a:endParaRPr lang="zh-CN" altLang="en-US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11" y="2473790"/>
            <a:ext cx="1017387" cy="64496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8" b="29064"/>
          <a:stretch>
            <a:fillRect/>
          </a:stretch>
        </p:blipFill>
        <p:spPr>
          <a:xfrm>
            <a:off x="6372201" y="2833559"/>
            <a:ext cx="1213475" cy="357564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8" b="29064"/>
          <a:stretch>
            <a:fillRect/>
          </a:stretch>
        </p:blipFill>
        <p:spPr>
          <a:xfrm>
            <a:off x="6372200" y="2424033"/>
            <a:ext cx="1213476" cy="35756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15260"/>
          <a:stretch>
            <a:fillRect/>
          </a:stretch>
        </p:blipFill>
        <p:spPr>
          <a:xfrm>
            <a:off x="7698861" y="2339275"/>
            <a:ext cx="1019084" cy="91399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5354588" y="3301281"/>
            <a:ext cx="3089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Genetic High Volume Standard Server,</a:t>
            </a:r>
            <a:r>
              <a:rPr lang="zh-CN" altLang="en-US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Switch</a:t>
            </a:r>
            <a:r>
              <a:rPr lang="zh-CN" altLang="en-US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</a:pPr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Storage</a:t>
            </a:r>
            <a:r>
              <a:rPr lang="zh-CN" altLang="en-US" sz="12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12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76055" y="2319722"/>
            <a:ext cx="3641889" cy="1383524"/>
          </a:xfrm>
          <a:prstGeom prst="rect">
            <a:avLst/>
          </a:prstGeom>
          <a:noFill/>
          <a:ln>
            <a:solidFill>
              <a:srgbClr val="B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箭头: 右 53"/>
          <p:cNvSpPr/>
          <p:nvPr/>
        </p:nvSpPr>
        <p:spPr>
          <a:xfrm>
            <a:off x="4406800" y="2119917"/>
            <a:ext cx="597843" cy="438582"/>
          </a:xfrm>
          <a:prstGeom prst="rightArrow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4299149" y="2548939"/>
            <a:ext cx="8694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Transition</a:t>
            </a:r>
            <a:endParaRPr lang="zh-CN" altLang="en-US" sz="1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6173340" y="4164617"/>
            <a:ext cx="150885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Agile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Standard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Automated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>
            <a:off x="-72516" y="-5298"/>
            <a:ext cx="1805717" cy="324036"/>
            <a:chOff x="-72516" y="-5298"/>
            <a:chExt cx="1805717" cy="324036"/>
          </a:xfrm>
        </p:grpSpPr>
        <p:sp>
          <p:nvSpPr>
            <p:cNvPr id="137" name="平行四边形 136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8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Background</a:t>
              </a:r>
              <a:endPara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75556" y="624047"/>
            <a:ext cx="388843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The Hype Cycle in 2012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Garter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）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287090" y="623679"/>
            <a:ext cx="328135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The Hype Cycle in 2013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Garter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）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80012" y="1130961"/>
            <a:ext cx="3828409" cy="319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1" y="1275606"/>
            <a:ext cx="4586468" cy="3079964"/>
          </a:xfrm>
          <a:prstGeom prst="rect">
            <a:avLst/>
          </a:prstGeom>
        </p:spPr>
      </p:pic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1547664" y="4491211"/>
            <a:ext cx="19442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OpenFlow in 2012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223628" y="2814293"/>
            <a:ext cx="144016" cy="117497"/>
          </a:xfrm>
          <a:prstGeom prst="ellipse">
            <a:avLst/>
          </a:prstGeom>
          <a:noFill/>
          <a:ln w="12700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264188" y="4454625"/>
            <a:ext cx="19442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NFV in 2013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904148" y="1419622"/>
            <a:ext cx="144016" cy="117497"/>
          </a:xfrm>
          <a:prstGeom prst="ellipse">
            <a:avLst/>
          </a:prstGeom>
          <a:noFill/>
          <a:ln w="12700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>
            <a:off x="-72516" y="-5298"/>
            <a:ext cx="1805717" cy="324036"/>
            <a:chOff x="-72516" y="-5298"/>
            <a:chExt cx="1805717" cy="324036"/>
          </a:xfrm>
        </p:grpSpPr>
        <p:sp>
          <p:nvSpPr>
            <p:cNvPr id="137" name="平行四边形 136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8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Motivation</a:t>
              </a:r>
              <a:endPara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72041" y="1167594"/>
            <a:ext cx="4572000" cy="2540846"/>
            <a:chOff x="575556" y="1131590"/>
            <a:chExt cx="4572000" cy="25408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5556" y="1131590"/>
              <a:ext cx="4572000" cy="2540846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575556" y="3672436"/>
              <a:ext cx="3852428" cy="0"/>
            </a:xfrm>
            <a:prstGeom prst="line">
              <a:avLst/>
            </a:prstGeom>
            <a:ln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5266373" y="1162963"/>
            <a:ext cx="35158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recent development in cloud computing has resulted in a massive deployment of geo-distributed datacenters interconnected by the Internet.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raises a new cloud computing comparable concept called </a:t>
            </a:r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cloud.</a:t>
            </a:r>
            <a:endParaRPr lang="en-US" altLang="zh-CN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cloud, with the advantage of user proximity, is an ideal platform to host the network functions so as to provide network services faster, better and cheaper.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7822" y="3964257"/>
            <a:ext cx="3528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A Network Service Chain and an Edge Cloud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>
            <a:off x="-72516" y="-5298"/>
            <a:ext cx="1805717" cy="324036"/>
            <a:chOff x="-72516" y="-5298"/>
            <a:chExt cx="1805717" cy="324036"/>
          </a:xfrm>
        </p:grpSpPr>
        <p:sp>
          <p:nvSpPr>
            <p:cNvPr id="137" name="平行四边形 136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8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Motivation</a:t>
              </a:r>
              <a:endPara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24088" y="566241"/>
            <a:ext cx="406845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Network Function Management in NFV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2845" y="18640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Task Distribution (e.g., flow balancing) 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755360" y="680622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088" y="928539"/>
            <a:ext cx="5320174" cy="786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function placement problem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a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preknown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predictable network traffic demand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55360" y="1990696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4088" y="2235930"/>
            <a:ext cx="6377067" cy="786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routing of network service chains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infrastructure and mainly focus on the real-time task distribution.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2043" y="3655787"/>
            <a:ext cx="5509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works fail to orchestrate the traffic flows and function management at runtime according to the real-time network status.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箭头: 下 5"/>
          <p:cNvSpPr/>
          <p:nvPr/>
        </p:nvSpPr>
        <p:spPr>
          <a:xfrm>
            <a:off x="3735232" y="3185008"/>
            <a:ext cx="263536" cy="287175"/>
          </a:xfrm>
          <a:prstGeom prst="downArrow">
            <a:avLst/>
          </a:prstGeom>
          <a:noFill/>
          <a:ln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43608" y="3634507"/>
            <a:ext cx="5646785" cy="830997"/>
          </a:xfrm>
          <a:prstGeom prst="rect">
            <a:avLst/>
          </a:prstGeom>
          <a:noFill/>
          <a:ln w="12700">
            <a:solidFill>
              <a:srgbClr val="B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72515" y="-5298"/>
            <a:ext cx="2088232" cy="324036"/>
            <a:chOff x="-72516" y="-5298"/>
            <a:chExt cx="1805717" cy="324036"/>
          </a:xfrm>
        </p:grpSpPr>
        <p:sp>
          <p:nvSpPr>
            <p:cNvPr id="50" name="平行四边形 49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System Model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6556" y="843558"/>
            <a:ext cx="5796136" cy="1576197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3081909" y="2723746"/>
            <a:ext cx="3528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2. Extended Network Service Chain Graph for Fig. 1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3688" y="3289746"/>
            <a:ext cx="5976664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network function has </a:t>
            </a:r>
            <a:r>
              <a:rPr lang="en-US" altLang="zh-CN" sz="16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replicas in different servers.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locations of the front-end proxies (i.e., function 0) are reserved.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63688" y="808163"/>
            <a:ext cx="828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0</a:t>
            </a:r>
            <a:endParaRPr lang="en-US" altLang="zh-CN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11860" y="442649"/>
            <a:ext cx="828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1</a:t>
            </a:r>
            <a:endParaRPr lang="en-US" altLang="zh-CN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04865" y="440535"/>
            <a:ext cx="828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2</a:t>
            </a:r>
            <a:endParaRPr lang="en-US" altLang="zh-CN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08204" y="440535"/>
            <a:ext cx="828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3</a:t>
            </a:r>
            <a:endParaRPr lang="en-US" altLang="zh-CN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703875" y="4191930"/>
            <a:ext cx="4968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indicating whether function </a:t>
            </a:r>
            <a:r>
              <a:rPr lang="en-US" altLang="zh-CN" sz="16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activated on node </a:t>
            </a:r>
            <a:r>
              <a:rPr lang="en-US" altLang="zh-CN" sz="16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time </a:t>
            </a:r>
            <a:r>
              <a:rPr lang="en-US" altLang="zh-CN" sz="16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16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93567" y="4196296"/>
            <a:ext cx="5646785" cy="565601"/>
          </a:xfrm>
          <a:prstGeom prst="rect">
            <a:avLst/>
          </a:prstGeom>
          <a:noFill/>
          <a:ln w="12700">
            <a:solidFill>
              <a:srgbClr val="B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199819" y="4241190"/>
          <a:ext cx="646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xMath" r:id="rId2" imgW="914400" imgH="914400" progId="Equation.AxMath">
                  <p:embed/>
                </p:oleObj>
              </mc:Choice>
              <mc:Fallback>
                <p:oleObj name="AxMath" r:id="rId2" imgW="914400" imgH="914400" progId="Equation.AxMat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819" y="4241190"/>
                        <a:ext cx="646113" cy="27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72516" y="-5298"/>
            <a:ext cx="3096344" cy="485183"/>
            <a:chOff x="-72516" y="-5298"/>
            <a:chExt cx="1805717" cy="485183"/>
          </a:xfrm>
        </p:grpSpPr>
        <p:sp>
          <p:nvSpPr>
            <p:cNvPr id="50" name="平行四边形 49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Problem Formulation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4088" y="566241"/>
            <a:ext cx="519608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Packet Scheduling and Resources Allocation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5360" y="680622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4088" y="928539"/>
            <a:ext cx="7101624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packets that can be distributed is limited by the service rate.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4088" y="1995686"/>
            <a:ext cx="3595856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capacity constraints: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390650" y="2466975"/>
          <a:ext cx="1919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AxMath" r:id="rId1" imgW="914400" imgH="914400" progId="Equation.AxMath">
                  <p:embed/>
                </p:oleObj>
              </mc:Choice>
              <mc:Fallback>
                <p:oleObj name="AxMath" r:id="rId1" imgW="914400" imgH="914400" progId="Equation.AxMat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466975"/>
                        <a:ext cx="1919288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924088" y="2966537"/>
            <a:ext cx="3344185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capacity constraints: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1431925" y="3440113"/>
          <a:ext cx="20812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AxMath" r:id="rId3" imgW="914400" imgH="914400" progId="Equation.AxMath">
                  <p:embed/>
                </p:oleObj>
              </mc:Choice>
              <mc:Fallback>
                <p:oleObj name="AxMath" r:id="rId3" imgW="914400" imgH="914400" progId="Equation.AxMath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3440113"/>
                        <a:ext cx="2081213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5832140" y="1455626"/>
            <a:ext cx="360040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32140" y="2358536"/>
            <a:ext cx="360040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33032" y="3366406"/>
            <a:ext cx="360040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1386098" y="1479417"/>
          <a:ext cx="1922090" cy="425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AxMath" r:id="rId5" imgW="1586230" imgH="354965" progId="Equation.AxMath">
                  <p:embed/>
                </p:oleObj>
              </mc:Choice>
              <mc:Fallback>
                <p:oleObj name="AxMath" r:id="rId5" imgW="1586230" imgH="354965" progId="Equation.AxMath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098" y="1479417"/>
                        <a:ext cx="1922090" cy="425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-72516" y="-5298"/>
            <a:ext cx="3096344" cy="485183"/>
            <a:chOff x="-72516" y="-5298"/>
            <a:chExt cx="1805717" cy="485183"/>
          </a:xfrm>
        </p:grpSpPr>
        <p:sp>
          <p:nvSpPr>
            <p:cNvPr id="50" name="平行四边形 49"/>
            <p:cNvSpPr/>
            <p:nvPr/>
          </p:nvSpPr>
          <p:spPr>
            <a:xfrm>
              <a:off x="-72516" y="-5298"/>
              <a:ext cx="1805717" cy="32403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TextBox 33"/>
            <p:cNvSpPr>
              <a:spLocks noChangeArrowheads="1"/>
            </p:cNvSpPr>
            <p:nvPr/>
          </p:nvSpPr>
          <p:spPr bwMode="auto">
            <a:xfrm>
              <a:off x="361869" y="48998"/>
              <a:ext cx="11244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Problem Formulation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流程图: 延期 3"/>
          <p:cNvSpPr/>
          <p:nvPr/>
        </p:nvSpPr>
        <p:spPr>
          <a:xfrm rot="16200000">
            <a:off x="4477625" y="412984"/>
            <a:ext cx="176691" cy="9360537"/>
          </a:xfrm>
          <a:custGeom>
            <a:avLst/>
            <a:gdLst>
              <a:gd name="connsiteX0" fmla="*/ 0 w 2160242"/>
              <a:gd name="connsiteY0" fmla="*/ 0 h 10045117"/>
              <a:gd name="connsiteX1" fmla="*/ 1080121 w 2160242"/>
              <a:gd name="connsiteY1" fmla="*/ 0 h 10045117"/>
              <a:gd name="connsiteX2" fmla="*/ 2160242 w 2160242"/>
              <a:gd name="connsiteY2" fmla="*/ 5022559 h 10045117"/>
              <a:gd name="connsiteX3" fmla="*/ 1080121 w 2160242"/>
              <a:gd name="connsiteY3" fmla="*/ 10045118 h 10045117"/>
              <a:gd name="connsiteX4" fmla="*/ 0 w 2160242"/>
              <a:gd name="connsiteY4" fmla="*/ 10045117 h 10045117"/>
              <a:gd name="connsiteX5" fmla="*/ 0 w 2160242"/>
              <a:gd name="connsiteY5" fmla="*/ 0 h 10045117"/>
              <a:gd name="connsiteX0-1" fmla="*/ 1054100 w 2160242"/>
              <a:gd name="connsiteY0-2" fmla="*/ 0 h 10045118"/>
              <a:gd name="connsiteX1-3" fmla="*/ 1080121 w 2160242"/>
              <a:gd name="connsiteY1-4" fmla="*/ 0 h 10045118"/>
              <a:gd name="connsiteX2-5" fmla="*/ 2160242 w 2160242"/>
              <a:gd name="connsiteY2-6" fmla="*/ 5022559 h 10045118"/>
              <a:gd name="connsiteX3-7" fmla="*/ 1080121 w 2160242"/>
              <a:gd name="connsiteY3-8" fmla="*/ 10045118 h 10045118"/>
              <a:gd name="connsiteX4-9" fmla="*/ 0 w 2160242"/>
              <a:gd name="connsiteY4-10" fmla="*/ 10045117 h 10045118"/>
              <a:gd name="connsiteX5-11" fmla="*/ 1054100 w 2160242"/>
              <a:gd name="connsiteY5-12" fmla="*/ 0 h 10045118"/>
              <a:gd name="connsiteX0-13" fmla="*/ 1054100 w 2160242"/>
              <a:gd name="connsiteY0-14" fmla="*/ 0 h 10045118"/>
              <a:gd name="connsiteX1-15" fmla="*/ 1080121 w 2160242"/>
              <a:gd name="connsiteY1-16" fmla="*/ 0 h 10045118"/>
              <a:gd name="connsiteX2-17" fmla="*/ 2160242 w 2160242"/>
              <a:gd name="connsiteY2-18" fmla="*/ 5022559 h 10045118"/>
              <a:gd name="connsiteX3-19" fmla="*/ 1080121 w 2160242"/>
              <a:gd name="connsiteY3-20" fmla="*/ 10045118 h 10045118"/>
              <a:gd name="connsiteX4-21" fmla="*/ 0 w 2160242"/>
              <a:gd name="connsiteY4-22" fmla="*/ 10045117 h 10045118"/>
              <a:gd name="connsiteX5-23" fmla="*/ 1071189 w 2160242"/>
              <a:gd name="connsiteY5-24" fmla="*/ 10023149 h 10045118"/>
              <a:gd name="connsiteX6" fmla="*/ 1054100 w 2160242"/>
              <a:gd name="connsiteY6" fmla="*/ 0 h 10045118"/>
              <a:gd name="connsiteX0-25" fmla="*/ 0 w 1106142"/>
              <a:gd name="connsiteY0-26" fmla="*/ 0 h 10057817"/>
              <a:gd name="connsiteX1-27" fmla="*/ 26021 w 1106142"/>
              <a:gd name="connsiteY1-28" fmla="*/ 0 h 10057817"/>
              <a:gd name="connsiteX2-29" fmla="*/ 1106142 w 1106142"/>
              <a:gd name="connsiteY2-30" fmla="*/ 5022559 h 10057817"/>
              <a:gd name="connsiteX3-31" fmla="*/ 26021 w 1106142"/>
              <a:gd name="connsiteY3-32" fmla="*/ 10045118 h 10057817"/>
              <a:gd name="connsiteX4-33" fmla="*/ 12700 w 1106142"/>
              <a:gd name="connsiteY4-34" fmla="*/ 10057817 h 10057817"/>
              <a:gd name="connsiteX5-35" fmla="*/ 17089 w 1106142"/>
              <a:gd name="connsiteY5-36" fmla="*/ 10023149 h 10057817"/>
              <a:gd name="connsiteX6-37" fmla="*/ 0 w 1106142"/>
              <a:gd name="connsiteY6-38" fmla="*/ 0 h 10057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1106142" h="10057817">
                <a:moveTo>
                  <a:pt x="0" y="0"/>
                </a:moveTo>
                <a:lnTo>
                  <a:pt x="26021" y="0"/>
                </a:lnTo>
                <a:cubicBezTo>
                  <a:pt x="622555" y="0"/>
                  <a:pt x="1106142" y="2248676"/>
                  <a:pt x="1106142" y="5022559"/>
                </a:cubicBezTo>
                <a:cubicBezTo>
                  <a:pt x="1106142" y="7796442"/>
                  <a:pt x="622555" y="10045118"/>
                  <a:pt x="26021" y="10045118"/>
                </a:cubicBezTo>
                <a:lnTo>
                  <a:pt x="12700" y="10057817"/>
                </a:lnTo>
                <a:cubicBezTo>
                  <a:pt x="22630" y="10037794"/>
                  <a:pt x="7159" y="10043172"/>
                  <a:pt x="17089" y="10023149"/>
                </a:cubicBezTo>
                <a:cubicBezTo>
                  <a:pt x="11393" y="6682099"/>
                  <a:pt x="5696" y="3341050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4088" y="566241"/>
            <a:ext cx="406845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Queueing Model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5360" y="680622"/>
            <a:ext cx="117485" cy="11748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52120" y="1212859"/>
            <a:ext cx="360040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52120" y="2010184"/>
            <a:ext cx="360040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65860" y="3319141"/>
            <a:ext cx="360040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40390" y="3355502"/>
            <a:ext cx="3703718" cy="408877"/>
          </a:xfrm>
          <a:prstGeom prst="rect">
            <a:avLst/>
          </a:prstGeom>
          <a:noFill/>
          <a:ln w="12700">
            <a:solidFill>
              <a:srgbClr val="B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79612" y="2787121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is stable: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282923" y="1147171"/>
          <a:ext cx="3384616" cy="50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AxMath" r:id="rId1" imgW="2856865" imgH="431800" progId="Equation.AxMath">
                  <p:embed/>
                </p:oleObj>
              </mc:Choice>
              <mc:Fallback>
                <p:oleObj name="AxMath" r:id="rId1" imgW="2856865" imgH="431800" progId="Equation.AxMat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923" y="1147171"/>
                        <a:ext cx="3384616" cy="507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1907704" y="1973085"/>
          <a:ext cx="24971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AxMath" r:id="rId3" imgW="914400" imgH="914400" progId="Equation.AxMath">
                  <p:embed/>
                </p:oleObj>
              </mc:Choice>
              <mc:Fallback>
                <p:oleObj name="AxMath" r:id="rId3" imgW="914400" imgH="914400" progId="Equation.AxMath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973085"/>
                        <a:ext cx="2497137" cy="701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1019175" y="1678008"/>
            <a:ext cx="828092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1907704" y="3319141"/>
          <a:ext cx="3525631" cy="50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AxMath" r:id="rId5" imgW="914400" imgH="914400" progId="Equation.AxMath">
                  <p:embed/>
                </p:oleObj>
              </mc:Choice>
              <mc:Fallback>
                <p:oleObj name="AxMath" r:id="rId5" imgW="914400" imgH="914400" progId="Equation.AxMath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319141"/>
                        <a:ext cx="3525631" cy="5076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1232">
      <a:dk1>
        <a:srgbClr val="BC0000"/>
      </a:dk1>
      <a:lt1>
        <a:srgbClr val="8A8A8A"/>
      </a:lt1>
      <a:dk2>
        <a:srgbClr val="BC0000"/>
      </a:dk2>
      <a:lt2>
        <a:srgbClr val="8A8A8A"/>
      </a:lt2>
      <a:accent1>
        <a:srgbClr val="04A7F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3180</Words>
  <Application>WPS 演示</Application>
  <PresentationFormat>全屏显示(16:9)</PresentationFormat>
  <Paragraphs>215</Paragraphs>
  <Slides>18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23</vt:i4>
      </vt:variant>
      <vt:variant>
        <vt:lpstr>幻灯片标题</vt:lpstr>
      </vt:variant>
      <vt:variant>
        <vt:i4>18</vt:i4>
      </vt:variant>
    </vt:vector>
  </HeadingPairs>
  <TitlesOfParts>
    <vt:vector size="50" baseType="lpstr">
      <vt:lpstr>Arial</vt:lpstr>
      <vt:lpstr>宋体</vt:lpstr>
      <vt:lpstr>Wingdings</vt:lpstr>
      <vt:lpstr>Verdana</vt:lpstr>
      <vt:lpstr>微软雅黑</vt:lpstr>
      <vt:lpstr>Times New Roman</vt:lpstr>
      <vt:lpstr>Calibri</vt:lpstr>
      <vt:lpstr>Arial Unicode MS</vt:lpstr>
      <vt:lpstr>Office 主题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Equation.AxMath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yangguotao</cp:lastModifiedBy>
  <cp:revision>374</cp:revision>
  <dcterms:created xsi:type="dcterms:W3CDTF">2013-03-27T03:56:00Z</dcterms:created>
  <dcterms:modified xsi:type="dcterms:W3CDTF">2018-06-13T07:23:32Z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