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9"/>
  </p:notesMasterIdLst>
  <p:handoutMasterIdLst>
    <p:handoutMasterId r:id="rId30"/>
  </p:handoutMasterIdLst>
  <p:sldIdLst>
    <p:sldId id="307" r:id="rId2"/>
    <p:sldId id="308" r:id="rId3"/>
    <p:sldId id="309" r:id="rId4"/>
    <p:sldId id="310" r:id="rId5"/>
    <p:sldId id="311" r:id="rId6"/>
    <p:sldId id="312" r:id="rId7"/>
    <p:sldId id="313" r:id="rId8"/>
    <p:sldId id="314" r:id="rId9"/>
    <p:sldId id="325" r:id="rId10"/>
    <p:sldId id="326" r:id="rId11"/>
    <p:sldId id="332" r:id="rId12"/>
    <p:sldId id="315" r:id="rId13"/>
    <p:sldId id="318" r:id="rId14"/>
    <p:sldId id="341" r:id="rId15"/>
    <p:sldId id="320" r:id="rId16"/>
    <p:sldId id="328" r:id="rId17"/>
    <p:sldId id="344" r:id="rId18"/>
    <p:sldId id="335" r:id="rId19"/>
    <p:sldId id="336" r:id="rId20"/>
    <p:sldId id="337" r:id="rId21"/>
    <p:sldId id="338" r:id="rId22"/>
    <p:sldId id="333" r:id="rId23"/>
    <p:sldId id="329" r:id="rId24"/>
    <p:sldId id="339" r:id="rId25"/>
    <p:sldId id="342" r:id="rId26"/>
    <p:sldId id="340" r:id="rId27"/>
    <p:sldId id="345" r:id="rId28"/>
  </p:sldIdLst>
  <p:sldSz cx="9144000" cy="6858000" type="screen4x3"/>
  <p:notesSz cx="6742113" cy="987425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최준영" initials="최" lastIdx="1" clrIdx="0">
    <p:extLst>
      <p:ext uri="{19B8F6BF-5375-455C-9EA6-DF929625EA0E}">
        <p15:presenceInfo xmlns:p15="http://schemas.microsoft.com/office/powerpoint/2012/main" userId="df0eb7eeef5cd5e6" providerId="Windows Live"/>
      </p:ext>
    </p:extLst>
  </p:cmAuthor>
  <p:cmAuthor id="2" name="junyoung choi" initials="jc" lastIdx="3" clrIdx="1">
    <p:extLst>
      <p:ext uri="{19B8F6BF-5375-455C-9EA6-DF929625EA0E}">
        <p15:presenceInfo xmlns:p15="http://schemas.microsoft.com/office/powerpoint/2012/main" userId="5185b8486a0c21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0E00C0"/>
    <a:srgbClr val="6600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74453" autoAdjust="0"/>
  </p:normalViewPr>
  <p:slideViewPr>
    <p:cSldViewPr snapToGrid="0">
      <p:cViewPr varScale="1">
        <p:scale>
          <a:sx n="65" d="100"/>
          <a:sy n="65" d="100"/>
        </p:scale>
        <p:origin x="1579" y="5"/>
      </p:cViewPr>
      <p:guideLst>
        <p:guide orient="horz" pos="2160"/>
        <p:guide pos="2880"/>
      </p:guideLst>
    </p:cSldViewPr>
  </p:slideViewPr>
  <p:outlineViewPr>
    <p:cViewPr>
      <p:scale>
        <a:sx n="33" d="100"/>
        <a:sy n="33" d="100"/>
      </p:scale>
      <p:origin x="0" y="-7386"/>
    </p:cViewPr>
  </p:outlineViewPr>
  <p:notesTextViewPr>
    <p:cViewPr>
      <p:scale>
        <a:sx n="1" d="1"/>
        <a:sy n="1" d="1"/>
      </p:scale>
      <p:origin x="0" y="0"/>
    </p:cViewPr>
  </p:notesTextViewPr>
  <p:notesViewPr>
    <p:cSldViewPr snapToGrid="0">
      <p:cViewPr varScale="1">
        <p:scale>
          <a:sx n="81" d="100"/>
          <a:sy n="81"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seongwon" userId="126125045_tp_dropbox" providerId="OAuth2" clId="{1A9F29C8-E253-0048-9E06-8334B606099E}"/>
    <pc:docChg chg="addSld">
      <pc:chgData name="kim seongwon" userId="126125045_tp_dropbox" providerId="OAuth2" clId="{1A9F29C8-E253-0048-9E06-8334B606099E}" dt="2018-06-08T02:18:57.131" v="0" actId="680"/>
      <pc:docMkLst>
        <pc:docMk/>
      </pc:docMkLst>
      <pc:sldChg chg="new">
        <pc:chgData name="kim seongwon" userId="126125045_tp_dropbox" providerId="OAuth2" clId="{1A9F29C8-E253-0048-9E06-8334B606099E}" dt="2018-06-08T02:18:57.131" v="0" actId="680"/>
        <pc:sldMkLst>
          <pc:docMk/>
          <pc:sldMk cId="4060580096" sldId="344"/>
        </pc:sldMkLst>
      </pc:sldChg>
    </pc:docChg>
  </pc:docChgLst>
  <pc:docChgLst>
    <pc:chgData clId="Web-{FDBDE7CA-91ED-4FB9-B72C-6C045EAB3A9A}"/>
    <pc:docChg chg="modSld">
      <pc:chgData name="" userId="" providerId="" clId="Web-{FDBDE7CA-91ED-4FB9-B72C-6C045EAB3A9A}" dt="2018-06-08T01:14:26.095" v="2"/>
      <pc:docMkLst>
        <pc:docMk/>
      </pc:docMkLst>
      <pc:sldChg chg="modNotes">
        <pc:chgData name="" userId="" providerId="" clId="Web-{FDBDE7CA-91ED-4FB9-B72C-6C045EAB3A9A}" dt="2018-06-08T01:14:26.095" v="2"/>
        <pc:sldMkLst>
          <pc:docMk/>
          <pc:sldMk cId="51323133"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21582" cy="49542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8971" y="0"/>
            <a:ext cx="2921582" cy="495427"/>
          </a:xfrm>
          <a:prstGeom prst="rect">
            <a:avLst/>
          </a:prstGeom>
        </p:spPr>
        <p:txBody>
          <a:bodyPr vert="horz" lIns="91440" tIns="45720" rIns="91440" bIns="45720" rtlCol="0"/>
          <a:lstStyle>
            <a:lvl1pPr algn="r">
              <a:defRPr sz="1200"/>
            </a:lvl1pPr>
          </a:lstStyle>
          <a:p>
            <a:fld id="{4C6686E8-EC74-439E-9DB0-FD798544025C}" type="datetimeFigureOut">
              <a:rPr lang="ko-KR" altLang="en-US" smtClean="0"/>
              <a:t>2018-06-13</a:t>
            </a:fld>
            <a:endParaRPr lang="ko-KR" altLang="en-US"/>
          </a:p>
        </p:txBody>
      </p:sp>
      <p:sp>
        <p:nvSpPr>
          <p:cNvPr id="4" name="바닥글 개체 틀 3"/>
          <p:cNvSpPr>
            <a:spLocks noGrp="1"/>
          </p:cNvSpPr>
          <p:nvPr>
            <p:ph type="ftr" sz="quarter" idx="2"/>
          </p:nvPr>
        </p:nvSpPr>
        <p:spPr>
          <a:xfrm>
            <a:off x="0" y="9378824"/>
            <a:ext cx="2921582" cy="495426"/>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8971" y="9378824"/>
            <a:ext cx="2921582" cy="495426"/>
          </a:xfrm>
          <a:prstGeom prst="rect">
            <a:avLst/>
          </a:prstGeom>
        </p:spPr>
        <p:txBody>
          <a:bodyPr vert="horz" lIns="91440" tIns="45720" rIns="91440" bIns="45720" rtlCol="0" anchor="b"/>
          <a:lstStyle>
            <a:lvl1pPr algn="r">
              <a:defRPr sz="1200"/>
            </a:lvl1pPr>
          </a:lstStyle>
          <a:p>
            <a:fld id="{7A5E8DE6-D846-4BC9-B124-DAE341AE5893}" type="slidenum">
              <a:rPr lang="ko-KR" altLang="en-US" smtClean="0"/>
              <a:t>‹#›</a:t>
            </a:fld>
            <a:endParaRPr lang="ko-KR" altLang="en-US"/>
          </a:p>
        </p:txBody>
      </p:sp>
    </p:spTree>
    <p:extLst>
      <p:ext uri="{BB962C8B-B14F-4D97-AF65-F5344CB8AC3E}">
        <p14:creationId xmlns:p14="http://schemas.microsoft.com/office/powerpoint/2010/main" val="1018226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21582" cy="49542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18971" y="0"/>
            <a:ext cx="2921582" cy="495427"/>
          </a:xfrm>
          <a:prstGeom prst="rect">
            <a:avLst/>
          </a:prstGeom>
        </p:spPr>
        <p:txBody>
          <a:bodyPr vert="horz" lIns="91440" tIns="45720" rIns="91440" bIns="45720" rtlCol="0"/>
          <a:lstStyle>
            <a:lvl1pPr algn="r">
              <a:defRPr sz="1200"/>
            </a:lvl1pPr>
          </a:lstStyle>
          <a:p>
            <a:fld id="{30E7BB88-FE50-4672-9F6E-4A023F574EF8}" type="datetimeFigureOut">
              <a:rPr lang="ko-KR" altLang="en-US" smtClean="0"/>
              <a:t>2018-06-13</a:t>
            </a:fld>
            <a:endParaRPr lang="ko-KR" altLang="en-US"/>
          </a:p>
        </p:txBody>
      </p:sp>
      <p:sp>
        <p:nvSpPr>
          <p:cNvPr id="4" name="슬라이드 이미지 개체 틀 3"/>
          <p:cNvSpPr>
            <a:spLocks noGrp="1" noRot="1" noChangeAspect="1"/>
          </p:cNvSpPr>
          <p:nvPr>
            <p:ph type="sldImg" idx="2"/>
          </p:nvPr>
        </p:nvSpPr>
        <p:spPr>
          <a:xfrm>
            <a:off x="1149350" y="1233488"/>
            <a:ext cx="4443413" cy="33337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4212" y="4751983"/>
            <a:ext cx="5393690" cy="3887986"/>
          </a:xfrm>
          <a:prstGeom prst="rect">
            <a:avLst/>
          </a:prstGeom>
        </p:spPr>
        <p:txBody>
          <a:bodyPr vert="horz" lIns="91440" tIns="45720" rIns="91440" bIns="45720" rtlCol="0"/>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5"/>
          <p:cNvSpPr>
            <a:spLocks noGrp="1"/>
          </p:cNvSpPr>
          <p:nvPr>
            <p:ph type="ftr" sz="quarter" idx="4"/>
          </p:nvPr>
        </p:nvSpPr>
        <p:spPr>
          <a:xfrm>
            <a:off x="0" y="9378824"/>
            <a:ext cx="2921582" cy="495426"/>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18971" y="9378824"/>
            <a:ext cx="2921582" cy="495426"/>
          </a:xfrm>
          <a:prstGeom prst="rect">
            <a:avLst/>
          </a:prstGeom>
        </p:spPr>
        <p:txBody>
          <a:bodyPr vert="horz" lIns="91440" tIns="45720" rIns="91440" bIns="45720" rtlCol="0" anchor="b"/>
          <a:lstStyle>
            <a:lvl1pPr algn="r">
              <a:defRPr sz="1200"/>
            </a:lvl1pPr>
          </a:lstStyle>
          <a:p>
            <a:fld id="{919F68FD-C37D-4FA9-BF1C-854E823F696C}" type="slidenum">
              <a:rPr lang="ko-KR" altLang="en-US" smtClean="0"/>
              <a:t>‹#›</a:t>
            </a:fld>
            <a:endParaRPr lang="ko-KR" altLang="en-US"/>
          </a:p>
        </p:txBody>
      </p:sp>
    </p:spTree>
    <p:extLst>
      <p:ext uri="{BB962C8B-B14F-4D97-AF65-F5344CB8AC3E}">
        <p14:creationId xmlns:p14="http://schemas.microsoft.com/office/powerpoint/2010/main" val="356429213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Let me start my presentation. Hello, everyone. I’m Junyoung Choi from Seoul National University and my advisor is </a:t>
            </a:r>
            <a:r>
              <a:rPr lang="en-US" altLang="ko-KR" sz="1200" kern="1200" dirty="0" err="1">
                <a:solidFill>
                  <a:schemeClr val="tx1"/>
                </a:solidFill>
                <a:effectLst/>
                <a:latin typeface="+mn-lt"/>
                <a:ea typeface="+mn-ea"/>
                <a:cs typeface="+mn-cs"/>
              </a:rPr>
              <a:t>Sunghyun</a:t>
            </a:r>
            <a:r>
              <a:rPr lang="en-US" altLang="ko-KR" sz="1200" kern="1200" dirty="0">
                <a:solidFill>
                  <a:schemeClr val="tx1"/>
                </a:solidFill>
                <a:effectLst/>
                <a:latin typeface="+mn-lt"/>
                <a:ea typeface="+mn-ea"/>
                <a:cs typeface="+mn-cs"/>
              </a:rPr>
              <a:t> Choi. Today, I’ll present our work. The title is BLE Beacon-Aided Fast WiFi Handoff for Smartphone.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a:t>
            </a:fld>
            <a:endParaRPr lang="ko-KR" altLang="en-US"/>
          </a:p>
        </p:txBody>
      </p:sp>
    </p:spTree>
    <p:extLst>
      <p:ext uri="{BB962C8B-B14F-4D97-AF65-F5344CB8AC3E}">
        <p14:creationId xmlns:p14="http://schemas.microsoft.com/office/powerpoint/2010/main" val="10389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This is the operation of smartphone. First, BLE receiver receives advertising packet and read information about AP. Then WiFi scanner triggers WiFi scanning only when scanning is allowed by scanning </a:t>
            </a:r>
            <a:r>
              <a:rPr lang="en-US" altLang="ko-KR" sz="1200" kern="1200" dirty="0" smtClean="0">
                <a:solidFill>
                  <a:schemeClr val="tx1"/>
                </a:solidFill>
                <a:effectLst/>
                <a:latin typeface="+mn-lt"/>
                <a:ea typeface="+mn-ea"/>
                <a:cs typeface="+mn-cs"/>
              </a:rPr>
              <a:t>decision</a:t>
            </a:r>
            <a:r>
              <a:rPr lang="en-US" altLang="ko-KR" sz="1200" kern="1200" baseline="0" dirty="0" smtClean="0">
                <a:solidFill>
                  <a:schemeClr val="tx1"/>
                </a:solidFill>
                <a:effectLst/>
                <a:latin typeface="+mn-lt"/>
                <a:ea typeface="+mn-ea"/>
                <a:cs typeface="+mn-cs"/>
              </a:rPr>
              <a:t> module</a:t>
            </a:r>
            <a:r>
              <a:rPr lang="en-US" altLang="ko-KR" sz="1200" kern="1200" dirty="0" smtClean="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We have scanning decision module to regulate scanning operation. If smartphone triggers scanning event every time it receives advertising packet, unnecessary scanning event can be </a:t>
            </a:r>
            <a:r>
              <a:rPr lang="en-US" altLang="ko-KR" sz="1200" kern="1200" dirty="0" smtClean="0">
                <a:solidFill>
                  <a:schemeClr val="tx1"/>
                </a:solidFill>
                <a:effectLst/>
                <a:latin typeface="+mn-lt"/>
                <a:ea typeface="+mn-ea"/>
                <a:cs typeface="+mn-cs"/>
              </a:rPr>
              <a:t>triggered, which consume the battery</a:t>
            </a:r>
            <a:r>
              <a:rPr lang="en-US" altLang="ko-KR" sz="1200" kern="1200" baseline="0" dirty="0" smtClean="0">
                <a:solidFill>
                  <a:schemeClr val="tx1"/>
                </a:solidFill>
                <a:effectLst/>
                <a:latin typeface="+mn-lt"/>
                <a:ea typeface="+mn-ea"/>
                <a:cs typeface="+mn-cs"/>
              </a:rPr>
              <a:t> of smartphone</a:t>
            </a:r>
            <a:r>
              <a:rPr lang="en-US" altLang="ko-KR" sz="1200" kern="1200" dirty="0" smtClean="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Therefore, only when scanning is allowed, WiFi scanner triggers full channel scanning and updates RSSI of target AP. Full channel scanning means smartphone performs WiFi scanning every channel </a:t>
            </a:r>
            <a:r>
              <a:rPr lang="en-US" altLang="ko-KR" sz="1200" kern="1200" dirty="0" smtClean="0">
                <a:solidFill>
                  <a:schemeClr val="tx1"/>
                </a:solidFill>
                <a:effectLst/>
                <a:latin typeface="+mn-lt"/>
                <a:ea typeface="+mn-ea"/>
                <a:cs typeface="+mn-cs"/>
              </a:rPr>
              <a:t>on </a:t>
            </a:r>
            <a:r>
              <a:rPr lang="en-US" altLang="ko-KR" sz="1200" kern="1200" dirty="0">
                <a:solidFill>
                  <a:schemeClr val="tx1"/>
                </a:solidFill>
                <a:effectLst/>
                <a:latin typeface="+mn-lt"/>
                <a:ea typeface="+mn-ea"/>
                <a:cs typeface="+mn-cs"/>
              </a:rPr>
              <a:t>2.4GHz and </a:t>
            </a:r>
            <a:r>
              <a:rPr lang="en-US" altLang="ko-KR" sz="1200" kern="1200" dirty="0" smtClean="0">
                <a:solidFill>
                  <a:schemeClr val="tx1"/>
                </a:solidFill>
                <a:effectLst/>
                <a:latin typeface="+mn-lt"/>
                <a:ea typeface="+mn-ea"/>
                <a:cs typeface="+mn-cs"/>
              </a:rPr>
              <a:t>5GHz band.</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10</a:t>
            </a:fld>
            <a:endParaRPr lang="ko-KR" altLang="en-US"/>
          </a:p>
        </p:txBody>
      </p:sp>
    </p:spTree>
    <p:extLst>
      <p:ext uri="{BB962C8B-B14F-4D97-AF65-F5344CB8AC3E}">
        <p14:creationId xmlns:p14="http://schemas.microsoft.com/office/powerpoint/2010/main" val="401131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WiFi scanner </a:t>
            </a:r>
            <a:r>
              <a:rPr lang="en-US" altLang="ko-KR" sz="1200" kern="1200" dirty="0" smtClean="0">
                <a:solidFill>
                  <a:schemeClr val="tx1"/>
                </a:solidFill>
                <a:effectLst/>
                <a:latin typeface="+mn-lt"/>
                <a:ea typeface="+mn-ea"/>
                <a:cs typeface="+mn-cs"/>
              </a:rPr>
              <a:t>selects </a:t>
            </a:r>
            <a:r>
              <a:rPr lang="en-US" altLang="ko-KR" sz="1200" kern="1200" dirty="0">
                <a:solidFill>
                  <a:schemeClr val="tx1"/>
                </a:solidFill>
                <a:effectLst/>
                <a:latin typeface="+mn-lt"/>
                <a:ea typeface="+mn-ea"/>
                <a:cs typeface="+mn-cs"/>
              </a:rPr>
              <a:t>the maximum achievable PHY rate for given RSSI based on RSSI-PHY rate table. After selecting </a:t>
            </a:r>
            <a:r>
              <a:rPr lang="en-US" altLang="ko-KR" sz="1200" kern="1200" dirty="0" err="1">
                <a:solidFill>
                  <a:schemeClr val="tx1"/>
                </a:solidFill>
                <a:effectLst/>
                <a:latin typeface="+mn-lt"/>
                <a:ea typeface="+mn-ea"/>
                <a:cs typeface="+mn-cs"/>
              </a:rPr>
              <a:t>aR</a:t>
            </a:r>
            <a:r>
              <a:rPr lang="en-US" altLang="ko-KR" sz="1200" kern="1200" dirty="0">
                <a:solidFill>
                  <a:schemeClr val="tx1"/>
                </a:solidFill>
                <a:effectLst/>
                <a:latin typeface="+mn-lt"/>
                <a:ea typeface="+mn-ea"/>
                <a:cs typeface="+mn-cs"/>
              </a:rPr>
              <a:t>, it estimates achievable throughput by a product of ACOR and </a:t>
            </a:r>
            <a:r>
              <a:rPr lang="en-US" altLang="ko-KR" sz="1200" kern="1200" dirty="0" err="1">
                <a:solidFill>
                  <a:schemeClr val="tx1"/>
                </a:solidFill>
                <a:effectLst/>
                <a:latin typeface="+mn-lt"/>
                <a:ea typeface="+mn-ea"/>
                <a:cs typeface="+mn-cs"/>
              </a:rPr>
              <a:t>aR.</a:t>
            </a:r>
            <a:r>
              <a:rPr lang="en-US" altLang="ko-KR" sz="1200" kern="1200" dirty="0">
                <a:solidFill>
                  <a:schemeClr val="tx1"/>
                </a:solidFill>
                <a:effectLst/>
                <a:latin typeface="+mn-lt"/>
                <a:ea typeface="+mn-ea"/>
                <a:cs typeface="+mn-cs"/>
              </a:rPr>
              <a:t> So, achievable throughput conceptually represents the throughput when smartphone fully utilizes the channel during idle time as ACOR with maximum achievable PHY rate. Then, smartphone determine whether to perform handoff based on </a:t>
            </a:r>
            <a:r>
              <a:rPr lang="en-US" altLang="ko-KR" sz="1200" kern="1200" dirty="0" err="1">
                <a:solidFill>
                  <a:schemeClr val="tx1"/>
                </a:solidFill>
                <a:effectLst/>
                <a:latin typeface="+mn-lt"/>
                <a:ea typeface="+mn-ea"/>
                <a:cs typeface="+mn-cs"/>
              </a:rPr>
              <a:t>aTH</a:t>
            </a:r>
            <a:r>
              <a:rPr lang="en-US" altLang="ko-KR" sz="1200" kern="1200" dirty="0">
                <a:solidFill>
                  <a:schemeClr val="tx1"/>
                </a:solidFill>
                <a:effectLst/>
                <a:latin typeface="+mn-lt"/>
                <a:ea typeface="+mn-ea"/>
                <a:cs typeface="+mn-cs"/>
              </a:rPr>
              <a:t>. To avoid ping-pong effect, smartphone perform handoff only when handoff condition is satisfied. </a:t>
            </a:r>
            <a:r>
              <a:rPr lang="en-US" altLang="ko-KR" sz="1200" kern="1200" dirty="0" smtClean="0">
                <a:solidFill>
                  <a:schemeClr val="tx1"/>
                </a:solidFill>
                <a:effectLst/>
                <a:latin typeface="+mn-lt"/>
                <a:ea typeface="+mn-ea"/>
                <a:cs typeface="+mn-cs"/>
              </a:rPr>
              <a:t>If </a:t>
            </a:r>
            <a:r>
              <a:rPr lang="en-US" altLang="ko-KR" sz="1200" kern="1200" dirty="0">
                <a:solidFill>
                  <a:schemeClr val="tx1"/>
                </a:solidFill>
                <a:effectLst/>
                <a:latin typeface="+mn-lt"/>
                <a:ea typeface="+mn-ea"/>
                <a:cs typeface="+mn-cs"/>
              </a:rPr>
              <a:t>you want to know the details of each process, please refer my paper. </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11</a:t>
            </a:fld>
            <a:endParaRPr lang="ko-KR" altLang="en-US"/>
          </a:p>
        </p:txBody>
      </p:sp>
    </p:spTree>
    <p:extLst>
      <p:ext uri="{BB962C8B-B14F-4D97-AF65-F5344CB8AC3E}">
        <p14:creationId xmlns:p14="http://schemas.microsoft.com/office/powerpoint/2010/main" val="311516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We conduct experiment to evaluate the performance of BLEND. APs are configured by Hostapd with Linux Laptop and we use Ubertooth as BLE transceiver. Ubertooth is an open source Bluetooth platform can be attached to AP through a USB port. Ubertooth transmits advertising packet periodically. We use two Android smartphone Google Nexus 5 and Samsung Galaxy S7. In this presentation, I’ll show the only result of Nexus 5. The experiment scenario is same as the preliminary experiment. Smartphone is initially associated with AP 1 and moves P1 to P2. </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We evaluate BLEND with comparison schemes. Legacy operates without any handoff scheme. WiFi Manager is commercial application in market. It triggers WiFi scanning periodically and perform handoff when RSSI of associated AP is under certain threshold. WiFi only is home-made application, which modifies scanning operating of WM. WO trigger WiFi scanning and handoff only when RSSI is under certain threshold. BLEND w/ DS is the advanced version of BLEND performing direct scanning. Direct scanning means that smartphone perform WiFi scanning only selected channel that AP is operating. Actually direct scanning requires firmware modification.</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12</a:t>
            </a:fld>
            <a:endParaRPr lang="ko-KR" altLang="en-US"/>
          </a:p>
        </p:txBody>
      </p:sp>
    </p:spTree>
    <p:extLst>
      <p:ext uri="{BB962C8B-B14F-4D97-AF65-F5344CB8AC3E}">
        <p14:creationId xmlns:p14="http://schemas.microsoft.com/office/powerpoint/2010/main" val="86983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evaluate the performance of BLEND under various channel utilization. CU 0 means smartphone can utilize 100% of AP 1 channel. The BLEND shows always higher throughput compared with Legacy, WM, and WO. Because</a:t>
            </a:r>
            <a:r>
              <a:rPr lang="en-US" altLang="ko-KR" sz="1200" kern="1200" baseline="0" dirty="0">
                <a:solidFill>
                  <a:schemeClr val="tx1"/>
                </a:solidFill>
                <a:effectLst/>
                <a:latin typeface="+mn-lt"/>
                <a:ea typeface="+mn-ea"/>
                <a:cs typeface="+mn-cs"/>
              </a:rPr>
              <a:t> BLEND perform WiFi scanning adaptively and perform fast handoff. </a:t>
            </a:r>
            <a:r>
              <a:rPr lang="en-US" altLang="ko-KR" sz="1200" kern="1200" dirty="0">
                <a:solidFill>
                  <a:schemeClr val="tx1"/>
                </a:solidFill>
                <a:effectLst/>
                <a:latin typeface="+mn-lt"/>
                <a:ea typeface="+mn-ea"/>
                <a:cs typeface="+mn-cs"/>
              </a:rPr>
              <a:t>Throughput of BLEND w/ DS is slightly higher than BLEND thanks to direct scanning. As CU increase the overall throughput is decrease because smartphone cannot fully utilize the channel due to the background traffic. We define handoff completion latency (HCL), which represents difference time between smartphone starts to move and finishes its handoff. When smartphone cannot fully utilize the channel of AP1, it is advantageous to perform handoff to AP2 more quickly. Therefore, HCL decreases as CU increases in BLEND and BLEND w/ DS. However, WM and WO do not consider CU, HCL remains same. So, this means BLEND is adaptive to the change of environment.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13</a:t>
            </a:fld>
            <a:endParaRPr lang="ko-KR" altLang="en-US"/>
          </a:p>
        </p:txBody>
      </p:sp>
    </p:spTree>
    <p:extLst>
      <p:ext uri="{BB962C8B-B14F-4D97-AF65-F5344CB8AC3E}">
        <p14:creationId xmlns:p14="http://schemas.microsoft.com/office/powerpoint/2010/main" val="3694739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evaluate the BLEND in terms of delay and overhead. </a:t>
            </a:r>
            <a:r>
              <a:rPr lang="en-US" altLang="ko-KR" sz="1200" kern="1200" dirty="0" smtClean="0">
                <a:solidFill>
                  <a:schemeClr val="tx1"/>
                </a:solidFill>
                <a:effectLst/>
                <a:latin typeface="+mn-lt"/>
                <a:ea typeface="+mn-ea"/>
                <a:cs typeface="+mn-cs"/>
              </a:rPr>
              <a:t>This delay is</a:t>
            </a:r>
            <a:r>
              <a:rPr lang="en-US" altLang="ko-KR" sz="1200" kern="1200" baseline="0" dirty="0" smtClean="0">
                <a:solidFill>
                  <a:schemeClr val="tx1"/>
                </a:solidFill>
                <a:effectLst/>
                <a:latin typeface="+mn-lt"/>
                <a:ea typeface="+mn-ea"/>
                <a:cs typeface="+mn-cs"/>
              </a:rPr>
              <a:t> one component of HCL. Since </a:t>
            </a:r>
            <a:r>
              <a:rPr lang="en-US" altLang="ko-KR" sz="1200" kern="1200" dirty="0" smtClean="0">
                <a:solidFill>
                  <a:schemeClr val="tx1"/>
                </a:solidFill>
                <a:effectLst/>
                <a:latin typeface="+mn-lt"/>
                <a:ea typeface="+mn-ea"/>
                <a:cs typeface="+mn-cs"/>
              </a:rPr>
              <a:t>WM</a:t>
            </a:r>
            <a:r>
              <a:rPr lang="en-US" altLang="ko-KR" sz="1200" kern="1200" dirty="0">
                <a:solidFill>
                  <a:schemeClr val="tx1"/>
                </a:solidFill>
                <a:effectLst/>
                <a:latin typeface="+mn-lt"/>
                <a:ea typeface="+mn-ea"/>
                <a:cs typeface="+mn-cs"/>
              </a:rPr>
              <a:t>, WO, and BLEND perform full channel scanning, scanning and handoff delay have no difference. However, BLEND w/ DS perform scanning only the channel of AP2, it significantly reduces the handoff and scanning delay significantly. This figure shows scanning overhead and count. Scanning overhead means the ratio of time consumed by scanning during 60s. WM and WO periodically perform WiFi scanning, they have large scanning overhead. However, BLEND and BLEND /w DS reduce the scanning overhead thanks to scanning decision module. The overall scanning overhead of BLEND is just 8%.</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14</a:t>
            </a:fld>
            <a:endParaRPr lang="ko-KR" altLang="en-US"/>
          </a:p>
        </p:txBody>
      </p:sp>
    </p:spTree>
    <p:extLst>
      <p:ext uri="{BB962C8B-B14F-4D97-AF65-F5344CB8AC3E}">
        <p14:creationId xmlns:p14="http://schemas.microsoft.com/office/powerpoint/2010/main" val="410933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Let me conclude my presentation. We observe and analyze the sticky client problem. To solve this problem, we design a very simple and practical handoff solution, called BLEND, which can operate with only application. Finally, our experiment results confirm that the practicality, feasibility, and performance of BLEND in diverse environment. This is the end of my talk, thank you for listening. Are there any questions? </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15</a:t>
            </a:fld>
            <a:endParaRPr lang="ko-KR" altLang="en-US"/>
          </a:p>
        </p:txBody>
      </p:sp>
    </p:spTree>
    <p:extLst>
      <p:ext uri="{BB962C8B-B14F-4D97-AF65-F5344CB8AC3E}">
        <p14:creationId xmlns:p14="http://schemas.microsoft.com/office/powerpoint/2010/main" val="101383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16</a:t>
            </a:fld>
            <a:endParaRPr lang="ko-KR" altLang="en-US"/>
          </a:p>
        </p:txBody>
      </p:sp>
    </p:spTree>
    <p:extLst>
      <p:ext uri="{BB962C8B-B14F-4D97-AF65-F5344CB8AC3E}">
        <p14:creationId xmlns:p14="http://schemas.microsoft.com/office/powerpoint/2010/main" val="391971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a:t>
            </a:r>
            <a:r>
              <a:rPr lang="en-US" altLang="ko-KR" sz="1200" kern="1200" baseline="0" dirty="0">
                <a:solidFill>
                  <a:schemeClr val="tx1"/>
                </a:solidFill>
                <a:effectLst/>
                <a:latin typeface="+mn-lt"/>
                <a:ea typeface="+mn-ea"/>
                <a:cs typeface="+mn-cs"/>
              </a:rPr>
              <a:t> want to find out the cause of </a:t>
            </a:r>
            <a:r>
              <a:rPr lang="en-US" altLang="ko-KR" sz="1200" kern="1200" dirty="0">
                <a:solidFill>
                  <a:schemeClr val="tx1"/>
                </a:solidFill>
                <a:effectLst/>
                <a:latin typeface="+mn-lt"/>
                <a:ea typeface="+mn-ea"/>
                <a:cs typeface="+mn-cs"/>
              </a:rPr>
              <a:t>the sticky client problem.  We</a:t>
            </a:r>
            <a:r>
              <a:rPr lang="en-US" altLang="ko-KR" sz="1200" kern="1200" baseline="0" dirty="0">
                <a:solidFill>
                  <a:schemeClr val="tx1"/>
                </a:solidFill>
                <a:effectLst/>
                <a:latin typeface="+mn-lt"/>
                <a:ea typeface="+mn-ea"/>
                <a:cs typeface="+mn-cs"/>
              </a:rPr>
              <a:t> examine scanning operation and handoff operation of smartphone</a:t>
            </a:r>
            <a:r>
              <a:rPr lang="en-US" altLang="ko-KR" sz="1200" kern="1200" dirty="0">
                <a:solidFill>
                  <a:schemeClr val="tx1"/>
                </a:solidFill>
                <a:effectLst/>
                <a:latin typeface="+mn-lt"/>
                <a:ea typeface="+mn-ea"/>
                <a:cs typeface="+mn-cs"/>
              </a:rPr>
              <a:t>. We investigate</a:t>
            </a:r>
            <a:r>
              <a:rPr lang="en-US" altLang="ko-KR" sz="1200" kern="1200" baseline="0" dirty="0">
                <a:solidFill>
                  <a:schemeClr val="tx1"/>
                </a:solidFill>
                <a:effectLst/>
                <a:latin typeface="+mn-lt"/>
                <a:ea typeface="+mn-ea"/>
                <a:cs typeface="+mn-cs"/>
              </a:rPr>
              <a:t> the source code of Android Marshmallow. </a:t>
            </a:r>
            <a:r>
              <a:rPr lang="en-US" altLang="ko-KR" sz="1200" kern="1200" dirty="0">
                <a:solidFill>
                  <a:schemeClr val="tx1"/>
                </a:solidFill>
                <a:effectLst/>
                <a:latin typeface="+mn-lt"/>
                <a:ea typeface="+mn-ea"/>
                <a:cs typeface="+mn-cs"/>
              </a:rPr>
              <a:t>We find out that the WiFi scanning interval</a:t>
            </a:r>
            <a:r>
              <a:rPr lang="en-US" altLang="ko-KR" sz="1200" kern="1200" baseline="0" dirty="0">
                <a:solidFill>
                  <a:schemeClr val="tx1"/>
                </a:solidFill>
                <a:effectLst/>
                <a:latin typeface="+mn-lt"/>
                <a:ea typeface="+mn-ea"/>
                <a:cs typeface="+mn-cs"/>
              </a:rPr>
              <a:t> is too long to support fast WiFi handoff</a:t>
            </a:r>
            <a:r>
              <a:rPr lang="en-US" altLang="ko-KR" sz="1200" kern="1200" dirty="0">
                <a:solidFill>
                  <a:schemeClr val="tx1"/>
                </a:solidFill>
                <a:effectLst/>
                <a:latin typeface="+mn-lt"/>
                <a:ea typeface="+mn-ea"/>
                <a:cs typeface="+mn-cs"/>
              </a:rPr>
              <a:t>. The scanning</a:t>
            </a:r>
            <a:r>
              <a:rPr lang="en-US" altLang="ko-KR" sz="1200" kern="1200" baseline="0" dirty="0">
                <a:solidFill>
                  <a:schemeClr val="tx1"/>
                </a:solidFill>
                <a:effectLst/>
                <a:latin typeface="+mn-lt"/>
                <a:ea typeface="+mn-ea"/>
                <a:cs typeface="+mn-cs"/>
              </a:rPr>
              <a:t> interval is up to 10 min.</a:t>
            </a:r>
            <a:r>
              <a:rPr lang="en-US" altLang="ko-KR" sz="1200" kern="1200" dirty="0">
                <a:solidFill>
                  <a:schemeClr val="tx1"/>
                </a:solidFill>
                <a:effectLst/>
                <a:latin typeface="+mn-lt"/>
                <a:ea typeface="+mn-ea"/>
                <a:cs typeface="+mn-cs"/>
              </a:rPr>
              <a:t> We also double check this WiFi scanning interval through packet capture. As a result, WiFi scanning interval of smartphone is insufficient to support fast handoff on time and we think this is the reason for sticky client problem. So, we conduct the same experiment in previous slide to observe handoff operation of smartphone when scanning is triggered ceaselessly. However, triggering WiFi scanning cannot resolve the sticky client problem. That means smartphone has no</a:t>
            </a:r>
            <a:r>
              <a:rPr lang="en-US" altLang="ko-KR" sz="1200" kern="1200" baseline="0" dirty="0">
                <a:solidFill>
                  <a:schemeClr val="tx1"/>
                </a:solidFill>
                <a:effectLst/>
                <a:latin typeface="+mn-lt"/>
                <a:ea typeface="+mn-ea"/>
                <a:cs typeface="+mn-cs"/>
              </a:rPr>
              <a:t> handoff mechanism. </a:t>
            </a:r>
            <a:r>
              <a:rPr lang="en-US" altLang="ko-KR" sz="1200" kern="1200" dirty="0">
                <a:solidFill>
                  <a:schemeClr val="tx1"/>
                </a:solidFill>
                <a:effectLst/>
                <a:latin typeface="+mn-lt"/>
                <a:ea typeface="+mn-ea"/>
                <a:cs typeface="+mn-cs"/>
              </a:rPr>
              <a:t>Therefore, appropriate handoff operation for smartphone is absolutely necessary.</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17</a:t>
            </a:fld>
            <a:endParaRPr lang="ko-KR" altLang="en-US"/>
          </a:p>
        </p:txBody>
      </p:sp>
    </p:spTree>
    <p:extLst>
      <p:ext uri="{BB962C8B-B14F-4D97-AF65-F5344CB8AC3E}">
        <p14:creationId xmlns:p14="http://schemas.microsoft.com/office/powerpoint/2010/main" val="1160144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25</a:t>
            </a:fld>
            <a:endParaRPr lang="ko-KR" altLang="en-US"/>
          </a:p>
        </p:txBody>
      </p:sp>
    </p:spTree>
    <p:extLst>
      <p:ext uri="{BB962C8B-B14F-4D97-AF65-F5344CB8AC3E}">
        <p14:creationId xmlns:p14="http://schemas.microsoft.com/office/powerpoint/2010/main" val="26415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find</a:t>
            </a:r>
            <a:r>
              <a:rPr lang="en-US" altLang="ko-KR" baseline="0" dirty="0"/>
              <a:t> signature of WiFi beacon </a:t>
            </a:r>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26</a:t>
            </a:fld>
            <a:endParaRPr lang="ko-KR" altLang="en-US"/>
          </a:p>
        </p:txBody>
      </p:sp>
    </p:spTree>
    <p:extLst>
      <p:ext uri="{BB962C8B-B14F-4D97-AF65-F5344CB8AC3E}">
        <p14:creationId xmlns:p14="http://schemas.microsoft.com/office/powerpoint/2010/main" val="157679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The extreme proliferation of smartphones has made WiFi an indispensable wireless technology in our daily lives. WiFi is still expected to serve as a hub for immense mobile application and data traffic in the future. The </a:t>
            </a:r>
            <a:r>
              <a:rPr lang="en-US" altLang="ko-KR" sz="1200" kern="1200" dirty="0" smtClean="0">
                <a:solidFill>
                  <a:schemeClr val="tx1"/>
                </a:solidFill>
                <a:effectLst/>
                <a:latin typeface="+mn-lt"/>
                <a:ea typeface="+mn-ea"/>
                <a:cs typeface="+mn-cs"/>
              </a:rPr>
              <a:t>top-ranked </a:t>
            </a:r>
            <a:r>
              <a:rPr lang="en-US" altLang="ko-KR" sz="1200" kern="1200" dirty="0">
                <a:solidFill>
                  <a:schemeClr val="tx1"/>
                </a:solidFill>
                <a:effectLst/>
                <a:latin typeface="+mn-lt"/>
                <a:ea typeface="+mn-ea"/>
                <a:cs typeface="+mn-cs"/>
              </a:rPr>
              <a:t>applications are YouTube, Facebook, and Twitter. Also, smartphone users frequently use these applications on the move. So, when users roam while using </a:t>
            </a:r>
            <a:r>
              <a:rPr lang="en-US" altLang="ko-KR" sz="1200" kern="1200" dirty="0" smtClean="0">
                <a:solidFill>
                  <a:schemeClr val="tx1"/>
                </a:solidFill>
                <a:effectLst/>
                <a:latin typeface="+mn-lt"/>
                <a:ea typeface="+mn-ea"/>
                <a:cs typeface="+mn-cs"/>
              </a:rPr>
              <a:t>these mobile applications, </a:t>
            </a:r>
            <a:r>
              <a:rPr lang="en-US" altLang="ko-KR" sz="1200" kern="1200" dirty="0">
                <a:solidFill>
                  <a:schemeClr val="tx1"/>
                </a:solidFill>
                <a:effectLst/>
                <a:latin typeface="+mn-lt"/>
                <a:ea typeface="+mn-ea"/>
                <a:cs typeface="+mn-cs"/>
              </a:rPr>
              <a:t>handoff between WiFi access point (AP) should be conducted in a timely manner in order to provide continuous WiFi</a:t>
            </a:r>
            <a:r>
              <a:rPr lang="en-US" altLang="ko-KR" sz="1200" kern="1200" baseline="0" dirty="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service.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2</a:t>
            </a:fld>
            <a:endParaRPr lang="ko-KR" altLang="en-US"/>
          </a:p>
        </p:txBody>
      </p:sp>
    </p:spTree>
    <p:extLst>
      <p:ext uri="{BB962C8B-B14F-4D97-AF65-F5344CB8AC3E}">
        <p14:creationId xmlns:p14="http://schemas.microsoft.com/office/powerpoint/2010/main" val="57816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kern="1200" dirty="0">
                <a:effectLst/>
                <a:latin typeface="+mn-lt"/>
                <a:ea typeface="+mn-ea"/>
                <a:cs typeface="+mn-cs"/>
              </a:rPr>
              <a:t>However, we frequently experience that smartphone maintains WiFi connection with very low signal strength even though nearby APs can provide much higher signal strength. This means smartphone does not perform handoff properly. Such undesirable behavior of smartphone is known as sticky client problem. This is considered one of the most annoying problems that causes smartphone users to simply deactivate WiFi. To overcome the sticky client problem, smartphone </a:t>
            </a:r>
            <a:r>
              <a:rPr lang="en-US" altLang="ko-KR" dirty="0"/>
              <a:t>needs</a:t>
            </a:r>
            <a:r>
              <a:rPr lang="en-US" altLang="ko-KR" kern="1200" dirty="0">
                <a:effectLst/>
                <a:latin typeface="+mn-lt"/>
                <a:ea typeface="+mn-ea"/>
                <a:cs typeface="+mn-cs"/>
              </a:rPr>
              <a:t> to perform fast handoff on time to nearby APs which can provide better service or throughput.</a:t>
            </a:r>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3</a:t>
            </a:fld>
            <a:endParaRPr lang="ko-KR" altLang="en-US"/>
          </a:p>
        </p:txBody>
      </p:sp>
    </p:spTree>
    <p:extLst>
      <p:ext uri="{BB962C8B-B14F-4D97-AF65-F5344CB8AC3E}">
        <p14:creationId xmlns:p14="http://schemas.microsoft.com/office/powerpoint/2010/main" val="48226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First, we conduct experiment</a:t>
            </a:r>
            <a:r>
              <a:rPr lang="en-US" altLang="ko-KR" sz="1200" kern="1200" baseline="0" dirty="0">
                <a:solidFill>
                  <a:schemeClr val="tx1"/>
                </a:solidFill>
                <a:effectLst/>
                <a:latin typeface="+mn-lt"/>
                <a:ea typeface="+mn-ea"/>
                <a:cs typeface="+mn-cs"/>
              </a:rPr>
              <a:t> to confirm </a:t>
            </a:r>
            <a:r>
              <a:rPr lang="en-US" altLang="ko-KR" sz="1200" kern="1200" dirty="0">
                <a:solidFill>
                  <a:schemeClr val="tx1"/>
                </a:solidFill>
                <a:effectLst/>
                <a:latin typeface="+mn-lt"/>
                <a:ea typeface="+mn-ea"/>
                <a:cs typeface="+mn-cs"/>
              </a:rPr>
              <a:t>that the sticky client problem really occurs on commercial smartphones. We conduct an experiment in the controlled indoor office environment illustrated </a:t>
            </a:r>
            <a:r>
              <a:rPr lang="en-US" altLang="ko-KR" sz="1200" kern="1200" dirty="0" smtClean="0">
                <a:solidFill>
                  <a:schemeClr val="tx1"/>
                </a:solidFill>
                <a:effectLst/>
                <a:latin typeface="+mn-lt"/>
                <a:ea typeface="+mn-ea"/>
                <a:cs typeface="+mn-cs"/>
              </a:rPr>
              <a:t>as </a:t>
            </a:r>
            <a:r>
              <a:rPr lang="en-US" altLang="ko-KR" sz="1200" kern="1200" dirty="0">
                <a:solidFill>
                  <a:schemeClr val="tx1"/>
                </a:solidFill>
                <a:effectLst/>
                <a:latin typeface="+mn-lt"/>
                <a:ea typeface="+mn-ea"/>
                <a:cs typeface="+mn-cs"/>
              </a:rPr>
              <a:t>this figure. AP1 and AP2 operate on different </a:t>
            </a:r>
            <a:r>
              <a:rPr lang="en-US" altLang="ko-KR" sz="1200" kern="1200" dirty="0" smtClean="0">
                <a:solidFill>
                  <a:schemeClr val="tx1"/>
                </a:solidFill>
                <a:effectLst/>
                <a:latin typeface="+mn-lt"/>
                <a:ea typeface="+mn-ea"/>
                <a:cs typeface="+mn-cs"/>
              </a:rPr>
              <a:t>channels. </a:t>
            </a:r>
            <a:r>
              <a:rPr lang="en-US" altLang="ko-KR" sz="1200" kern="1200" dirty="0">
                <a:solidFill>
                  <a:schemeClr val="tx1"/>
                </a:solidFill>
                <a:effectLst/>
                <a:latin typeface="+mn-lt"/>
                <a:ea typeface="+mn-ea"/>
                <a:cs typeface="+mn-cs"/>
              </a:rPr>
              <a:t>We use Google Nexus 5 with Android version 6 Marshmallow for the experiment. The smartphone is initially located at P1 for 20s, moves from P1 to P2 with an average walking of 1 m/s, and then stays at P2 for </a:t>
            </a:r>
            <a:r>
              <a:rPr lang="en-US" altLang="ko-KR" sz="1200" kern="1200" dirty="0" smtClean="0">
                <a:solidFill>
                  <a:schemeClr val="tx1"/>
                </a:solidFill>
                <a:effectLst/>
                <a:latin typeface="+mn-lt"/>
                <a:ea typeface="+mn-ea"/>
                <a:cs typeface="+mn-cs"/>
              </a:rPr>
              <a:t>the last</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20s</a:t>
            </a:r>
            <a:r>
              <a:rPr lang="en-US" altLang="ko-KR" sz="1200" kern="1200" dirty="0">
                <a:solidFill>
                  <a:schemeClr val="tx1"/>
                </a:solidFill>
                <a:effectLst/>
                <a:latin typeface="+mn-lt"/>
                <a:ea typeface="+mn-ea"/>
                <a:cs typeface="+mn-cs"/>
              </a:rPr>
              <a:t>. We conduct the experiment in two scenarios. In scenario 1 and scenario 2, smartphone is initially associated with AP1 and AP2, respectively. Both APs generate saturated UDP traffic only when smartphone is associated. We measure </a:t>
            </a:r>
            <a:r>
              <a:rPr lang="en-US" altLang="ko-KR" sz="1200" kern="1200" dirty="0" smtClean="0">
                <a:solidFill>
                  <a:schemeClr val="tx1"/>
                </a:solidFill>
                <a:effectLst/>
                <a:latin typeface="+mn-lt"/>
                <a:ea typeface="+mn-ea"/>
                <a:cs typeface="+mn-cs"/>
              </a:rPr>
              <a:t>received signal </a:t>
            </a:r>
            <a:r>
              <a:rPr lang="en-US" altLang="ko-KR" sz="1200" kern="1200" dirty="0">
                <a:solidFill>
                  <a:schemeClr val="tx1"/>
                </a:solidFill>
                <a:effectLst/>
                <a:latin typeface="+mn-lt"/>
                <a:ea typeface="+mn-ea"/>
                <a:cs typeface="+mn-cs"/>
              </a:rPr>
              <a:t>strength </a:t>
            </a:r>
            <a:r>
              <a:rPr lang="en-US" altLang="ko-KR" sz="1200" kern="1200" baseline="0" dirty="0" smtClean="0">
                <a:solidFill>
                  <a:schemeClr val="tx1"/>
                </a:solidFill>
                <a:effectLst/>
                <a:latin typeface="+mn-lt"/>
                <a:ea typeface="+mn-ea"/>
                <a:cs typeface="+mn-cs"/>
              </a:rPr>
              <a:t>indicator (RSSI) </a:t>
            </a:r>
            <a:r>
              <a:rPr lang="en-US" altLang="ko-KR" sz="1200" kern="1200" dirty="0" smtClean="0">
                <a:solidFill>
                  <a:schemeClr val="tx1"/>
                </a:solidFill>
                <a:effectLst/>
                <a:latin typeface="+mn-lt"/>
                <a:ea typeface="+mn-ea"/>
                <a:cs typeface="+mn-cs"/>
              </a:rPr>
              <a:t>and </a:t>
            </a:r>
            <a:r>
              <a:rPr lang="en-US" altLang="ko-KR" sz="1200" kern="1200" dirty="0">
                <a:solidFill>
                  <a:schemeClr val="tx1"/>
                </a:solidFill>
                <a:effectLst/>
                <a:latin typeface="+mn-lt"/>
                <a:ea typeface="+mn-ea"/>
                <a:cs typeface="+mn-cs"/>
              </a:rPr>
              <a:t>throughput at smartphone during 60s.</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4</a:t>
            </a:fld>
            <a:endParaRPr lang="ko-KR" altLang="en-US"/>
          </a:p>
        </p:txBody>
      </p:sp>
    </p:spTree>
    <p:extLst>
      <p:ext uri="{BB962C8B-B14F-4D97-AF65-F5344CB8AC3E}">
        <p14:creationId xmlns:p14="http://schemas.microsoft.com/office/powerpoint/2010/main" val="417897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This left figure represents RSSI in time domain. The red line is S1 and the blue line is S2. In S1, RSSI decreases as smartphone moves away from AP1. When smartphone reaches at P2, we expect that it performs handoff to AP2. However, smartphone does not perform handoff to AP2 even though RSSI of AP1 is under -80dBm. Similarly, smartphone does not perform handoff to AP1 during first 20s in S2. So, we observe that smartphone does not perform handoff even if RSSI of the associated AP is extremely low even</a:t>
            </a:r>
            <a:r>
              <a:rPr lang="en-US" altLang="ko-KR" sz="1200" kern="1200" baseline="0" dirty="0">
                <a:solidFill>
                  <a:schemeClr val="tx1"/>
                </a:solidFill>
                <a:effectLst/>
                <a:latin typeface="+mn-lt"/>
                <a:ea typeface="+mn-ea"/>
                <a:cs typeface="+mn-cs"/>
              </a:rPr>
              <a:t> though</a:t>
            </a:r>
            <a:r>
              <a:rPr lang="en-US" altLang="ko-KR" sz="1200" kern="1200" dirty="0">
                <a:solidFill>
                  <a:schemeClr val="tx1"/>
                </a:solidFill>
                <a:effectLst/>
                <a:latin typeface="+mn-lt"/>
                <a:ea typeface="+mn-ea"/>
                <a:cs typeface="+mn-cs"/>
              </a:rPr>
              <a:t> there exists another AP which can support higher RSSI or throughput. If smartphone perform handoff </a:t>
            </a:r>
            <a:r>
              <a:rPr lang="en-US" altLang="ko-KR" sz="1200" kern="1200" dirty="0" smtClean="0">
                <a:solidFill>
                  <a:schemeClr val="tx1"/>
                </a:solidFill>
                <a:effectLst/>
                <a:latin typeface="+mn-lt"/>
                <a:ea typeface="+mn-ea"/>
                <a:cs typeface="+mn-cs"/>
              </a:rPr>
              <a:t>like</a:t>
            </a:r>
            <a:r>
              <a:rPr lang="en-US" altLang="ko-KR" sz="1200" kern="1200" baseline="0" dirty="0" smtClean="0">
                <a:solidFill>
                  <a:schemeClr val="tx1"/>
                </a:solidFill>
                <a:effectLst/>
                <a:latin typeface="+mn-lt"/>
                <a:ea typeface="+mn-ea"/>
                <a:cs typeface="+mn-cs"/>
              </a:rPr>
              <a:t> ideal which </a:t>
            </a:r>
            <a:r>
              <a:rPr lang="en-US" altLang="ko-KR" sz="1200" kern="1200" baseline="0" dirty="0">
                <a:solidFill>
                  <a:schemeClr val="tx1"/>
                </a:solidFill>
                <a:effectLst/>
                <a:latin typeface="+mn-lt"/>
                <a:ea typeface="+mn-ea"/>
                <a:cs typeface="+mn-cs"/>
              </a:rPr>
              <a:t>follows upper most curve of S1 and S2, </a:t>
            </a:r>
            <a:r>
              <a:rPr lang="en-US" altLang="ko-KR" sz="1200" kern="1200" dirty="0">
                <a:solidFill>
                  <a:schemeClr val="tx1"/>
                </a:solidFill>
                <a:effectLst/>
                <a:latin typeface="+mn-lt"/>
                <a:ea typeface="+mn-ea"/>
                <a:cs typeface="+mn-cs"/>
              </a:rPr>
              <a:t>throughput can be enhanced up</a:t>
            </a:r>
            <a:r>
              <a:rPr lang="en-US" altLang="ko-KR" sz="1200" kern="1200" baseline="0" dirty="0">
                <a:solidFill>
                  <a:schemeClr val="tx1"/>
                </a:solidFill>
                <a:effectLst/>
                <a:latin typeface="+mn-lt"/>
                <a:ea typeface="+mn-ea"/>
                <a:cs typeface="+mn-cs"/>
              </a:rPr>
              <a:t> to</a:t>
            </a:r>
            <a:r>
              <a:rPr lang="en-US" altLang="ko-KR" sz="1200" kern="1200" dirty="0">
                <a:solidFill>
                  <a:schemeClr val="tx1"/>
                </a:solidFill>
                <a:effectLst/>
                <a:latin typeface="+mn-lt"/>
                <a:ea typeface="+mn-ea"/>
                <a:cs typeface="+mn-cs"/>
              </a:rPr>
              <a:t> 66%. </a:t>
            </a:r>
            <a:r>
              <a:rPr lang="en-US" altLang="ko-KR" sz="1200" kern="1200" dirty="0" smtClean="0">
                <a:solidFill>
                  <a:schemeClr val="tx1"/>
                </a:solidFill>
                <a:effectLst/>
                <a:latin typeface="+mn-lt"/>
                <a:ea typeface="+mn-ea"/>
                <a:cs typeface="+mn-cs"/>
              </a:rPr>
              <a:t>Therefore, appropriate handoff operation for smartphone is absolutely necessary.</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5</a:t>
            </a:fld>
            <a:endParaRPr lang="ko-KR" altLang="en-US"/>
          </a:p>
        </p:txBody>
      </p:sp>
    </p:spTree>
    <p:extLst>
      <p:ext uri="{BB962C8B-B14F-4D97-AF65-F5344CB8AC3E}">
        <p14:creationId xmlns:p14="http://schemas.microsoft.com/office/powerpoint/2010/main" val="396652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Motivated by the fact that handoff dedicated to smartphone should be supported, we set our goal as designing a practical and simple handoff scheme, which is directly applicable to </a:t>
            </a:r>
            <a:r>
              <a:rPr lang="en-US" altLang="ko-KR" sz="1200" kern="1200" dirty="0" smtClean="0">
                <a:solidFill>
                  <a:schemeClr val="tx1"/>
                </a:solidFill>
                <a:effectLst/>
                <a:latin typeface="+mn-lt"/>
                <a:ea typeface="+mn-ea"/>
                <a:cs typeface="+mn-cs"/>
              </a:rPr>
              <a:t>smartphone without any hardware</a:t>
            </a:r>
            <a:r>
              <a:rPr lang="en-US" altLang="ko-KR" sz="1200" kern="1200" baseline="0" dirty="0" smtClean="0">
                <a:solidFill>
                  <a:schemeClr val="tx1"/>
                </a:solidFill>
                <a:effectLst/>
                <a:latin typeface="+mn-lt"/>
                <a:ea typeface="+mn-ea"/>
                <a:cs typeface="+mn-cs"/>
              </a:rPr>
              <a:t> and firmware modification</a:t>
            </a:r>
            <a:r>
              <a:rPr lang="en-US" altLang="ko-KR" sz="1200" kern="1200" dirty="0" smtClean="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We propose fast handoff scheme called BLEND using Bluetooth Low Energy as secondary radio. AP is collocated with BLE and periodically transmits BLE advertising packet. So, AP provides side information to smartphone through BLE. This is the main concept of BLEND.</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6</a:t>
            </a:fld>
            <a:endParaRPr lang="ko-KR" altLang="en-US"/>
          </a:p>
        </p:txBody>
      </p:sp>
    </p:spTree>
    <p:extLst>
      <p:ext uri="{BB962C8B-B14F-4D97-AF65-F5344CB8AC3E}">
        <p14:creationId xmlns:p14="http://schemas.microsoft.com/office/powerpoint/2010/main" val="283095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Someone may have a question. Why BLE? First, today’s AP such as Google WiFi and Samsung Connect Home are embedded with BLE. Second, most commercial smartphones are equipped with BLE module. Therefore</a:t>
            </a:r>
            <a:r>
              <a:rPr lang="en-US" altLang="ko-KR" sz="1200" kern="1200" baseline="0" dirty="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no hardware modification is required. Also, utilizing BLE has some advantages. Considering that BLE is short-range wireless technology compared with WiFi, receiving advertising packet guarantee that there is AP in vicinity without WiFi scanning. So, smartphone can have prior</a:t>
            </a:r>
            <a:r>
              <a:rPr lang="en-US" altLang="ko-KR" sz="1200" kern="1200" baseline="0" dirty="0">
                <a:solidFill>
                  <a:schemeClr val="tx1"/>
                </a:solidFill>
                <a:effectLst/>
                <a:latin typeface="+mn-lt"/>
                <a:ea typeface="+mn-ea"/>
                <a:cs typeface="+mn-cs"/>
              </a:rPr>
              <a:t> knowledge of AP in advance. </a:t>
            </a:r>
            <a:r>
              <a:rPr lang="en-US" altLang="ko-KR" sz="1200" kern="1200" dirty="0">
                <a:solidFill>
                  <a:schemeClr val="tx1"/>
                </a:solidFill>
                <a:effectLst/>
                <a:latin typeface="+mn-lt"/>
                <a:ea typeface="+mn-ea"/>
                <a:cs typeface="+mn-cs"/>
              </a:rPr>
              <a:t>In addition, there is BLE Android API. BLE advertising packet information can be directly delivered to application layer thanks to this API. Therefore, any firmware modification </a:t>
            </a:r>
            <a:r>
              <a:rPr lang="en-US" altLang="ko-KR" sz="1200" kern="1200">
                <a:solidFill>
                  <a:schemeClr val="tx1"/>
                </a:solidFill>
                <a:effectLst/>
                <a:latin typeface="+mn-lt"/>
                <a:ea typeface="+mn-ea"/>
                <a:cs typeface="+mn-cs"/>
              </a:rPr>
              <a:t>is unncessary. </a:t>
            </a:r>
            <a:r>
              <a:rPr lang="en-US" altLang="ko-KR" sz="1200" kern="1200" dirty="0">
                <a:solidFill>
                  <a:schemeClr val="tx1"/>
                </a:solidFill>
                <a:effectLst/>
                <a:latin typeface="+mn-lt"/>
                <a:ea typeface="+mn-ea"/>
                <a:cs typeface="+mn-cs"/>
              </a:rPr>
              <a:t>Also, BLEND makes no BLE connections, it can operate without interfering other BLE connections such as wearable device.</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7</a:t>
            </a:fld>
            <a:endParaRPr lang="ko-KR" altLang="en-US"/>
          </a:p>
        </p:txBody>
      </p:sp>
    </p:spTree>
    <p:extLst>
      <p:ext uri="{BB962C8B-B14F-4D97-AF65-F5344CB8AC3E}">
        <p14:creationId xmlns:p14="http://schemas.microsoft.com/office/powerpoint/2010/main" val="387142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We proposed simple and practical solution for handoff. AP periodically transmits BLE advertising packet containing information about AP. </a:t>
            </a:r>
            <a:r>
              <a:rPr lang="en-US" altLang="ko-KR" sz="1200" kern="1200" dirty="0" smtClean="0">
                <a:solidFill>
                  <a:schemeClr val="tx1"/>
                </a:solidFill>
                <a:effectLst/>
                <a:latin typeface="+mn-lt"/>
                <a:ea typeface="+mn-ea"/>
                <a:cs typeface="+mn-cs"/>
              </a:rPr>
              <a:t>And</a:t>
            </a:r>
            <a:r>
              <a:rPr lang="en-US" altLang="ko-KR" sz="1200" kern="1200" baseline="0" dirty="0" smtClean="0">
                <a:solidFill>
                  <a:schemeClr val="tx1"/>
                </a:solidFill>
                <a:effectLst/>
                <a:latin typeface="+mn-lt"/>
                <a:ea typeface="+mn-ea"/>
                <a:cs typeface="+mn-cs"/>
              </a:rPr>
              <a:t> smartphone turns on BLE module to receive BLE advertising packet. </a:t>
            </a:r>
            <a:r>
              <a:rPr lang="en-US" altLang="ko-KR" sz="1200" kern="1200" dirty="0" smtClean="0">
                <a:solidFill>
                  <a:schemeClr val="tx1"/>
                </a:solidFill>
                <a:effectLst/>
                <a:latin typeface="+mn-lt"/>
                <a:ea typeface="+mn-ea"/>
                <a:cs typeface="+mn-cs"/>
              </a:rPr>
              <a:t>If </a:t>
            </a:r>
            <a:r>
              <a:rPr lang="en-US" altLang="ko-KR" sz="1200" kern="1200" dirty="0">
                <a:solidFill>
                  <a:schemeClr val="tx1"/>
                </a:solidFill>
                <a:effectLst/>
                <a:latin typeface="+mn-lt"/>
                <a:ea typeface="+mn-ea"/>
                <a:cs typeface="+mn-cs"/>
              </a:rPr>
              <a:t>smartphone receives advertising packet from AP, it estimates the throughput of AP based on the information contained in advertising packet. After that smartphone determine whether perform handoff or not.</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8</a:t>
            </a:fld>
            <a:endParaRPr lang="ko-KR" altLang="en-US"/>
          </a:p>
        </p:txBody>
      </p:sp>
    </p:spTree>
    <p:extLst>
      <p:ext uri="{BB962C8B-B14F-4D97-AF65-F5344CB8AC3E}">
        <p14:creationId xmlns:p14="http://schemas.microsoft.com/office/powerpoint/2010/main" val="362181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en-US" altLang="ko-KR" sz="1200" kern="1200" dirty="0">
                <a:solidFill>
                  <a:schemeClr val="tx1"/>
                </a:solidFill>
                <a:effectLst/>
                <a:latin typeface="+mn-lt"/>
                <a:ea typeface="+mn-ea"/>
                <a:cs typeface="+mn-cs"/>
              </a:rPr>
              <a:t>The operation of AP is very simple. AP calculates available channel occupancy ratio, called ACOR, which is represent opposite concept of channel utilization. That means ACOR represent the ratio of time that channel is idle. To avoid fluctuation of ACOR due to burst </a:t>
            </a:r>
            <a:r>
              <a:rPr lang="en-US" altLang="ko-KR" sz="1200" kern="1200" dirty="0" smtClean="0">
                <a:solidFill>
                  <a:schemeClr val="tx1"/>
                </a:solidFill>
                <a:effectLst/>
                <a:latin typeface="+mn-lt"/>
                <a:ea typeface="+mn-ea"/>
                <a:cs typeface="+mn-cs"/>
              </a:rPr>
              <a:t>traffic like video, </a:t>
            </a:r>
            <a:r>
              <a:rPr lang="en-US" altLang="ko-KR" sz="1200" kern="1200" dirty="0">
                <a:solidFill>
                  <a:schemeClr val="tx1"/>
                </a:solidFill>
                <a:effectLst/>
                <a:latin typeface="+mn-lt"/>
                <a:ea typeface="+mn-ea"/>
                <a:cs typeface="+mn-cs"/>
              </a:rPr>
              <a:t>we take exponentially weighted moving average on</a:t>
            </a:r>
            <a:r>
              <a:rPr lang="en-US" altLang="ko-KR" sz="1200" kern="1200" baseline="0" dirty="0">
                <a:solidFill>
                  <a:schemeClr val="tx1"/>
                </a:solidFill>
                <a:effectLst/>
                <a:latin typeface="+mn-lt"/>
                <a:ea typeface="+mn-ea"/>
                <a:cs typeface="+mn-cs"/>
              </a:rPr>
              <a:t> AOCR</a:t>
            </a:r>
            <a:r>
              <a:rPr lang="en-US" altLang="ko-KR" sz="1200" kern="1200" dirty="0">
                <a:solidFill>
                  <a:schemeClr val="tx1"/>
                </a:solidFill>
                <a:effectLst/>
                <a:latin typeface="+mn-lt"/>
                <a:ea typeface="+mn-ea"/>
                <a:cs typeface="+mn-cs"/>
              </a:rPr>
              <a:t>. Then, AP periodically transmits BLE advertising packet </a:t>
            </a:r>
            <a:r>
              <a:rPr lang="en-US" altLang="ko-KR" sz="1200" kern="1200" dirty="0" smtClean="0">
                <a:solidFill>
                  <a:schemeClr val="tx1"/>
                </a:solidFill>
                <a:effectLst/>
                <a:latin typeface="+mn-lt"/>
                <a:ea typeface="+mn-ea"/>
                <a:cs typeface="+mn-cs"/>
              </a:rPr>
              <a:t>containing </a:t>
            </a:r>
            <a:r>
              <a:rPr lang="en-US" altLang="ko-KR" sz="1200" kern="1200" dirty="0">
                <a:solidFill>
                  <a:schemeClr val="tx1"/>
                </a:solidFill>
                <a:effectLst/>
                <a:latin typeface="+mn-lt"/>
                <a:ea typeface="+mn-ea"/>
                <a:cs typeface="+mn-cs"/>
              </a:rPr>
              <a:t>it’s information such as operating channel, </a:t>
            </a:r>
            <a:r>
              <a:rPr lang="en-US" altLang="ko-KR" sz="1200" kern="1200" dirty="0" smtClean="0">
                <a:solidFill>
                  <a:schemeClr val="tx1"/>
                </a:solidFill>
                <a:effectLst/>
                <a:latin typeface="+mn-lt"/>
                <a:ea typeface="+mn-ea"/>
                <a:cs typeface="+mn-cs"/>
              </a:rPr>
              <a:t>MAC</a:t>
            </a:r>
            <a:r>
              <a:rPr lang="en-US" altLang="ko-KR" sz="1200" kern="1200" baseline="0" dirty="0" smtClean="0">
                <a:solidFill>
                  <a:schemeClr val="tx1"/>
                </a:solidFill>
                <a:effectLst/>
                <a:latin typeface="+mn-lt"/>
                <a:ea typeface="+mn-ea"/>
                <a:cs typeface="+mn-cs"/>
              </a:rPr>
              <a:t> address</a:t>
            </a:r>
            <a:r>
              <a:rPr lang="en-US" altLang="ko-KR" sz="1200" kern="1200" dirty="0" smtClean="0">
                <a:solidFill>
                  <a:schemeClr val="tx1"/>
                </a:solidFill>
                <a:effectLst/>
                <a:latin typeface="+mn-lt"/>
                <a:ea typeface="+mn-ea"/>
                <a:cs typeface="+mn-cs"/>
              </a:rPr>
              <a:t>, </a:t>
            </a:r>
            <a:r>
              <a:rPr lang="en-US" altLang="ko-KR" sz="1200" kern="1200" dirty="0">
                <a:solidFill>
                  <a:schemeClr val="tx1"/>
                </a:solidFill>
                <a:effectLst/>
                <a:latin typeface="+mn-lt"/>
                <a:ea typeface="+mn-ea"/>
                <a:cs typeface="+mn-cs"/>
              </a:rPr>
              <a:t>and ACOR. That’s it.</a:t>
            </a:r>
            <a:endParaRPr lang="ko-KR" altLang="ko-KR"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919F68FD-C37D-4FA9-BF1C-854E823F696C}" type="slidenum">
              <a:rPr lang="ko-KR" altLang="en-US" smtClean="0"/>
              <a:t>9</a:t>
            </a:fld>
            <a:endParaRPr lang="ko-KR" altLang="en-US"/>
          </a:p>
        </p:txBody>
      </p:sp>
    </p:spTree>
    <p:extLst>
      <p:ext uri="{BB962C8B-B14F-4D97-AF65-F5344CB8AC3E}">
        <p14:creationId xmlns:p14="http://schemas.microsoft.com/office/powerpoint/2010/main" val="316212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직사각형 6"/>
          <p:cNvSpPr/>
          <p:nvPr userDrawn="1"/>
        </p:nvSpPr>
        <p:spPr>
          <a:xfrm>
            <a:off x="0" y="1122363"/>
            <a:ext cx="9152238" cy="2387600"/>
          </a:xfrm>
          <a:prstGeom prst="rect">
            <a:avLst/>
          </a:prstGeom>
          <a:gradFill flip="none" rotWithShape="1">
            <a:gsLst>
              <a:gs pos="34000">
                <a:schemeClr val="accent5">
                  <a:shade val="30000"/>
                  <a:satMod val="115000"/>
                </a:schemeClr>
              </a:gs>
              <a:gs pos="82000">
                <a:srgbClr val="3669C3"/>
              </a:gs>
              <a:gs pos="59000">
                <a:schemeClr val="accent5">
                  <a:shade val="67500"/>
                  <a:satMod val="115000"/>
                </a:schemeClr>
              </a:gs>
              <a:gs pos="95000">
                <a:schemeClr val="accent5">
                  <a:shade val="100000"/>
                  <a:satMod val="115000"/>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2387600"/>
          </a:xfrm>
        </p:spPr>
        <p:txBody>
          <a:bodyPr anchor="ctr"/>
          <a:lstStyle>
            <a:lvl1pPr algn="ctr">
              <a:defRPr sz="6000" b="0">
                <a:solidFill>
                  <a:schemeClr val="bg1"/>
                </a:solidFill>
                <a:latin typeface="+mj-ea"/>
                <a:ea typeface="+mj-ea"/>
              </a:defRPr>
            </a:lvl1pPr>
          </a:lstStyle>
          <a:p>
            <a:r>
              <a:rPr lang="ko-KR" altLang="en-US" dirty="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마스터 부제목 스타일 편집</a:t>
            </a:r>
            <a:endParaRPr lang="en-US" dirty="0"/>
          </a:p>
        </p:txBody>
      </p:sp>
      <p:sp>
        <p:nvSpPr>
          <p:cNvPr id="4" name="Date Placeholder 3"/>
          <p:cNvSpPr>
            <a:spLocks noGrp="1"/>
          </p:cNvSpPr>
          <p:nvPr>
            <p:ph type="dt" sz="half" idx="10"/>
          </p:nvPr>
        </p:nvSpPr>
        <p:spPr/>
        <p:txBody>
          <a:bodyPr/>
          <a:lstStyle/>
          <a:p>
            <a:fld id="{9A8BD65B-79CF-4BB6-B5A9-5A486E35D936}" type="datetime1">
              <a:rPr lang="ko-KR" altLang="en-US" smtClean="0"/>
              <a:t>2018-06-13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F240200-B341-46FA-B7CD-0C83C7A9BE4F}" type="slidenum">
              <a:rPr lang="ko-KR" altLang="en-US" smtClean="0"/>
              <a:t>‹#›</a:t>
            </a:fld>
            <a:endParaRPr lang="ko-KR" altLang="en-US" dirty="0"/>
          </a:p>
        </p:txBody>
      </p:sp>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9787" y="5534064"/>
            <a:ext cx="2836187" cy="822285"/>
          </a:xfrm>
          <a:prstGeom prst="rect">
            <a:avLst/>
          </a:prstGeom>
        </p:spPr>
      </p:pic>
    </p:spTree>
    <p:extLst>
      <p:ext uri="{BB962C8B-B14F-4D97-AF65-F5344CB8AC3E}">
        <p14:creationId xmlns:p14="http://schemas.microsoft.com/office/powerpoint/2010/main" val="304565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8F6466AD-E26D-4652-8E30-8D2723C499BB}" type="datetime1">
              <a:rPr lang="ko-KR" altLang="en-US" smtClean="0"/>
              <a:t>2018-06-13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425290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F9126638-811A-41F6-A657-02947E2DE509}" type="datetime1">
              <a:rPr lang="ko-KR" altLang="en-US" smtClean="0"/>
              <a:t>2018-06-13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425801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8" name="직사각형 7"/>
          <p:cNvSpPr/>
          <p:nvPr userDrawn="1"/>
        </p:nvSpPr>
        <p:spPr>
          <a:xfrm>
            <a:off x="0" y="0"/>
            <a:ext cx="9152238" cy="762901"/>
          </a:xfrm>
          <a:prstGeom prst="rect">
            <a:avLst/>
          </a:prstGeom>
          <a:gradFill flip="none" rotWithShape="1">
            <a:gsLst>
              <a:gs pos="34000">
                <a:schemeClr val="accent5">
                  <a:shade val="30000"/>
                  <a:satMod val="115000"/>
                </a:schemeClr>
              </a:gs>
              <a:gs pos="82000">
                <a:srgbClr val="3669C3"/>
              </a:gs>
              <a:gs pos="59000">
                <a:schemeClr val="accent5">
                  <a:shade val="67500"/>
                  <a:satMod val="115000"/>
                </a:schemeClr>
              </a:gs>
              <a:gs pos="95000">
                <a:schemeClr val="accent5">
                  <a:shade val="100000"/>
                  <a:satMod val="115000"/>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263609" y="0"/>
            <a:ext cx="8616780" cy="762901"/>
          </a:xfrm>
        </p:spPr>
        <p:txBody>
          <a:bodyPr anchor="ctr">
            <a:normAutofit/>
          </a:bodyPr>
          <a:lstStyle>
            <a:lvl1pPr algn="l">
              <a:defRPr sz="3200" b="1">
                <a:solidFill>
                  <a:schemeClr val="bg1"/>
                </a:solidFill>
                <a:latin typeface="+mj-ea"/>
                <a:ea typeface="+mj-ea"/>
              </a:defRPr>
            </a:lvl1pPr>
          </a:lstStyle>
          <a:p>
            <a:r>
              <a:rPr lang="ko-KR" altLang="en-US" dirty="0"/>
              <a:t>마스터 제목 스타일 편집</a:t>
            </a:r>
            <a:endParaRPr lang="en-US" dirty="0"/>
          </a:p>
        </p:txBody>
      </p:sp>
      <p:sp>
        <p:nvSpPr>
          <p:cNvPr id="3" name="Content Placeholder 2"/>
          <p:cNvSpPr>
            <a:spLocks noGrp="1"/>
          </p:cNvSpPr>
          <p:nvPr>
            <p:ph idx="1"/>
          </p:nvPr>
        </p:nvSpPr>
        <p:spPr>
          <a:xfrm>
            <a:off x="263609" y="856735"/>
            <a:ext cx="8616779" cy="5659394"/>
          </a:xfrm>
        </p:spPr>
        <p:txBody>
          <a:bodyPr anchor="t"/>
          <a:lstStyle>
            <a:lvl1pPr marL="457200" indent="-457200">
              <a:lnSpc>
                <a:spcPct val="150000"/>
              </a:lnSpc>
              <a:buFont typeface="Wingdings" panose="05000000000000000000" pitchFamily="2" charset="2"/>
              <a:buChar char="ü"/>
              <a:defRPr sz="2000" b="1">
                <a:latin typeface="+mn-ea"/>
                <a:ea typeface="+mn-ea"/>
              </a:defRPr>
            </a:lvl1pPr>
            <a:lvl2pPr marL="685800" indent="-228600">
              <a:lnSpc>
                <a:spcPct val="150000"/>
              </a:lnSpc>
              <a:buFont typeface="Arial" panose="020B0604020202020204" pitchFamily="34" charset="0"/>
              <a:buChar char="•"/>
              <a:defRPr sz="1800">
                <a:latin typeface="+mn-ea"/>
                <a:ea typeface="+mn-ea"/>
              </a:defRPr>
            </a:lvl2pPr>
            <a:lvl3pPr marL="1143000" indent="-228600">
              <a:lnSpc>
                <a:spcPct val="150000"/>
              </a:lnSpc>
              <a:buFont typeface="Wingdings" panose="05000000000000000000" pitchFamily="2" charset="2"/>
              <a:buChar char="§"/>
              <a:defRPr sz="1600">
                <a:latin typeface="+mn-ea"/>
                <a:ea typeface="+mn-ea"/>
              </a:defRPr>
            </a:lvl3pPr>
            <a:lvl4pPr>
              <a:lnSpc>
                <a:spcPct val="150000"/>
              </a:lnSpc>
              <a:defRPr sz="1400">
                <a:latin typeface="+mn-ea"/>
                <a:ea typeface="+mn-ea"/>
              </a:defRPr>
            </a:lvl4pPr>
            <a:lvl5pPr>
              <a:lnSpc>
                <a:spcPct val="150000"/>
              </a:lnSpc>
              <a:defRPr sz="1200">
                <a:latin typeface="+mn-ea"/>
                <a:ea typeface="+mn-ea"/>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10"/>
          </p:nvPr>
        </p:nvSpPr>
        <p:spPr>
          <a:xfrm>
            <a:off x="263609" y="6599317"/>
            <a:ext cx="2057400" cy="205345"/>
          </a:xfrm>
        </p:spPr>
        <p:txBody>
          <a:bodyPr anchor="ctr"/>
          <a:lstStyle/>
          <a:p>
            <a:fld id="{633A2E7F-764D-487B-BAC0-A812861BC1D6}" type="datetime1">
              <a:rPr lang="ko-KR" altLang="en-US" smtClean="0"/>
              <a:t>2018-06-13</a:t>
            </a:fld>
            <a:endParaRPr lang="ko-KR" altLang="en-US" dirty="0"/>
          </a:p>
        </p:txBody>
      </p:sp>
      <p:sp>
        <p:nvSpPr>
          <p:cNvPr id="5" name="Footer Placeholder 4"/>
          <p:cNvSpPr>
            <a:spLocks noGrp="1"/>
          </p:cNvSpPr>
          <p:nvPr>
            <p:ph type="ftr" sz="quarter" idx="11"/>
          </p:nvPr>
        </p:nvSpPr>
        <p:spPr>
          <a:xfrm>
            <a:off x="5794288" y="6609360"/>
            <a:ext cx="3086100" cy="205347"/>
          </a:xfrm>
        </p:spPr>
        <p:txBody>
          <a:bodyPr anchor="ctr"/>
          <a:lstStyle/>
          <a:p>
            <a:endParaRPr lang="ko-KR" altLang="en-US" dirty="0"/>
          </a:p>
        </p:txBody>
      </p:sp>
      <p:sp>
        <p:nvSpPr>
          <p:cNvPr id="6" name="Slide Number Placeholder 5"/>
          <p:cNvSpPr>
            <a:spLocks noGrp="1"/>
          </p:cNvSpPr>
          <p:nvPr>
            <p:ph type="sldNum" sz="quarter" idx="12"/>
          </p:nvPr>
        </p:nvSpPr>
        <p:spPr>
          <a:xfrm>
            <a:off x="4218285" y="6609963"/>
            <a:ext cx="707426" cy="205345"/>
          </a:xfrm>
        </p:spPr>
        <p:txBody>
          <a:bodyPr anchor="ctr"/>
          <a:lstStyle>
            <a:lvl1pPr algn="ctr">
              <a:defRPr sz="1800" b="1"/>
            </a:lvl1pPr>
          </a:lstStyle>
          <a:p>
            <a:fld id="{BF240200-B341-46FA-B7CD-0C83C7A9BE4F}" type="slidenum">
              <a:rPr lang="ko-KR" altLang="en-US" smtClean="0"/>
              <a:pPr/>
              <a:t>‹#›</a:t>
            </a:fld>
            <a:endParaRPr lang="ko-KR" altLang="en-US" dirty="0"/>
          </a:p>
        </p:txBody>
      </p:sp>
    </p:spTree>
    <p:extLst>
      <p:ext uri="{BB962C8B-B14F-4D97-AF65-F5344CB8AC3E}">
        <p14:creationId xmlns:p14="http://schemas.microsoft.com/office/powerpoint/2010/main" val="264321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Date Placeholder 3"/>
          <p:cNvSpPr>
            <a:spLocks noGrp="1"/>
          </p:cNvSpPr>
          <p:nvPr>
            <p:ph type="dt" sz="half" idx="10"/>
          </p:nvPr>
        </p:nvSpPr>
        <p:spPr/>
        <p:txBody>
          <a:bodyPr/>
          <a:lstStyle/>
          <a:p>
            <a:fld id="{0E887922-656B-467B-8936-9C8A61EC2FD8}" type="datetime1">
              <a:rPr lang="ko-KR" altLang="en-US" smtClean="0"/>
              <a:t>2018-06-13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39952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429850"/>
            <a:ext cx="3886200" cy="4747113"/>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Content Placeholder 3"/>
          <p:cNvSpPr>
            <a:spLocks noGrp="1"/>
          </p:cNvSpPr>
          <p:nvPr>
            <p:ph sz="half" idx="2"/>
          </p:nvPr>
        </p:nvSpPr>
        <p:spPr>
          <a:xfrm>
            <a:off x="4629150" y="1429850"/>
            <a:ext cx="3886200" cy="4747113"/>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5" name="Date Placeholder 4"/>
          <p:cNvSpPr>
            <a:spLocks noGrp="1"/>
          </p:cNvSpPr>
          <p:nvPr>
            <p:ph type="dt" sz="half" idx="10"/>
          </p:nvPr>
        </p:nvSpPr>
        <p:spPr/>
        <p:txBody>
          <a:bodyPr/>
          <a:lstStyle/>
          <a:p>
            <a:fld id="{E688DA8B-6E5F-4457-BFC5-F008F3A68EAA}" type="datetime1">
              <a:rPr lang="ko-KR" altLang="en-US" smtClean="0"/>
              <a:t>2018-06-13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266120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FAAE60D4-E2FF-4D95-912A-80727C3A91E5}" type="datetime1">
              <a:rPr lang="ko-KR" altLang="en-US" smtClean="0"/>
              <a:t>2018-06-13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387007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0BCB2A5F-45B0-4017-A64A-19E5B4D169D2}" type="datetime1">
              <a:rPr lang="ko-KR" altLang="en-US" smtClean="0"/>
              <a:t>2018-06-13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326713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8F193-4D78-4D7B-A9D8-286756ADDFAD}" type="datetime1">
              <a:rPr lang="ko-KR" altLang="en-US" smtClean="0"/>
              <a:t>2018-06-13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272171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640CAF3F-8285-4A7D-AD61-E51E4647EA31}" type="datetime1">
              <a:rPr lang="ko-KR" altLang="en-US" smtClean="0"/>
              <a:t>2018-06-13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414004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9A98AFE3-D99B-4D99-A685-7AC40825C579}" type="datetime1">
              <a:rPr lang="ko-KR" altLang="en-US" smtClean="0"/>
              <a:t>2018-06-13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BF240200-B341-46FA-B7CD-0C83C7A9BE4F}" type="slidenum">
              <a:rPr lang="ko-KR" altLang="en-US" smtClean="0"/>
              <a:t>‹#›</a:t>
            </a:fld>
            <a:endParaRPr lang="ko-KR" altLang="en-US"/>
          </a:p>
        </p:txBody>
      </p:sp>
    </p:spTree>
    <p:extLst>
      <p:ext uri="{BB962C8B-B14F-4D97-AF65-F5344CB8AC3E}">
        <p14:creationId xmlns:p14="http://schemas.microsoft.com/office/powerpoint/2010/main" val="42185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470" y="204261"/>
            <a:ext cx="8756822" cy="885336"/>
          </a:xfrm>
          <a:prstGeom prst="rect">
            <a:avLst/>
          </a:prstGeom>
        </p:spPr>
        <p:txBody>
          <a:bodyPr vert="horz" lIns="91440" tIns="45720" rIns="91440" bIns="45720" rtlCol="0" anchor="ctr">
            <a:normAutofit/>
          </a:bodyPr>
          <a:lstStyle/>
          <a:p>
            <a:r>
              <a:rPr lang="ko-KR" altLang="en-US" dirty="0"/>
              <a:t>마스터 제목 스타일 편집</a:t>
            </a:r>
            <a:endParaRPr lang="en-US" dirty="0"/>
          </a:p>
        </p:txBody>
      </p:sp>
      <p:sp>
        <p:nvSpPr>
          <p:cNvPr id="3" name="Text Placeholder 2"/>
          <p:cNvSpPr>
            <a:spLocks noGrp="1"/>
          </p:cNvSpPr>
          <p:nvPr>
            <p:ph type="body" idx="1"/>
          </p:nvPr>
        </p:nvSpPr>
        <p:spPr>
          <a:xfrm>
            <a:off x="189470" y="1089598"/>
            <a:ext cx="8756822" cy="5087366"/>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18947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53A55-2655-43AD-A944-62477E48E7A8}" type="datetime1">
              <a:rPr lang="ko-KR" altLang="en-US" smtClean="0"/>
              <a:t>2018-06-13</a:t>
            </a:fld>
            <a:endParaRPr lang="ko-KR" altLang="en-US"/>
          </a:p>
        </p:txBody>
      </p:sp>
      <p:sp>
        <p:nvSpPr>
          <p:cNvPr id="5" name="Footer Placeholder 4"/>
          <p:cNvSpPr>
            <a:spLocks noGrp="1"/>
          </p:cNvSpPr>
          <p:nvPr>
            <p:ph type="ftr" sz="quarter" idx="3"/>
          </p:nvPr>
        </p:nvSpPr>
        <p:spPr>
          <a:xfrm>
            <a:off x="5860192" y="635634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Slide Number Placeholder 5"/>
          <p:cNvSpPr>
            <a:spLocks noGrp="1"/>
          </p:cNvSpPr>
          <p:nvPr>
            <p:ph type="sldNum" sz="quarter" idx="4"/>
          </p:nvPr>
        </p:nvSpPr>
        <p:spPr>
          <a:xfrm>
            <a:off x="4041636" y="6356350"/>
            <a:ext cx="1052490" cy="365126"/>
          </a:xfrm>
          <a:prstGeom prst="rect">
            <a:avLst/>
          </a:prstGeom>
        </p:spPr>
        <p:txBody>
          <a:bodyPr vert="horz" lIns="91440" tIns="45720" rIns="91440" bIns="45720" rtlCol="0" anchor="ctr"/>
          <a:lstStyle>
            <a:lvl1pPr algn="ctr">
              <a:defRPr sz="1800" b="1">
                <a:solidFill>
                  <a:schemeClr val="tx1">
                    <a:tint val="75000"/>
                  </a:schemeClr>
                </a:solidFill>
              </a:defRPr>
            </a:lvl1pPr>
          </a:lstStyle>
          <a:p>
            <a:fld id="{BF240200-B341-46FA-B7CD-0C83C7A9BE4F}" type="slidenum">
              <a:rPr lang="ko-KR" altLang="en-US" smtClean="0"/>
              <a:pPr/>
              <a:t>‹#›</a:t>
            </a:fld>
            <a:endParaRPr lang="ko-KR" altLang="en-US" dirty="0"/>
          </a:p>
        </p:txBody>
      </p:sp>
    </p:spTree>
    <p:extLst>
      <p:ext uri="{BB962C8B-B14F-4D97-AF65-F5344CB8AC3E}">
        <p14:creationId xmlns:p14="http://schemas.microsoft.com/office/powerpoint/2010/main" val="369792235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l" defTabSz="914400" rtl="0" eaLnBrk="1" latinLnBrk="1" hangingPunct="1">
        <a:lnSpc>
          <a:spcPct val="90000"/>
        </a:lnSpc>
        <a:spcBef>
          <a:spcPct val="0"/>
        </a:spcBef>
        <a:buNone/>
        <a:defRPr sz="4400" kern="1200">
          <a:solidFill>
            <a:srgbClr val="0070C0"/>
          </a:solidFill>
          <a:latin typeface="+mj-lt"/>
          <a:ea typeface="+mj-ea"/>
          <a:cs typeface="+mj-cs"/>
        </a:defRPr>
      </a:lvl1pPr>
    </p:titleStyle>
    <p:bodyStyle>
      <a:lvl1pPr marL="457200" indent="-457200" algn="l" defTabSz="914400" rtl="0" eaLnBrk="1" latinLnBrk="1" hangingPunct="1">
        <a:lnSpc>
          <a:spcPct val="150000"/>
        </a:lnSpc>
        <a:spcBef>
          <a:spcPts val="1000"/>
        </a:spcBef>
        <a:buFont typeface="Wingdings" panose="05000000000000000000" pitchFamily="2" charset="2"/>
        <a:buChar char="ü"/>
        <a:defRPr sz="2000" kern="1200">
          <a:solidFill>
            <a:schemeClr val="tx1"/>
          </a:solidFill>
          <a:latin typeface="+mn-lt"/>
          <a:ea typeface="+mn-ea"/>
          <a:cs typeface="+mn-cs"/>
        </a:defRPr>
      </a:lvl1pPr>
      <a:lvl2pPr marL="685800" indent="-228600" algn="l" defTabSz="914400" rtl="0" eaLnBrk="1" latinLnBrk="1"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1" hangingPunct="1">
        <a:lnSpc>
          <a:spcPct val="15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1" hangingPunct="1">
        <a:lnSpc>
          <a:spcPct val="150000"/>
        </a:lnSpc>
        <a:spcBef>
          <a:spcPts val="500"/>
        </a:spcBef>
        <a:buFont typeface="Wingdings" panose="05000000000000000000" pitchFamily="2" charset="2"/>
        <a:buChar char="Ø"/>
        <a:defRPr sz="1400" kern="1200">
          <a:solidFill>
            <a:schemeClr val="tx1"/>
          </a:solidFill>
          <a:latin typeface="+mn-lt"/>
          <a:ea typeface="+mn-ea"/>
          <a:cs typeface="+mn-cs"/>
        </a:defRPr>
      </a:lvl4pPr>
      <a:lvl5pPr marL="2057400" indent="-228600" algn="l" defTabSz="914400" rtl="0" eaLnBrk="1" latinLnBrk="1" hangingPunct="1">
        <a:lnSpc>
          <a:spcPct val="150000"/>
        </a:lnSpc>
        <a:spcBef>
          <a:spcPts val="500"/>
        </a:spcBef>
        <a:buFont typeface="Wingdings" panose="05000000000000000000" pitchFamily="2" charset="2"/>
        <a:buChar char="v"/>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44235" y="1116623"/>
            <a:ext cx="7772400" cy="2379405"/>
          </a:xfrm>
        </p:spPr>
        <p:txBody>
          <a:bodyPr anchor="ctr">
            <a:noAutofit/>
          </a:bodyPr>
          <a:lstStyle/>
          <a:p>
            <a:r>
              <a:rPr lang="en-US" altLang="ko-KR" sz="3600" b="1" dirty="0"/>
              <a:t>BLEND: BLE Beacon-Aided Fast WiFi Handoff for Smartphones</a:t>
            </a:r>
            <a:endParaRPr lang="ko-KR" altLang="en-US" sz="3600" b="1" dirty="0"/>
          </a:p>
        </p:txBody>
      </p:sp>
      <p:sp>
        <p:nvSpPr>
          <p:cNvPr id="3" name="부제목 2"/>
          <p:cNvSpPr>
            <a:spLocks noGrp="1"/>
          </p:cNvSpPr>
          <p:nvPr>
            <p:ph type="subTitle" idx="1"/>
          </p:nvPr>
        </p:nvSpPr>
        <p:spPr>
          <a:xfrm>
            <a:off x="228600" y="3622986"/>
            <a:ext cx="8821081" cy="2399743"/>
          </a:xfrm>
        </p:spPr>
        <p:txBody>
          <a:bodyPr anchor="ctr">
            <a:noAutofit/>
          </a:bodyPr>
          <a:lstStyle/>
          <a:p>
            <a:pPr algn="r"/>
            <a:r>
              <a:rPr lang="en-US" altLang="ko-KR" sz="1800" b="1" dirty="0" err="1"/>
              <a:t>Junyoung</a:t>
            </a:r>
            <a:r>
              <a:rPr lang="en-US" altLang="ko-KR" sz="1800" b="1" dirty="0"/>
              <a:t> Choi</a:t>
            </a:r>
            <a:r>
              <a:rPr lang="en-US" altLang="ko-KR" sz="1800" dirty="0"/>
              <a:t>, </a:t>
            </a:r>
            <a:r>
              <a:rPr lang="en-US" altLang="ko-KR" sz="1800" dirty="0" err="1"/>
              <a:t>Gyujin</a:t>
            </a:r>
            <a:r>
              <a:rPr lang="en-US" altLang="ko-KR" sz="1800" dirty="0"/>
              <a:t> Lee, </a:t>
            </a:r>
            <a:r>
              <a:rPr lang="en-US" altLang="ko-KR" sz="1800" dirty="0" err="1"/>
              <a:t>Yeonchul</a:t>
            </a:r>
            <a:r>
              <a:rPr lang="en-US" altLang="ko-KR" sz="1800" dirty="0"/>
              <a:t> Shin, </a:t>
            </a:r>
            <a:r>
              <a:rPr lang="en-US" altLang="ko-KR" sz="1800" dirty="0" err="1"/>
              <a:t>Jonghoe</a:t>
            </a:r>
            <a:r>
              <a:rPr lang="en-US" altLang="ko-KR" sz="1800" dirty="0"/>
              <a:t> Koo, </a:t>
            </a:r>
            <a:r>
              <a:rPr lang="en-US" altLang="ko-KR" sz="1800" dirty="0" err="1"/>
              <a:t>Minseok</a:t>
            </a:r>
            <a:r>
              <a:rPr lang="en-US" altLang="ko-KR" sz="1800" dirty="0"/>
              <a:t> Jang, and </a:t>
            </a:r>
            <a:r>
              <a:rPr lang="en-US" altLang="ko-KR" sz="1800" dirty="0" err="1"/>
              <a:t>Sunghyun</a:t>
            </a:r>
            <a:r>
              <a:rPr lang="en-US" altLang="ko-KR" sz="1800" dirty="0"/>
              <a:t> Choi</a:t>
            </a:r>
            <a:endParaRPr lang="en-US" altLang="ko-KR" sz="1800" b="1" dirty="0"/>
          </a:p>
          <a:p>
            <a:pPr algn="r"/>
            <a:r>
              <a:rPr lang="en-US" altLang="ko-KR" sz="1800" dirty="0"/>
              <a:t>Multimedia &amp; Wireless Networking Laboratory</a:t>
            </a:r>
          </a:p>
          <a:p>
            <a:pPr algn="r"/>
            <a:r>
              <a:rPr lang="en-US" altLang="ko-KR" sz="1800" dirty="0"/>
              <a:t>Seoul National University, Korea</a:t>
            </a:r>
          </a:p>
          <a:p>
            <a:pPr algn="r"/>
            <a:r>
              <a:rPr lang="en-US" altLang="ko-KR" sz="1800" dirty="0"/>
              <a:t>June 13, 2018</a:t>
            </a:r>
          </a:p>
        </p:txBody>
      </p:sp>
      <p:sp>
        <p:nvSpPr>
          <p:cNvPr id="8" name="슬라이드 번호 개체 틀 7"/>
          <p:cNvSpPr>
            <a:spLocks noGrp="1"/>
          </p:cNvSpPr>
          <p:nvPr>
            <p:ph type="sldNum" sz="quarter" idx="12"/>
          </p:nvPr>
        </p:nvSpPr>
        <p:spPr/>
        <p:txBody>
          <a:bodyPr/>
          <a:lstStyle/>
          <a:p>
            <a:fld id="{BF240200-B341-46FA-B7CD-0C83C7A9BE4F}" type="slidenum">
              <a:rPr lang="ko-KR" altLang="en-US" smtClean="0"/>
              <a:t>1</a:t>
            </a:fld>
            <a:endParaRPr lang="ko-KR" altLang="en-US"/>
          </a:p>
        </p:txBody>
      </p:sp>
      <p:sp>
        <p:nvSpPr>
          <p:cNvPr id="6" name="제목 1"/>
          <p:cNvSpPr txBox="1">
            <a:spLocks/>
          </p:cNvSpPr>
          <p:nvPr/>
        </p:nvSpPr>
        <p:spPr>
          <a:xfrm>
            <a:off x="644235" y="2163767"/>
            <a:ext cx="7772400" cy="914996"/>
          </a:xfrm>
          <a:prstGeom prst="rect">
            <a:avLst/>
          </a:prstGeom>
        </p:spPr>
        <p:txBody>
          <a:bodyPr vert="horz" lIns="91440" tIns="45720" rIns="91440" bIns="45720" rtlCol="0" anchor="b">
            <a:noAutofit/>
          </a:bodyPr>
          <a:lstStyle>
            <a:lvl1pPr algn="ctr" defTabSz="914400" rtl="0" eaLnBrk="1" latinLnBrk="1" hangingPunct="1">
              <a:lnSpc>
                <a:spcPct val="90000"/>
              </a:lnSpc>
              <a:spcBef>
                <a:spcPct val="0"/>
              </a:spcBef>
              <a:buNone/>
              <a:defRPr sz="6000" kern="1200">
                <a:solidFill>
                  <a:srgbClr val="0070C0"/>
                </a:solidFill>
                <a:latin typeface="+mj-lt"/>
                <a:ea typeface="+mj-ea"/>
                <a:cs typeface="+mj-cs"/>
              </a:defRPr>
            </a:lvl1pPr>
          </a:lstStyle>
          <a:p>
            <a:endParaRPr lang="ko-KR" altLang="en-US" sz="4000" dirty="0">
              <a:solidFill>
                <a:schemeClr val="tx1"/>
              </a:solidFill>
            </a:endParaRPr>
          </a:p>
        </p:txBody>
      </p:sp>
      <p:pic>
        <p:nvPicPr>
          <p:cNvPr id="4" name="그림 3"/>
          <p:cNvPicPr>
            <a:picLocks noChangeAspect="1"/>
          </p:cNvPicPr>
          <p:nvPr/>
        </p:nvPicPr>
        <p:blipFill>
          <a:blip r:embed="rId3"/>
          <a:stretch>
            <a:fillRect/>
          </a:stretch>
        </p:blipFill>
        <p:spPr>
          <a:xfrm>
            <a:off x="228600" y="189565"/>
            <a:ext cx="1819275" cy="800100"/>
          </a:xfrm>
          <a:prstGeom prst="rect">
            <a:avLst/>
          </a:prstGeom>
        </p:spPr>
      </p:pic>
    </p:spTree>
    <p:extLst>
      <p:ext uri="{BB962C8B-B14F-4D97-AF65-F5344CB8AC3E}">
        <p14:creationId xmlns:p14="http://schemas.microsoft.com/office/powerpoint/2010/main" val="414615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normAutofit/>
          </a:bodyPr>
          <a:lstStyle/>
          <a:p>
            <a:r>
              <a:rPr lang="en-US" altLang="ko-KR" sz="2400" dirty="0"/>
              <a:t>Smartphone operation</a:t>
            </a:r>
          </a:p>
          <a:p>
            <a:r>
              <a:rPr lang="en-US" altLang="ko-KR" sz="2400" dirty="0"/>
              <a:t>BLE receiver</a:t>
            </a:r>
          </a:p>
          <a:p>
            <a:pPr lvl="1"/>
            <a:r>
              <a:rPr lang="en-US" altLang="ko-KR" sz="2000" dirty="0"/>
              <a:t>Receive BLE advertising packet</a:t>
            </a:r>
          </a:p>
          <a:p>
            <a:pPr lvl="1"/>
            <a:r>
              <a:rPr lang="en-US" altLang="ko-KR" sz="2000" dirty="0"/>
              <a:t>Operating channel, </a:t>
            </a:r>
            <a:r>
              <a:rPr lang="en-US" altLang="ko-KR" sz="2000" dirty="0" smtClean="0"/>
              <a:t>MAC address, </a:t>
            </a:r>
            <a:r>
              <a:rPr lang="en-US" altLang="ko-KR" sz="2000" dirty="0"/>
              <a:t>and ACOR</a:t>
            </a:r>
          </a:p>
          <a:p>
            <a:r>
              <a:rPr lang="en-US" altLang="ko-KR" sz="2400" dirty="0"/>
              <a:t>WiFi scanner</a:t>
            </a:r>
          </a:p>
          <a:p>
            <a:pPr lvl="1"/>
            <a:r>
              <a:rPr lang="en-US" altLang="ko-KR" sz="2000" dirty="0"/>
              <a:t>Triggering full channel scanning</a:t>
            </a:r>
          </a:p>
          <a:p>
            <a:pPr lvl="1"/>
            <a:r>
              <a:rPr lang="en-US" altLang="ko-KR" sz="2000" dirty="0"/>
              <a:t>Based on scanning decision module</a:t>
            </a:r>
          </a:p>
          <a:p>
            <a:pPr lvl="1"/>
            <a:r>
              <a:rPr lang="en-US" altLang="ko-KR" sz="2000" dirty="0"/>
              <a:t>Prevent unnecessary WiFi scanning</a:t>
            </a:r>
          </a:p>
          <a:p>
            <a:pPr lvl="1"/>
            <a:r>
              <a:rPr lang="en-US" altLang="ko-KR" sz="2000" dirty="0"/>
              <a:t>Update RSSI of target AP</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10</a:t>
            </a:fld>
            <a:endParaRPr lang="ko-KR" altLang="en-US" dirty="0"/>
          </a:p>
        </p:txBody>
      </p:sp>
      <p:grpSp>
        <p:nvGrpSpPr>
          <p:cNvPr id="15" name="그룹 14"/>
          <p:cNvGrpSpPr/>
          <p:nvPr/>
        </p:nvGrpSpPr>
        <p:grpSpPr>
          <a:xfrm>
            <a:off x="5288413" y="3686432"/>
            <a:ext cx="3855587" cy="2577586"/>
            <a:chOff x="4925711" y="3560618"/>
            <a:chExt cx="3855587" cy="2577586"/>
          </a:xfrm>
        </p:grpSpPr>
        <p:sp>
          <p:nvSpPr>
            <p:cNvPr id="5" name="모서리가 둥근 직사각형 4"/>
            <p:cNvSpPr/>
            <p:nvPr/>
          </p:nvSpPr>
          <p:spPr>
            <a:xfrm>
              <a:off x="4925711" y="5254976"/>
              <a:ext cx="1361209" cy="88322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Scanning decision</a:t>
              </a:r>
              <a:endParaRPr lang="ko-KR" altLang="en-US" sz="2000" dirty="0"/>
            </a:p>
          </p:txBody>
        </p:sp>
        <p:sp>
          <p:nvSpPr>
            <p:cNvPr id="6" name="모서리가 둥근 직사각형 5"/>
            <p:cNvSpPr/>
            <p:nvPr/>
          </p:nvSpPr>
          <p:spPr>
            <a:xfrm>
              <a:off x="7013488" y="3560618"/>
              <a:ext cx="1361209" cy="88322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BLE receiver</a:t>
              </a:r>
              <a:endParaRPr lang="ko-KR" altLang="en-US" sz="2000" dirty="0"/>
            </a:p>
          </p:txBody>
        </p:sp>
        <p:sp>
          <p:nvSpPr>
            <p:cNvPr id="7" name="모서리가 둥근 직사각형 6"/>
            <p:cNvSpPr/>
            <p:nvPr/>
          </p:nvSpPr>
          <p:spPr>
            <a:xfrm>
              <a:off x="7013488" y="5253790"/>
              <a:ext cx="1361209" cy="88322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WiFi scanner</a:t>
              </a:r>
              <a:endParaRPr lang="ko-KR" altLang="en-US" sz="2000" dirty="0"/>
            </a:p>
          </p:txBody>
        </p:sp>
        <p:cxnSp>
          <p:nvCxnSpPr>
            <p:cNvPr id="9" name="직선 화살표 연결선 8"/>
            <p:cNvCxnSpPr>
              <a:stCxn id="6" idx="2"/>
              <a:endCxn id="7" idx="0"/>
            </p:cNvCxnSpPr>
            <p:nvPr/>
          </p:nvCxnSpPr>
          <p:spPr>
            <a:xfrm>
              <a:off x="7694093" y="4443846"/>
              <a:ext cx="0" cy="809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a:stCxn id="5" idx="3"/>
              <a:endCxn id="7" idx="1"/>
            </p:cNvCxnSpPr>
            <p:nvPr/>
          </p:nvCxnSpPr>
          <p:spPr>
            <a:xfrm flipV="1">
              <a:off x="6286920" y="5695404"/>
              <a:ext cx="726568" cy="11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94092" y="4613972"/>
              <a:ext cx="1087206" cy="369332"/>
            </a:xfrm>
            <a:prstGeom prst="rect">
              <a:avLst/>
            </a:prstGeom>
            <a:noFill/>
          </p:spPr>
          <p:txBody>
            <a:bodyPr wrap="square" rtlCol="0">
              <a:spAutoFit/>
            </a:bodyPr>
            <a:lstStyle/>
            <a:p>
              <a:r>
                <a:rPr lang="en-US" altLang="ko-KR" dirty="0"/>
                <a:t>AP info.</a:t>
              </a:r>
              <a:endParaRPr lang="ko-KR" altLang="en-US" dirty="0"/>
            </a:p>
          </p:txBody>
        </p:sp>
      </p:grpSp>
    </p:spTree>
    <p:extLst>
      <p:ext uri="{BB962C8B-B14F-4D97-AF65-F5344CB8AC3E}">
        <p14:creationId xmlns:p14="http://schemas.microsoft.com/office/powerpoint/2010/main" val="103645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normAutofit/>
          </a:bodyPr>
          <a:lstStyle/>
          <a:p>
            <a:pPr>
              <a:lnSpc>
                <a:spcPct val="200000"/>
              </a:lnSpc>
            </a:pPr>
            <a:r>
              <a:rPr lang="en-US" altLang="ko-KR" sz="2400" dirty="0"/>
              <a:t>WiFi scanner</a:t>
            </a:r>
          </a:p>
          <a:p>
            <a:pPr lvl="1">
              <a:lnSpc>
                <a:spcPct val="200000"/>
              </a:lnSpc>
            </a:pPr>
            <a:r>
              <a:rPr lang="en-US" altLang="ko-KR" sz="2000" dirty="0"/>
              <a:t>Select the maximum achievable PHY rate (</a:t>
            </a:r>
            <a:r>
              <a:rPr lang="en-US" altLang="ko-KR" sz="2000" dirty="0" err="1"/>
              <a:t>aR</a:t>
            </a:r>
            <a:r>
              <a:rPr lang="en-US" altLang="ko-KR" sz="2000" dirty="0"/>
              <a:t>) for a given RSSI</a:t>
            </a:r>
          </a:p>
          <a:p>
            <a:pPr lvl="1">
              <a:lnSpc>
                <a:spcPct val="200000"/>
              </a:lnSpc>
            </a:pPr>
            <a:r>
              <a:rPr lang="en-US" altLang="ko-KR" sz="2000" dirty="0"/>
              <a:t>Estimate achievable throughput (</a:t>
            </a:r>
            <a:r>
              <a:rPr lang="en-US" altLang="ko-KR" sz="2000" dirty="0" err="1"/>
              <a:t>aTH</a:t>
            </a:r>
            <a:r>
              <a:rPr lang="en-US" altLang="ko-KR" sz="2000" dirty="0"/>
              <a:t>)</a:t>
            </a:r>
          </a:p>
          <a:p>
            <a:pPr lvl="2">
              <a:lnSpc>
                <a:spcPct val="200000"/>
              </a:lnSpc>
            </a:pPr>
            <a:r>
              <a:rPr lang="en-US" altLang="ko-KR" sz="1800" dirty="0" smtClean="0"/>
              <a:t>ACOR x </a:t>
            </a:r>
            <a:r>
              <a:rPr lang="en-US" altLang="ko-KR" sz="1800" dirty="0" err="1"/>
              <a:t>aR</a:t>
            </a:r>
            <a:endParaRPr lang="en-US" altLang="ko-KR" sz="1800" dirty="0"/>
          </a:p>
          <a:p>
            <a:pPr>
              <a:lnSpc>
                <a:spcPct val="200000"/>
              </a:lnSpc>
            </a:pPr>
            <a:r>
              <a:rPr lang="en-US" altLang="ko-KR" sz="2400" dirty="0"/>
              <a:t>Handoff decision</a:t>
            </a:r>
          </a:p>
          <a:p>
            <a:pPr lvl="1">
              <a:lnSpc>
                <a:spcPct val="200000"/>
              </a:lnSpc>
            </a:pPr>
            <a:r>
              <a:rPr lang="en-US" altLang="ko-KR" sz="2000" dirty="0"/>
              <a:t>Compare </a:t>
            </a:r>
            <a:r>
              <a:rPr lang="en-US" altLang="ko-KR" sz="2000" dirty="0" err="1"/>
              <a:t>aTH</a:t>
            </a:r>
            <a:r>
              <a:rPr lang="en-US" altLang="ko-KR" sz="2000" dirty="0"/>
              <a:t> of the associated AP and target AP</a:t>
            </a:r>
          </a:p>
          <a:p>
            <a:pPr lvl="1">
              <a:lnSpc>
                <a:spcPct val="200000"/>
              </a:lnSpc>
            </a:pPr>
            <a:r>
              <a:rPr lang="en-US" altLang="ko-KR" sz="2000" dirty="0"/>
              <a:t>Perform handoff to target AP if satisfying handoff </a:t>
            </a:r>
            <a:r>
              <a:rPr lang="en-US" altLang="ko-KR" sz="2000" dirty="0" smtClean="0"/>
              <a:t>condition</a:t>
            </a:r>
          </a:p>
          <a:p>
            <a:pPr lvl="2">
              <a:lnSpc>
                <a:spcPct val="200000"/>
              </a:lnSpc>
            </a:pPr>
            <a:r>
              <a:rPr lang="en-US" altLang="ko-KR" sz="1800" dirty="0" smtClean="0"/>
              <a:t>Hysteresis based handoff condition</a:t>
            </a:r>
            <a:endParaRPr lang="en-US" altLang="ko-KR" sz="1800"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11</a:t>
            </a:fld>
            <a:endParaRPr lang="ko-KR" altLang="en-US" dirty="0"/>
          </a:p>
        </p:txBody>
      </p:sp>
    </p:spTree>
    <p:extLst>
      <p:ext uri="{BB962C8B-B14F-4D97-AF65-F5344CB8AC3E}">
        <p14:creationId xmlns:p14="http://schemas.microsoft.com/office/powerpoint/2010/main" val="261366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Performance Evaluation</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a:t>Measurement setup</a:t>
            </a:r>
          </a:p>
          <a:p>
            <a:pPr lvl="1"/>
            <a:r>
              <a:rPr lang="en-US" altLang="ko-KR" dirty="0"/>
              <a:t>Hostapd equipped with Ubertooth</a:t>
            </a:r>
          </a:p>
          <a:p>
            <a:pPr lvl="1"/>
            <a:r>
              <a:rPr lang="en-US" altLang="ko-KR" dirty="0"/>
              <a:t>Google Nexus 5 and Samsung Galaxy S7</a:t>
            </a:r>
          </a:p>
          <a:p>
            <a:r>
              <a:rPr lang="en-US" altLang="ko-KR" dirty="0"/>
              <a:t>Comparison scheme</a:t>
            </a:r>
          </a:p>
          <a:p>
            <a:pPr lvl="1"/>
            <a:r>
              <a:rPr lang="en-US" altLang="ko-KR" dirty="0"/>
              <a:t>Legacy: without any handoff scheme</a:t>
            </a:r>
          </a:p>
          <a:p>
            <a:pPr lvl="1"/>
            <a:r>
              <a:rPr lang="en-US" altLang="ko-KR" dirty="0"/>
              <a:t>WiFi manager (WM): commercial application</a:t>
            </a:r>
          </a:p>
          <a:p>
            <a:pPr lvl="2"/>
            <a:r>
              <a:rPr lang="en-US" altLang="ko-KR" dirty="0"/>
              <a:t>Trigger WiFi scanning periodically</a:t>
            </a:r>
          </a:p>
          <a:p>
            <a:pPr lvl="2"/>
            <a:r>
              <a:rPr lang="en-US" altLang="ko-KR" dirty="0"/>
              <a:t>Perform handoff when RSSI is under threshold</a:t>
            </a:r>
          </a:p>
          <a:p>
            <a:pPr lvl="1"/>
            <a:r>
              <a:rPr lang="en-US" altLang="ko-KR" dirty="0"/>
              <a:t>WiFi only (WO): home-made application</a:t>
            </a:r>
          </a:p>
          <a:p>
            <a:pPr lvl="2"/>
            <a:r>
              <a:rPr lang="en-US" altLang="ko-KR" dirty="0"/>
              <a:t>Trigger WiFi scanning and handoff only when RSSI is under threshold</a:t>
            </a:r>
          </a:p>
          <a:p>
            <a:pPr lvl="1"/>
            <a:r>
              <a:rPr lang="en-US" altLang="ko-KR" dirty="0"/>
              <a:t>BLEND w/ DS: advanced version of BLEND</a:t>
            </a:r>
          </a:p>
          <a:p>
            <a:pPr lvl="2"/>
            <a:r>
              <a:rPr lang="en-US" altLang="ko-KR" dirty="0"/>
              <a:t>Support direct scanning (DS)</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12</a:t>
            </a:fld>
            <a:endParaRPr lang="ko-KR" altLang="en-US" dirty="0"/>
          </a:p>
        </p:txBody>
      </p:sp>
      <p:pic>
        <p:nvPicPr>
          <p:cNvPr id="6" name="그림 5"/>
          <p:cNvPicPr>
            <a:picLocks noChangeAspect="1"/>
          </p:cNvPicPr>
          <p:nvPr/>
        </p:nvPicPr>
        <p:blipFill>
          <a:blip r:embed="rId3"/>
          <a:stretch>
            <a:fillRect/>
          </a:stretch>
        </p:blipFill>
        <p:spPr>
          <a:xfrm>
            <a:off x="5470438" y="1161535"/>
            <a:ext cx="3409950" cy="1816573"/>
          </a:xfrm>
          <a:prstGeom prst="rect">
            <a:avLst/>
          </a:prstGeom>
        </p:spPr>
      </p:pic>
    </p:spTree>
    <p:extLst>
      <p:ext uri="{BB962C8B-B14F-4D97-AF65-F5344CB8AC3E}">
        <p14:creationId xmlns:p14="http://schemas.microsoft.com/office/powerpoint/2010/main" val="416784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Performance Evaluation</a:t>
            </a:r>
            <a:endParaRPr lang="ko-KR" altLang="en-US" dirty="0"/>
          </a:p>
        </p:txBody>
      </p:sp>
      <p:sp>
        <p:nvSpPr>
          <p:cNvPr id="3" name="내용 개체 틀 2"/>
          <p:cNvSpPr>
            <a:spLocks noGrp="1"/>
          </p:cNvSpPr>
          <p:nvPr>
            <p:ph idx="1"/>
          </p:nvPr>
        </p:nvSpPr>
        <p:spPr/>
        <p:txBody>
          <a:bodyPr/>
          <a:lstStyle/>
          <a:p>
            <a:r>
              <a:rPr lang="en-US" altLang="ko-KR" dirty="0"/>
              <a:t>Various channel utilization (CU)</a:t>
            </a:r>
          </a:p>
          <a:p>
            <a:pPr lvl="1"/>
            <a:r>
              <a:rPr lang="en-US" altLang="ko-KR" dirty="0"/>
              <a:t>CU 0 means smartphone can utilize 100% of channel</a:t>
            </a:r>
          </a:p>
          <a:p>
            <a:r>
              <a:rPr lang="en-US" altLang="ko-KR" dirty="0"/>
              <a:t>Always show higher throughput</a:t>
            </a:r>
          </a:p>
          <a:p>
            <a:r>
              <a:rPr lang="en-US" altLang="ko-KR" dirty="0"/>
              <a:t>Handoff completion latency (HCL)</a:t>
            </a:r>
          </a:p>
          <a:p>
            <a:pPr lvl="1"/>
            <a:r>
              <a:rPr lang="en-US" altLang="ko-KR" dirty="0"/>
              <a:t>Time difference between smartphone starts to move and finishes handoff</a:t>
            </a:r>
          </a:p>
          <a:p>
            <a:pPr lvl="1"/>
            <a:r>
              <a:rPr lang="en-US" altLang="ko-KR" dirty="0"/>
              <a:t>Lower HCL represents the faster handoff</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13</a:t>
            </a:fld>
            <a:endParaRPr lang="ko-KR" altLang="en-US" dirty="0"/>
          </a:p>
        </p:txBody>
      </p:sp>
      <p:pic>
        <p:nvPicPr>
          <p:cNvPr id="5" name="그림 4"/>
          <p:cNvPicPr>
            <a:picLocks noChangeAspect="1"/>
          </p:cNvPicPr>
          <p:nvPr/>
        </p:nvPicPr>
        <p:blipFill>
          <a:blip r:embed="rId3"/>
          <a:stretch>
            <a:fillRect/>
          </a:stretch>
        </p:blipFill>
        <p:spPr>
          <a:xfrm>
            <a:off x="624847" y="3979719"/>
            <a:ext cx="7894302" cy="2405295"/>
          </a:xfrm>
          <a:prstGeom prst="rect">
            <a:avLst/>
          </a:prstGeom>
        </p:spPr>
      </p:pic>
    </p:spTree>
    <p:extLst>
      <p:ext uri="{BB962C8B-B14F-4D97-AF65-F5344CB8AC3E}">
        <p14:creationId xmlns:p14="http://schemas.microsoft.com/office/powerpoint/2010/main" val="418247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Performance Evaluation</a:t>
            </a:r>
            <a:endParaRPr lang="ko-KR" altLang="en-US" dirty="0"/>
          </a:p>
        </p:txBody>
      </p:sp>
      <p:sp>
        <p:nvSpPr>
          <p:cNvPr id="3" name="내용 개체 틀 2"/>
          <p:cNvSpPr>
            <a:spLocks noGrp="1"/>
          </p:cNvSpPr>
          <p:nvPr>
            <p:ph idx="1"/>
          </p:nvPr>
        </p:nvSpPr>
        <p:spPr/>
        <p:txBody>
          <a:bodyPr>
            <a:normAutofit/>
          </a:bodyPr>
          <a:lstStyle/>
          <a:p>
            <a:r>
              <a:rPr lang="en-US" altLang="ko-KR" sz="2400" dirty="0"/>
              <a:t>Delay and overhead</a:t>
            </a:r>
          </a:p>
          <a:p>
            <a:pPr lvl="1"/>
            <a:r>
              <a:rPr lang="en-US" altLang="ko-KR" sz="2000" dirty="0"/>
              <a:t>Handoff and scanning</a:t>
            </a:r>
          </a:p>
          <a:p>
            <a:r>
              <a:rPr lang="en-US" altLang="ko-KR" sz="2400" dirty="0"/>
              <a:t>Similar delay in one handoff procedure</a:t>
            </a:r>
          </a:p>
          <a:p>
            <a:r>
              <a:rPr lang="en-US" altLang="ko-KR" sz="2400" dirty="0"/>
              <a:t>Reduce overall scanning overhead (8%)</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14</a:t>
            </a:fld>
            <a:endParaRPr lang="ko-KR" altLang="en-US" dirty="0"/>
          </a:p>
        </p:txBody>
      </p:sp>
      <p:pic>
        <p:nvPicPr>
          <p:cNvPr id="5" name="그림 4"/>
          <p:cNvPicPr>
            <a:picLocks noChangeAspect="1"/>
          </p:cNvPicPr>
          <p:nvPr/>
        </p:nvPicPr>
        <p:blipFill>
          <a:blip r:embed="rId3"/>
          <a:stretch>
            <a:fillRect/>
          </a:stretch>
        </p:blipFill>
        <p:spPr>
          <a:xfrm>
            <a:off x="915804" y="3686432"/>
            <a:ext cx="7312388" cy="2672804"/>
          </a:xfrm>
          <a:prstGeom prst="rect">
            <a:avLst/>
          </a:prstGeom>
        </p:spPr>
      </p:pic>
    </p:spTree>
    <p:extLst>
      <p:ext uri="{BB962C8B-B14F-4D97-AF65-F5344CB8AC3E}">
        <p14:creationId xmlns:p14="http://schemas.microsoft.com/office/powerpoint/2010/main" val="160195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Concluding Remark</a:t>
            </a:r>
            <a:endParaRPr lang="ko-KR" altLang="en-US" dirty="0"/>
          </a:p>
        </p:txBody>
      </p:sp>
      <p:sp>
        <p:nvSpPr>
          <p:cNvPr id="3" name="내용 개체 틀 2"/>
          <p:cNvSpPr>
            <a:spLocks noGrp="1"/>
          </p:cNvSpPr>
          <p:nvPr>
            <p:ph idx="1"/>
          </p:nvPr>
        </p:nvSpPr>
        <p:spPr/>
        <p:txBody>
          <a:bodyPr>
            <a:noAutofit/>
          </a:bodyPr>
          <a:lstStyle/>
          <a:p>
            <a:pPr>
              <a:lnSpc>
                <a:spcPct val="200000"/>
              </a:lnSpc>
            </a:pPr>
            <a:r>
              <a:rPr lang="en-US" altLang="ko-KR" dirty="0"/>
              <a:t>Observe and analyze the sticky client problem</a:t>
            </a:r>
          </a:p>
          <a:p>
            <a:pPr>
              <a:lnSpc>
                <a:spcPct val="200000"/>
              </a:lnSpc>
            </a:pPr>
            <a:r>
              <a:rPr lang="en-US" altLang="ko-KR" dirty="0"/>
              <a:t>Design a simple and practical handoff solution, called BLEND</a:t>
            </a:r>
          </a:p>
          <a:p>
            <a:pPr lvl="1">
              <a:lnSpc>
                <a:spcPct val="200000"/>
              </a:lnSpc>
            </a:pPr>
            <a:r>
              <a:rPr lang="en-US" altLang="ko-KR" dirty="0"/>
              <a:t>Realize WiFi handoff for smartphone with only application</a:t>
            </a:r>
          </a:p>
          <a:p>
            <a:pPr>
              <a:lnSpc>
                <a:spcPct val="200000"/>
              </a:lnSpc>
            </a:pPr>
            <a:r>
              <a:rPr lang="en-US" altLang="ko-KR" dirty="0"/>
              <a:t>Demonstrate the practicality, feasibility, and performance of BLEND through experiment in diverse environment</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15</a:t>
            </a:fld>
            <a:endParaRPr lang="ko-KR" altLang="en-US" dirty="0"/>
          </a:p>
        </p:txBody>
      </p:sp>
    </p:spTree>
    <p:extLst>
      <p:ext uri="{BB962C8B-B14F-4D97-AF65-F5344CB8AC3E}">
        <p14:creationId xmlns:p14="http://schemas.microsoft.com/office/powerpoint/2010/main" val="302758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b="1" dirty="0"/>
              <a:t>Thank you!</a:t>
            </a:r>
            <a:endParaRPr lang="ko-KR" altLang="en-US" b="1"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16</a:t>
            </a:fld>
            <a:endParaRPr lang="ko-KR" altLang="en-US" dirty="0"/>
          </a:p>
        </p:txBody>
      </p:sp>
    </p:spTree>
    <p:extLst>
      <p:ext uri="{BB962C8B-B14F-4D97-AF65-F5344CB8AC3E}">
        <p14:creationId xmlns:p14="http://schemas.microsoft.com/office/powerpoint/2010/main" val="290052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Preliminary Experiment</a:t>
            </a:r>
            <a:endParaRPr lang="ko-KR" altLang="en-US" dirty="0"/>
          </a:p>
        </p:txBody>
      </p:sp>
      <p:sp>
        <p:nvSpPr>
          <p:cNvPr id="3" name="내용 개체 틀 2"/>
          <p:cNvSpPr>
            <a:spLocks noGrp="1"/>
          </p:cNvSpPr>
          <p:nvPr>
            <p:ph idx="1"/>
          </p:nvPr>
        </p:nvSpPr>
        <p:spPr/>
        <p:txBody>
          <a:bodyPr>
            <a:normAutofit/>
          </a:bodyPr>
          <a:lstStyle/>
          <a:p>
            <a:r>
              <a:rPr lang="en-US" altLang="ko-KR" sz="2400" dirty="0"/>
              <a:t>Cause of the sticky client problem</a:t>
            </a:r>
          </a:p>
          <a:p>
            <a:r>
              <a:rPr lang="en-US" altLang="ko-KR" sz="2400" dirty="0"/>
              <a:t>Scanning operation</a:t>
            </a:r>
          </a:p>
          <a:p>
            <a:pPr lvl="1"/>
            <a:r>
              <a:rPr lang="en-US" altLang="ko-KR" sz="2000" dirty="0"/>
              <a:t>Long WiFi scanning interval for fast handoff (maximum 10 min)</a:t>
            </a:r>
          </a:p>
          <a:p>
            <a:pPr lvl="1"/>
            <a:r>
              <a:rPr lang="en-US" altLang="ko-KR" sz="2000" dirty="0"/>
              <a:t>Confirmed with experiment and Android source code</a:t>
            </a:r>
          </a:p>
          <a:p>
            <a:r>
              <a:rPr lang="en-US" altLang="ko-KR" sz="2400" dirty="0"/>
              <a:t>Handoff operation</a:t>
            </a:r>
          </a:p>
          <a:p>
            <a:pPr lvl="1"/>
            <a:r>
              <a:rPr lang="en-US" altLang="ko-KR" sz="2200" dirty="0"/>
              <a:t>Repeat the same experiment	</a:t>
            </a:r>
          </a:p>
          <a:p>
            <a:pPr lvl="1"/>
            <a:r>
              <a:rPr lang="en-US" altLang="ko-KR" sz="2000" dirty="0"/>
              <a:t>Manually triggering WiFi scanning through application</a:t>
            </a:r>
          </a:p>
          <a:p>
            <a:pPr lvl="1"/>
            <a:r>
              <a:rPr lang="en-US" altLang="ko-KR" sz="2000" dirty="0"/>
              <a:t>Smartphone never performs handoff</a:t>
            </a:r>
          </a:p>
          <a:p>
            <a:r>
              <a:rPr lang="en-US" altLang="ko-KR" sz="2400" dirty="0">
                <a:solidFill>
                  <a:srgbClr val="C00000"/>
                </a:solidFill>
              </a:rPr>
              <a:t>Need proper handoff mechanism for smartphone</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17</a:t>
            </a:fld>
            <a:endParaRPr lang="ko-KR" altLang="en-US" dirty="0"/>
          </a:p>
        </p:txBody>
      </p:sp>
    </p:spTree>
    <p:extLst>
      <p:ext uri="{BB962C8B-B14F-4D97-AF65-F5344CB8AC3E}">
        <p14:creationId xmlns:p14="http://schemas.microsoft.com/office/powerpoint/2010/main" val="292463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lstStyle/>
          <a:p>
            <a:r>
              <a:rPr lang="en-US" altLang="ko-KR" dirty="0"/>
              <a:t>Proposed BLE advertising packet format</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802.11n PHY rate and Rx sensitivity</a:t>
            </a:r>
          </a:p>
          <a:p>
            <a:endParaRPr lang="en-US" altLang="ko-KR"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18</a:t>
            </a:fld>
            <a:endParaRPr lang="ko-KR" altLang="en-US" dirty="0"/>
          </a:p>
        </p:txBody>
      </p:sp>
      <p:pic>
        <p:nvPicPr>
          <p:cNvPr id="5" name="그림 4"/>
          <p:cNvPicPr>
            <a:picLocks noChangeAspect="1"/>
          </p:cNvPicPr>
          <p:nvPr/>
        </p:nvPicPr>
        <p:blipFill>
          <a:blip r:embed="rId2"/>
          <a:stretch>
            <a:fillRect/>
          </a:stretch>
        </p:blipFill>
        <p:spPr>
          <a:xfrm>
            <a:off x="1452343" y="1494993"/>
            <a:ext cx="6239310" cy="2622838"/>
          </a:xfrm>
          <a:prstGeom prst="rect">
            <a:avLst/>
          </a:prstGeom>
        </p:spPr>
      </p:pic>
      <p:pic>
        <p:nvPicPr>
          <p:cNvPr id="6" name="그림 5"/>
          <p:cNvPicPr>
            <a:picLocks noChangeAspect="1"/>
          </p:cNvPicPr>
          <p:nvPr/>
        </p:nvPicPr>
        <p:blipFill>
          <a:blip r:embed="rId3"/>
          <a:stretch>
            <a:fillRect/>
          </a:stretch>
        </p:blipFill>
        <p:spPr>
          <a:xfrm>
            <a:off x="260945" y="5039591"/>
            <a:ext cx="8619443" cy="966355"/>
          </a:xfrm>
          <a:prstGeom prst="rect">
            <a:avLst/>
          </a:prstGeom>
        </p:spPr>
      </p:pic>
    </p:spTree>
    <p:extLst>
      <p:ext uri="{BB962C8B-B14F-4D97-AF65-F5344CB8AC3E}">
        <p14:creationId xmlns:p14="http://schemas.microsoft.com/office/powerpoint/2010/main" val="100040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lstStyle/>
          <a:p>
            <a:r>
              <a:rPr lang="en-US" altLang="ko-KR" dirty="0"/>
              <a:t>Overall architecture</a:t>
            </a:r>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19</a:t>
            </a:fld>
            <a:endParaRPr lang="ko-KR" altLang="en-US" dirty="0"/>
          </a:p>
        </p:txBody>
      </p:sp>
      <p:pic>
        <p:nvPicPr>
          <p:cNvPr id="5" name="그림 4"/>
          <p:cNvPicPr>
            <a:picLocks noChangeAspect="1"/>
          </p:cNvPicPr>
          <p:nvPr/>
        </p:nvPicPr>
        <p:blipFill>
          <a:blip r:embed="rId2"/>
          <a:stretch>
            <a:fillRect/>
          </a:stretch>
        </p:blipFill>
        <p:spPr>
          <a:xfrm>
            <a:off x="712641" y="2206784"/>
            <a:ext cx="7718714" cy="2959295"/>
          </a:xfrm>
          <a:prstGeom prst="rect">
            <a:avLst/>
          </a:prstGeom>
        </p:spPr>
      </p:pic>
    </p:spTree>
    <p:extLst>
      <p:ext uri="{BB962C8B-B14F-4D97-AF65-F5344CB8AC3E}">
        <p14:creationId xmlns:p14="http://schemas.microsoft.com/office/powerpoint/2010/main" val="240957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normAutofit/>
          </a:bodyPr>
          <a:lstStyle/>
          <a:p>
            <a:r>
              <a:rPr lang="en-US" altLang="ko-KR" sz="2400" dirty="0"/>
              <a:t>Extreme proliferation of smartphones</a:t>
            </a:r>
          </a:p>
          <a:p>
            <a:r>
              <a:rPr lang="en-US" altLang="ko-KR" sz="2400" dirty="0"/>
              <a:t>Usage of WiFi while on the move</a:t>
            </a:r>
          </a:p>
          <a:p>
            <a:r>
              <a:rPr lang="en-US" altLang="ko-KR" sz="2200" dirty="0">
                <a:solidFill>
                  <a:srgbClr val="C00000"/>
                </a:solidFill>
              </a:rPr>
              <a:t>Handoff between access point (AP) is important</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a:t>
            </a:fld>
            <a:endParaRPr lang="ko-KR" altLang="en-US" dirty="0"/>
          </a:p>
        </p:txBody>
      </p:sp>
      <p:grpSp>
        <p:nvGrpSpPr>
          <p:cNvPr id="9" name="그룹 8"/>
          <p:cNvGrpSpPr/>
          <p:nvPr/>
        </p:nvGrpSpPr>
        <p:grpSpPr>
          <a:xfrm>
            <a:off x="638377" y="3304937"/>
            <a:ext cx="3186548" cy="2597997"/>
            <a:chOff x="5199550" y="3686432"/>
            <a:chExt cx="3186548" cy="2597997"/>
          </a:xfrm>
        </p:grpSpPr>
        <p:pic>
          <p:nvPicPr>
            <p:cNvPr id="5" name="그림 4"/>
            <p:cNvPicPr>
              <a:picLocks noChangeAspect="1"/>
            </p:cNvPicPr>
            <p:nvPr/>
          </p:nvPicPr>
          <p:blipFill>
            <a:blip r:embed="rId3"/>
            <a:stretch>
              <a:fillRect/>
            </a:stretch>
          </p:blipFill>
          <p:spPr>
            <a:xfrm>
              <a:off x="5568461" y="3686432"/>
              <a:ext cx="2538046" cy="1081351"/>
            </a:xfrm>
            <a:prstGeom prst="rect">
              <a:avLst/>
            </a:prstGeom>
          </p:spPr>
        </p:pic>
        <p:pic>
          <p:nvPicPr>
            <p:cNvPr id="7" name="그림 6"/>
            <p:cNvPicPr>
              <a:picLocks noChangeAspect="1"/>
            </p:cNvPicPr>
            <p:nvPr/>
          </p:nvPicPr>
          <p:blipFill>
            <a:blip r:embed="rId4"/>
            <a:stretch>
              <a:fillRect/>
            </a:stretch>
          </p:blipFill>
          <p:spPr>
            <a:xfrm>
              <a:off x="5199550" y="4999483"/>
              <a:ext cx="1299589" cy="1284946"/>
            </a:xfrm>
            <a:prstGeom prst="rect">
              <a:avLst/>
            </a:prstGeom>
          </p:spPr>
        </p:pic>
        <p:pic>
          <p:nvPicPr>
            <p:cNvPr id="8" name="그림 7"/>
            <p:cNvPicPr>
              <a:picLocks noChangeAspect="1"/>
            </p:cNvPicPr>
            <p:nvPr/>
          </p:nvPicPr>
          <p:blipFill>
            <a:blip r:embed="rId5"/>
            <a:stretch>
              <a:fillRect/>
            </a:stretch>
          </p:blipFill>
          <p:spPr>
            <a:xfrm>
              <a:off x="6993429" y="4999483"/>
              <a:ext cx="1392669" cy="1190338"/>
            </a:xfrm>
            <a:prstGeom prst="rect">
              <a:avLst/>
            </a:prstGeom>
          </p:spPr>
        </p:pic>
      </p:grpSp>
      <p:pic>
        <p:nvPicPr>
          <p:cNvPr id="6" name="그림 5"/>
          <p:cNvPicPr>
            <a:picLocks noChangeAspect="1"/>
          </p:cNvPicPr>
          <p:nvPr/>
        </p:nvPicPr>
        <p:blipFill>
          <a:blip r:embed="rId6"/>
          <a:stretch>
            <a:fillRect/>
          </a:stretch>
        </p:blipFill>
        <p:spPr>
          <a:xfrm>
            <a:off x="4319215" y="3493774"/>
            <a:ext cx="4138896" cy="2248427"/>
          </a:xfrm>
          <a:prstGeom prst="rect">
            <a:avLst/>
          </a:prstGeom>
          <a:ln>
            <a:noFill/>
          </a:ln>
          <a:effectLst>
            <a:softEdge rad="112500"/>
          </a:effectLst>
        </p:spPr>
      </p:pic>
    </p:spTree>
    <p:extLst>
      <p:ext uri="{BB962C8B-B14F-4D97-AF65-F5344CB8AC3E}">
        <p14:creationId xmlns:p14="http://schemas.microsoft.com/office/powerpoint/2010/main" val="3463543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lstStyle/>
          <a:p>
            <a:r>
              <a:rPr lang="en-US" altLang="ko-KR" dirty="0"/>
              <a:t>Ongoing airtime ratio</a:t>
            </a:r>
          </a:p>
          <a:p>
            <a:pPr lvl="1"/>
            <a:r>
              <a:rPr lang="en-US" altLang="ko-KR" dirty="0"/>
              <a:t>Airtime consumed by transmission and reception of itself</a:t>
            </a:r>
          </a:p>
          <a:p>
            <a:pPr lvl="1"/>
            <a:endParaRPr lang="en-US" altLang="ko-KR" dirty="0"/>
          </a:p>
          <a:p>
            <a:pPr lvl="1"/>
            <a:endParaRPr lang="en-US" altLang="ko-KR" dirty="0"/>
          </a:p>
          <a:p>
            <a:r>
              <a:rPr lang="en-US" altLang="ko-KR" dirty="0"/>
              <a:t>Effective ACOR</a:t>
            </a:r>
          </a:p>
          <a:p>
            <a:endParaRPr lang="en-US" altLang="ko-KR" dirty="0"/>
          </a:p>
          <a:p>
            <a:endParaRPr lang="en-US" altLang="ko-KR" dirty="0"/>
          </a:p>
          <a:p>
            <a:r>
              <a:rPr lang="en-US" altLang="ko-KR" dirty="0"/>
              <a:t>Estimated throughput </a:t>
            </a:r>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20</a:t>
            </a:fld>
            <a:endParaRPr lang="ko-KR" altLang="en-US" dirty="0"/>
          </a:p>
        </p:txBody>
      </p:sp>
      <p:pic>
        <p:nvPicPr>
          <p:cNvPr id="5" name="그림 4"/>
          <p:cNvPicPr>
            <a:picLocks noChangeAspect="1"/>
          </p:cNvPicPr>
          <p:nvPr/>
        </p:nvPicPr>
        <p:blipFill>
          <a:blip r:embed="rId2"/>
          <a:stretch>
            <a:fillRect/>
          </a:stretch>
        </p:blipFill>
        <p:spPr>
          <a:xfrm>
            <a:off x="1243010" y="1989859"/>
            <a:ext cx="6657975" cy="1028700"/>
          </a:xfrm>
          <a:prstGeom prst="rect">
            <a:avLst/>
          </a:prstGeom>
        </p:spPr>
      </p:pic>
      <p:pic>
        <p:nvPicPr>
          <p:cNvPr id="6" name="그림 5"/>
          <p:cNvPicPr>
            <a:picLocks noChangeAspect="1"/>
          </p:cNvPicPr>
          <p:nvPr/>
        </p:nvPicPr>
        <p:blipFill>
          <a:blip r:embed="rId3"/>
          <a:stretch>
            <a:fillRect/>
          </a:stretch>
        </p:blipFill>
        <p:spPr>
          <a:xfrm>
            <a:off x="2463080" y="3686432"/>
            <a:ext cx="3761076" cy="474820"/>
          </a:xfrm>
          <a:prstGeom prst="rect">
            <a:avLst/>
          </a:prstGeom>
        </p:spPr>
      </p:pic>
      <p:pic>
        <p:nvPicPr>
          <p:cNvPr id="7" name="그림 6"/>
          <p:cNvPicPr>
            <a:picLocks noChangeAspect="1"/>
          </p:cNvPicPr>
          <p:nvPr/>
        </p:nvPicPr>
        <p:blipFill>
          <a:blip r:embed="rId4"/>
          <a:stretch>
            <a:fillRect/>
          </a:stretch>
        </p:blipFill>
        <p:spPr>
          <a:xfrm>
            <a:off x="3210143" y="5414177"/>
            <a:ext cx="2266950" cy="457200"/>
          </a:xfrm>
          <a:prstGeom prst="rect">
            <a:avLst/>
          </a:prstGeom>
        </p:spPr>
      </p:pic>
    </p:spTree>
    <p:extLst>
      <p:ext uri="{BB962C8B-B14F-4D97-AF65-F5344CB8AC3E}">
        <p14:creationId xmlns:p14="http://schemas.microsoft.com/office/powerpoint/2010/main" val="420563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lstStyle/>
          <a:p>
            <a:r>
              <a:rPr lang="en-US" altLang="ko-KR" dirty="0"/>
              <a:t>Decision maker</a:t>
            </a:r>
          </a:p>
          <a:p>
            <a:pPr lvl="1"/>
            <a:r>
              <a:rPr lang="en-US" altLang="ko-KR" dirty="0"/>
              <a:t>Handoff decision</a:t>
            </a:r>
          </a:p>
          <a:p>
            <a:pPr lvl="1"/>
            <a:endParaRPr lang="en-US" altLang="ko-KR" dirty="0"/>
          </a:p>
          <a:p>
            <a:pPr lvl="1"/>
            <a:endParaRPr lang="en-US" altLang="ko-KR" dirty="0"/>
          </a:p>
          <a:p>
            <a:pPr marL="457200" lvl="1" indent="0">
              <a:buNone/>
            </a:pPr>
            <a:endParaRPr lang="en-US" altLang="ko-KR" dirty="0"/>
          </a:p>
          <a:p>
            <a:pPr lvl="1"/>
            <a:r>
              <a:rPr lang="en-US" altLang="ko-KR" dirty="0"/>
              <a:t>Scanning decision</a:t>
            </a:r>
          </a:p>
          <a:p>
            <a:pPr lvl="1"/>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21</a:t>
            </a:fld>
            <a:endParaRPr lang="ko-KR" altLang="en-US" dirty="0"/>
          </a:p>
        </p:txBody>
      </p:sp>
      <p:pic>
        <p:nvPicPr>
          <p:cNvPr id="5" name="그림 4"/>
          <p:cNvPicPr>
            <a:picLocks noChangeAspect="1"/>
          </p:cNvPicPr>
          <p:nvPr/>
        </p:nvPicPr>
        <p:blipFill>
          <a:blip r:embed="rId2"/>
          <a:stretch>
            <a:fillRect/>
          </a:stretch>
        </p:blipFill>
        <p:spPr>
          <a:xfrm>
            <a:off x="1068962" y="2039382"/>
            <a:ext cx="2143125" cy="466725"/>
          </a:xfrm>
          <a:prstGeom prst="rect">
            <a:avLst/>
          </a:prstGeom>
        </p:spPr>
      </p:pic>
      <p:pic>
        <p:nvPicPr>
          <p:cNvPr id="6" name="그림 5"/>
          <p:cNvPicPr>
            <a:picLocks noChangeAspect="1"/>
          </p:cNvPicPr>
          <p:nvPr/>
        </p:nvPicPr>
        <p:blipFill>
          <a:blip r:embed="rId3"/>
          <a:stretch>
            <a:fillRect/>
          </a:stretch>
        </p:blipFill>
        <p:spPr>
          <a:xfrm>
            <a:off x="1068962" y="2644002"/>
            <a:ext cx="1771650" cy="381000"/>
          </a:xfrm>
          <a:prstGeom prst="rect">
            <a:avLst/>
          </a:prstGeom>
        </p:spPr>
      </p:pic>
      <p:pic>
        <p:nvPicPr>
          <p:cNvPr id="7" name="그림 6"/>
          <p:cNvPicPr>
            <a:picLocks noChangeAspect="1"/>
          </p:cNvPicPr>
          <p:nvPr/>
        </p:nvPicPr>
        <p:blipFill>
          <a:blip r:embed="rId4"/>
          <a:stretch>
            <a:fillRect/>
          </a:stretch>
        </p:blipFill>
        <p:spPr>
          <a:xfrm>
            <a:off x="1030862" y="3839605"/>
            <a:ext cx="2181225" cy="447675"/>
          </a:xfrm>
          <a:prstGeom prst="rect">
            <a:avLst/>
          </a:prstGeom>
        </p:spPr>
      </p:pic>
    </p:spTree>
    <p:extLst>
      <p:ext uri="{BB962C8B-B14F-4D97-AF65-F5344CB8AC3E}">
        <p14:creationId xmlns:p14="http://schemas.microsoft.com/office/powerpoint/2010/main" val="407860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Verification</a:t>
            </a:r>
            <a:endParaRPr lang="ko-KR" altLang="en-US" dirty="0"/>
          </a:p>
        </p:txBody>
      </p:sp>
      <p:sp>
        <p:nvSpPr>
          <p:cNvPr id="3" name="내용 개체 틀 2"/>
          <p:cNvSpPr>
            <a:spLocks noGrp="1"/>
          </p:cNvSpPr>
          <p:nvPr>
            <p:ph idx="1"/>
          </p:nvPr>
        </p:nvSpPr>
        <p:spPr/>
        <p:txBody>
          <a:bodyPr/>
          <a:lstStyle/>
          <a:p>
            <a:r>
              <a:rPr lang="en-US" altLang="ko-KR" dirty="0"/>
              <a:t>Validation of </a:t>
            </a:r>
            <a:r>
              <a:rPr lang="en-US" altLang="ko-KR" dirty="0" err="1"/>
              <a:t>aTH</a:t>
            </a:r>
            <a:r>
              <a:rPr lang="en-US" altLang="ko-KR" dirty="0"/>
              <a:t> estimation process</a:t>
            </a:r>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22</a:t>
            </a:fld>
            <a:endParaRPr lang="ko-KR" altLang="en-US" dirty="0"/>
          </a:p>
        </p:txBody>
      </p:sp>
      <p:pic>
        <p:nvPicPr>
          <p:cNvPr id="5" name="그림 4"/>
          <p:cNvPicPr>
            <a:picLocks noChangeAspect="1"/>
          </p:cNvPicPr>
          <p:nvPr/>
        </p:nvPicPr>
        <p:blipFill>
          <a:blip r:embed="rId2"/>
          <a:stretch>
            <a:fillRect/>
          </a:stretch>
        </p:blipFill>
        <p:spPr>
          <a:xfrm>
            <a:off x="1512232" y="1718948"/>
            <a:ext cx="6119532" cy="4599754"/>
          </a:xfrm>
          <a:prstGeom prst="rect">
            <a:avLst/>
          </a:prstGeom>
        </p:spPr>
      </p:pic>
    </p:spTree>
    <p:extLst>
      <p:ext uri="{BB962C8B-B14F-4D97-AF65-F5344CB8AC3E}">
        <p14:creationId xmlns:p14="http://schemas.microsoft.com/office/powerpoint/2010/main" val="281493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Performance Evaluation</a:t>
            </a:r>
            <a:endParaRPr lang="ko-KR" altLang="en-US" dirty="0"/>
          </a:p>
        </p:txBody>
      </p:sp>
      <p:sp>
        <p:nvSpPr>
          <p:cNvPr id="3" name="내용 개체 틀 2"/>
          <p:cNvSpPr>
            <a:spLocks noGrp="1"/>
          </p:cNvSpPr>
          <p:nvPr>
            <p:ph idx="1"/>
          </p:nvPr>
        </p:nvSpPr>
        <p:spPr/>
        <p:txBody>
          <a:bodyPr/>
          <a:lstStyle/>
          <a:p>
            <a:r>
              <a:rPr lang="en-US" altLang="ko-KR" dirty="0"/>
              <a:t>No background traffic</a:t>
            </a:r>
          </a:p>
          <a:p>
            <a:r>
              <a:rPr lang="en-US" altLang="ko-KR" dirty="0"/>
              <a:t>Perform handoff to the candidate AP</a:t>
            </a:r>
          </a:p>
          <a:p>
            <a:endParaRPr lang="ko-KR" altLang="en-US" i="1"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23</a:t>
            </a:fld>
            <a:endParaRPr lang="ko-KR" altLang="en-US" dirty="0"/>
          </a:p>
        </p:txBody>
      </p:sp>
      <p:pic>
        <p:nvPicPr>
          <p:cNvPr id="6" name="그림 5"/>
          <p:cNvPicPr>
            <a:picLocks noChangeAspect="1"/>
          </p:cNvPicPr>
          <p:nvPr/>
        </p:nvPicPr>
        <p:blipFill>
          <a:blip r:embed="rId2"/>
          <a:stretch>
            <a:fillRect/>
          </a:stretch>
        </p:blipFill>
        <p:spPr>
          <a:xfrm>
            <a:off x="1277008" y="1983270"/>
            <a:ext cx="5882554" cy="4428950"/>
          </a:xfrm>
          <a:prstGeom prst="rect">
            <a:avLst/>
          </a:prstGeom>
        </p:spPr>
      </p:pic>
    </p:spTree>
    <p:extLst>
      <p:ext uri="{BB962C8B-B14F-4D97-AF65-F5344CB8AC3E}">
        <p14:creationId xmlns:p14="http://schemas.microsoft.com/office/powerpoint/2010/main" val="166494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Performance Evaluation</a:t>
            </a:r>
            <a:endParaRPr lang="ko-KR" altLang="en-US" dirty="0"/>
          </a:p>
        </p:txBody>
      </p:sp>
      <p:sp>
        <p:nvSpPr>
          <p:cNvPr id="3" name="내용 개체 틀 2"/>
          <p:cNvSpPr>
            <a:spLocks noGrp="1"/>
          </p:cNvSpPr>
          <p:nvPr>
            <p:ph idx="1"/>
          </p:nvPr>
        </p:nvSpPr>
        <p:spPr/>
        <p:txBody>
          <a:bodyPr/>
          <a:lstStyle/>
          <a:p>
            <a:r>
              <a:rPr lang="en-US" altLang="ko-KR" dirty="0"/>
              <a:t>Average video bitrate</a:t>
            </a:r>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24</a:t>
            </a:fld>
            <a:endParaRPr lang="ko-KR" altLang="en-US" dirty="0"/>
          </a:p>
        </p:txBody>
      </p:sp>
      <p:pic>
        <p:nvPicPr>
          <p:cNvPr id="6" name="그림 5"/>
          <p:cNvPicPr>
            <a:picLocks noChangeAspect="1"/>
          </p:cNvPicPr>
          <p:nvPr/>
        </p:nvPicPr>
        <p:blipFill>
          <a:blip r:embed="rId2"/>
          <a:stretch>
            <a:fillRect/>
          </a:stretch>
        </p:blipFill>
        <p:spPr>
          <a:xfrm>
            <a:off x="639025" y="3434084"/>
            <a:ext cx="3648075" cy="2085975"/>
          </a:xfrm>
          <a:prstGeom prst="rect">
            <a:avLst/>
          </a:prstGeom>
        </p:spPr>
      </p:pic>
      <p:pic>
        <p:nvPicPr>
          <p:cNvPr id="7" name="그림 6"/>
          <p:cNvPicPr>
            <a:picLocks noChangeAspect="1"/>
          </p:cNvPicPr>
          <p:nvPr/>
        </p:nvPicPr>
        <p:blipFill>
          <a:blip r:embed="rId3"/>
          <a:stretch>
            <a:fillRect/>
          </a:stretch>
        </p:blipFill>
        <p:spPr>
          <a:xfrm>
            <a:off x="4797806" y="3491234"/>
            <a:ext cx="3571875" cy="2047875"/>
          </a:xfrm>
          <a:prstGeom prst="rect">
            <a:avLst/>
          </a:prstGeom>
        </p:spPr>
      </p:pic>
    </p:spTree>
    <p:extLst>
      <p:ext uri="{BB962C8B-B14F-4D97-AF65-F5344CB8AC3E}">
        <p14:creationId xmlns:p14="http://schemas.microsoft.com/office/powerpoint/2010/main" val="1450264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Performance Evaluation (Video Traffic)</a:t>
            </a:r>
            <a:endParaRPr lang="ko-KR" altLang="en-US" dirty="0"/>
          </a:p>
        </p:txBody>
      </p:sp>
      <p:sp>
        <p:nvSpPr>
          <p:cNvPr id="3" name="내용 개체 틀 2"/>
          <p:cNvSpPr>
            <a:spLocks noGrp="1"/>
          </p:cNvSpPr>
          <p:nvPr>
            <p:ph idx="1"/>
          </p:nvPr>
        </p:nvSpPr>
        <p:spPr/>
        <p:txBody>
          <a:bodyPr/>
          <a:lstStyle/>
          <a:p>
            <a:r>
              <a:rPr lang="en-US" altLang="ko-KR" dirty="0"/>
              <a:t>Video streaming scenario</a:t>
            </a:r>
          </a:p>
          <a:p>
            <a:pPr lvl="1"/>
            <a:r>
              <a:rPr lang="en-US" altLang="ko-KR" dirty="0"/>
              <a:t>Generate background traffic to AP 1</a:t>
            </a:r>
          </a:p>
          <a:p>
            <a:pPr lvl="1"/>
            <a:r>
              <a:rPr lang="en-US" altLang="ko-KR" dirty="0"/>
              <a:t>Measure energy consumption</a:t>
            </a:r>
          </a:p>
          <a:p>
            <a:r>
              <a:rPr lang="en-US" altLang="ko-KR" dirty="0"/>
              <a:t>Quickly perform handoff according to environment</a:t>
            </a:r>
          </a:p>
          <a:p>
            <a:pPr lvl="1"/>
            <a:r>
              <a:rPr lang="en-US" altLang="ko-KR" dirty="0"/>
              <a:t>104% and 111% higher video bitrate compared to WO and WM</a:t>
            </a:r>
          </a:p>
          <a:p>
            <a:r>
              <a:rPr lang="en-US" altLang="ko-KR" dirty="0"/>
              <a:t>Little energy consumption overhead (0.67 </a:t>
            </a:r>
            <a:r>
              <a:rPr lang="en-US" altLang="ko-KR" dirty="0" err="1"/>
              <a:t>mWh</a:t>
            </a:r>
            <a:r>
              <a:rPr lang="en-US" altLang="ko-KR" dirty="0"/>
              <a:t>)</a:t>
            </a:r>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25</a:t>
            </a:fld>
            <a:endParaRPr lang="ko-KR" altLang="en-US" dirty="0"/>
          </a:p>
        </p:txBody>
      </p:sp>
      <p:grpSp>
        <p:nvGrpSpPr>
          <p:cNvPr id="9" name="그룹 8"/>
          <p:cNvGrpSpPr/>
          <p:nvPr/>
        </p:nvGrpSpPr>
        <p:grpSpPr>
          <a:xfrm>
            <a:off x="132817" y="4123820"/>
            <a:ext cx="8747571" cy="2036293"/>
            <a:chOff x="258894" y="4405745"/>
            <a:chExt cx="8747571" cy="2036293"/>
          </a:xfrm>
        </p:grpSpPr>
        <p:pic>
          <p:nvPicPr>
            <p:cNvPr id="7" name="그림 6"/>
            <p:cNvPicPr>
              <a:picLocks noChangeAspect="1"/>
            </p:cNvPicPr>
            <p:nvPr/>
          </p:nvPicPr>
          <p:blipFill rotWithShape="1">
            <a:blip r:embed="rId3"/>
            <a:srcRect l="50374"/>
            <a:stretch/>
          </p:blipFill>
          <p:spPr>
            <a:xfrm>
              <a:off x="5244528" y="4405745"/>
              <a:ext cx="3761937" cy="1818410"/>
            </a:xfrm>
            <a:prstGeom prst="rect">
              <a:avLst/>
            </a:prstGeom>
          </p:spPr>
        </p:pic>
        <p:pic>
          <p:nvPicPr>
            <p:cNvPr id="8" name="그림 7"/>
            <p:cNvPicPr>
              <a:picLocks noChangeAspect="1"/>
            </p:cNvPicPr>
            <p:nvPr/>
          </p:nvPicPr>
          <p:blipFill>
            <a:blip r:embed="rId4"/>
            <a:stretch>
              <a:fillRect/>
            </a:stretch>
          </p:blipFill>
          <p:spPr>
            <a:xfrm>
              <a:off x="258894" y="4405745"/>
              <a:ext cx="4985634" cy="2036293"/>
            </a:xfrm>
            <a:prstGeom prst="rect">
              <a:avLst/>
            </a:prstGeom>
          </p:spPr>
        </p:pic>
      </p:grpSp>
      <p:sp>
        <p:nvSpPr>
          <p:cNvPr id="10" name="TextBox 9"/>
          <p:cNvSpPr txBox="1"/>
          <p:nvPr/>
        </p:nvSpPr>
        <p:spPr>
          <a:xfrm>
            <a:off x="5437741" y="6116019"/>
            <a:ext cx="3409950" cy="400110"/>
          </a:xfrm>
          <a:prstGeom prst="rect">
            <a:avLst/>
          </a:prstGeom>
          <a:noFill/>
        </p:spPr>
        <p:txBody>
          <a:bodyPr wrap="square" rtlCol="0">
            <a:spAutoFit/>
          </a:bodyPr>
          <a:lstStyle/>
          <a:p>
            <a:pPr algn="ctr"/>
            <a:r>
              <a:rPr lang="en-US" altLang="ko-KR" sz="2000" dirty="0"/>
              <a:t>Energy consumption</a:t>
            </a:r>
            <a:endParaRPr lang="ko-KR" altLang="en-US" sz="2000" dirty="0"/>
          </a:p>
        </p:txBody>
      </p:sp>
      <p:sp>
        <p:nvSpPr>
          <p:cNvPr id="11" name="TextBox 10"/>
          <p:cNvSpPr txBox="1"/>
          <p:nvPr/>
        </p:nvSpPr>
        <p:spPr>
          <a:xfrm>
            <a:off x="1113003" y="6116019"/>
            <a:ext cx="3409950" cy="400110"/>
          </a:xfrm>
          <a:prstGeom prst="rect">
            <a:avLst/>
          </a:prstGeom>
          <a:noFill/>
        </p:spPr>
        <p:txBody>
          <a:bodyPr wrap="square" rtlCol="0">
            <a:spAutoFit/>
          </a:bodyPr>
          <a:lstStyle/>
          <a:p>
            <a:pPr algn="ctr"/>
            <a:r>
              <a:rPr lang="en-US" altLang="ko-KR" sz="2000" dirty="0"/>
              <a:t>Snapshot of video bitrate</a:t>
            </a:r>
            <a:endParaRPr lang="ko-KR" altLang="en-US" sz="2000" dirty="0"/>
          </a:p>
        </p:txBody>
      </p:sp>
      <p:pic>
        <p:nvPicPr>
          <p:cNvPr id="12" name="그림 11"/>
          <p:cNvPicPr>
            <a:picLocks noChangeAspect="1"/>
          </p:cNvPicPr>
          <p:nvPr/>
        </p:nvPicPr>
        <p:blipFill>
          <a:blip r:embed="rId5"/>
          <a:stretch>
            <a:fillRect/>
          </a:stretch>
        </p:blipFill>
        <p:spPr>
          <a:xfrm>
            <a:off x="6068290" y="856736"/>
            <a:ext cx="3075709" cy="1638514"/>
          </a:xfrm>
          <a:prstGeom prst="rect">
            <a:avLst/>
          </a:prstGeom>
        </p:spPr>
      </p:pic>
    </p:spTree>
    <p:extLst>
      <p:ext uri="{BB962C8B-B14F-4D97-AF65-F5344CB8AC3E}">
        <p14:creationId xmlns:p14="http://schemas.microsoft.com/office/powerpoint/2010/main" val="87657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Previous Work</a:t>
            </a:r>
            <a:endParaRPr lang="ko-KR" altLang="en-US" dirty="0"/>
          </a:p>
        </p:txBody>
      </p:sp>
      <p:sp>
        <p:nvSpPr>
          <p:cNvPr id="3" name="내용 개체 틀 2"/>
          <p:cNvSpPr>
            <a:spLocks noGrp="1"/>
          </p:cNvSpPr>
          <p:nvPr>
            <p:ph idx="1"/>
          </p:nvPr>
        </p:nvSpPr>
        <p:spPr/>
        <p:txBody>
          <a:bodyPr>
            <a:noAutofit/>
          </a:bodyPr>
          <a:lstStyle/>
          <a:p>
            <a:r>
              <a:rPr lang="en-US" altLang="ko-KR" sz="2400" dirty="0"/>
              <a:t>WiFi-based handoff</a:t>
            </a:r>
          </a:p>
          <a:p>
            <a:pPr lvl="1"/>
            <a:r>
              <a:rPr lang="en-US" altLang="ko-KR" sz="2000" dirty="0"/>
              <a:t>Additional WiFi interface dedicated for WiFi scanning</a:t>
            </a:r>
          </a:p>
          <a:p>
            <a:pPr lvl="1"/>
            <a:r>
              <a:rPr lang="en-US" altLang="ko-KR" sz="2000" dirty="0"/>
              <a:t>Multiple WiFi connection in link or transport layer</a:t>
            </a:r>
          </a:p>
          <a:p>
            <a:pPr lvl="1"/>
            <a:r>
              <a:rPr lang="en-US" altLang="ko-KR" sz="2000" dirty="0"/>
              <a:t>Limitation</a:t>
            </a:r>
          </a:p>
          <a:p>
            <a:pPr lvl="2"/>
            <a:r>
              <a:rPr lang="en-US" altLang="ko-KR" sz="1800" b="1" dirty="0">
                <a:solidFill>
                  <a:srgbClr val="C00000"/>
                </a:solidFill>
              </a:rPr>
              <a:t>Need hardware or device driver modification for smartphone</a:t>
            </a:r>
          </a:p>
          <a:p>
            <a:r>
              <a:rPr lang="en-US" altLang="ko-KR" sz="2400" dirty="0"/>
              <a:t>WPAN-aided discovery</a:t>
            </a:r>
          </a:p>
          <a:p>
            <a:pPr lvl="1"/>
            <a:r>
              <a:rPr lang="en-US" altLang="ko-KR" sz="2000" dirty="0"/>
              <a:t>Find nearby AP through Zigbee or Bluetooth</a:t>
            </a:r>
          </a:p>
          <a:p>
            <a:pPr lvl="2"/>
            <a:r>
              <a:rPr lang="en-US" altLang="ko-KR" sz="1800" dirty="0"/>
              <a:t>Find WiFi beacon signature by RSSI sampling</a:t>
            </a:r>
          </a:p>
          <a:p>
            <a:pPr lvl="1"/>
            <a:r>
              <a:rPr lang="en-US" altLang="ko-KR" sz="2000" dirty="0"/>
              <a:t>Limitation</a:t>
            </a:r>
          </a:p>
          <a:p>
            <a:pPr lvl="2"/>
            <a:r>
              <a:rPr lang="en-US" altLang="ko-KR" sz="1800" b="1" dirty="0">
                <a:solidFill>
                  <a:srgbClr val="C00000"/>
                </a:solidFill>
              </a:rPr>
              <a:t>Need additional hardware such as Zigbee dongle</a:t>
            </a:r>
          </a:p>
          <a:p>
            <a:pPr lvl="2"/>
            <a:r>
              <a:rPr lang="en-US" altLang="ko-KR" sz="1800" b="1" dirty="0">
                <a:solidFill>
                  <a:srgbClr val="C00000"/>
                </a:solidFill>
              </a:rPr>
              <a:t>Can to operate with other Zigbee/Bluetooth connections</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26</a:t>
            </a:fld>
            <a:endParaRPr lang="ko-KR" altLang="en-US" dirty="0"/>
          </a:p>
        </p:txBody>
      </p:sp>
    </p:spTree>
    <p:extLst>
      <p:ext uri="{BB962C8B-B14F-4D97-AF65-F5344CB8AC3E}">
        <p14:creationId xmlns:p14="http://schemas.microsoft.com/office/powerpoint/2010/main" val="1511637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Why BLE?</a:t>
            </a:r>
            <a:endParaRPr lang="ko-KR" altLang="en-US" dirty="0"/>
          </a:p>
        </p:txBody>
      </p:sp>
      <p:sp>
        <p:nvSpPr>
          <p:cNvPr id="3" name="내용 개체 틀 2"/>
          <p:cNvSpPr>
            <a:spLocks noGrp="1"/>
          </p:cNvSpPr>
          <p:nvPr>
            <p:ph idx="1"/>
          </p:nvPr>
        </p:nvSpPr>
        <p:spPr/>
        <p:txBody>
          <a:bodyPr>
            <a:noAutofit/>
          </a:bodyPr>
          <a:lstStyle/>
          <a:p>
            <a:r>
              <a:rPr lang="en-US" altLang="ko-KR" dirty="0"/>
              <a:t>Same operation through WiFi</a:t>
            </a:r>
          </a:p>
          <a:p>
            <a:pPr lvl="1"/>
            <a:r>
              <a:rPr lang="en-US" altLang="ko-KR" dirty="0"/>
              <a:t>WiFi beacon contains information of AP</a:t>
            </a:r>
          </a:p>
          <a:p>
            <a:r>
              <a:rPr lang="en-US" altLang="ko-KR" dirty="0"/>
              <a:t>Limitation of WiFi only solution</a:t>
            </a:r>
          </a:p>
          <a:p>
            <a:pPr lvl="1"/>
            <a:r>
              <a:rPr lang="en-US" altLang="ko-KR" dirty="0"/>
              <a:t>Should perform WiFi scanning in a periodic or event-driven manner</a:t>
            </a:r>
          </a:p>
          <a:p>
            <a:pPr lvl="2"/>
            <a:r>
              <a:rPr lang="en-US" altLang="ko-KR" dirty="0"/>
              <a:t>Unnecessary WiFi scanning</a:t>
            </a:r>
          </a:p>
          <a:p>
            <a:pPr lvl="1"/>
            <a:r>
              <a:rPr lang="en-US" altLang="ko-KR" dirty="0"/>
              <a:t>No direct root to deliver information of WiFi beacon to application</a:t>
            </a:r>
          </a:p>
          <a:p>
            <a:pPr lvl="2"/>
            <a:r>
              <a:rPr lang="en-US" altLang="ko-KR" dirty="0"/>
              <a:t>No Android API</a:t>
            </a:r>
          </a:p>
          <a:p>
            <a:pPr lvl="2"/>
            <a:r>
              <a:rPr lang="en-US" altLang="ko-KR" dirty="0"/>
              <a:t>Inevitable firmware modification</a:t>
            </a:r>
          </a:p>
          <a:p>
            <a:r>
              <a:rPr lang="en-US" altLang="ko-KR" dirty="0">
                <a:solidFill>
                  <a:srgbClr val="C00000"/>
                </a:solidFill>
              </a:rPr>
              <a:t>Not suited to our design philosophy</a:t>
            </a:r>
          </a:p>
          <a:p>
            <a:pPr lvl="1"/>
            <a:r>
              <a:rPr lang="en-US" altLang="ko-KR" dirty="0"/>
              <a:t>Impractical and not feasible</a:t>
            </a:r>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27</a:t>
            </a:fld>
            <a:endParaRPr lang="ko-KR" altLang="en-US" dirty="0"/>
          </a:p>
        </p:txBody>
      </p:sp>
    </p:spTree>
    <p:extLst>
      <p:ext uri="{BB962C8B-B14F-4D97-AF65-F5344CB8AC3E}">
        <p14:creationId xmlns:p14="http://schemas.microsoft.com/office/powerpoint/2010/main" val="378695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Problem</a:t>
            </a:r>
            <a:endParaRPr lang="ko-KR" altLang="en-US" dirty="0"/>
          </a:p>
        </p:txBody>
      </p:sp>
      <p:sp>
        <p:nvSpPr>
          <p:cNvPr id="3" name="내용 개체 틀 2"/>
          <p:cNvSpPr>
            <a:spLocks noGrp="1"/>
          </p:cNvSpPr>
          <p:nvPr>
            <p:ph idx="1"/>
          </p:nvPr>
        </p:nvSpPr>
        <p:spPr/>
        <p:txBody>
          <a:bodyPr>
            <a:normAutofit/>
          </a:bodyPr>
          <a:lstStyle/>
          <a:p>
            <a:r>
              <a:rPr lang="en-US" altLang="ko-KR" sz="2200" dirty="0"/>
              <a:t>Maintain WiFi connection with very low signal strength</a:t>
            </a:r>
          </a:p>
          <a:p>
            <a:r>
              <a:rPr lang="en-US" altLang="ko-KR" sz="2200" i="1" dirty="0"/>
              <a:t>Sticky client problem </a:t>
            </a:r>
            <a:r>
              <a:rPr lang="en-US" altLang="ko-KR" sz="2200" baseline="30000" dirty="0"/>
              <a:t>[1]</a:t>
            </a:r>
            <a:endParaRPr lang="en-US" altLang="ko-KR" sz="2200" i="1" baseline="30000" dirty="0"/>
          </a:p>
          <a:p>
            <a:pPr lvl="1"/>
            <a:r>
              <a:rPr lang="en-US" altLang="ko-KR" sz="2000" dirty="0"/>
              <a:t>Annoying problem causing deactivation of WiFi</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3</a:t>
            </a:fld>
            <a:endParaRPr lang="ko-KR" altLang="en-US" dirty="0"/>
          </a:p>
        </p:txBody>
      </p:sp>
      <p:grpSp>
        <p:nvGrpSpPr>
          <p:cNvPr id="14" name="그룹 13"/>
          <p:cNvGrpSpPr/>
          <p:nvPr/>
        </p:nvGrpSpPr>
        <p:grpSpPr>
          <a:xfrm>
            <a:off x="1923539" y="1370269"/>
            <a:ext cx="6759692" cy="4444157"/>
            <a:chOff x="1642185" y="2083478"/>
            <a:chExt cx="6759692" cy="4444157"/>
          </a:xfrm>
        </p:grpSpPr>
        <p:grpSp>
          <p:nvGrpSpPr>
            <p:cNvPr id="26" name="그룹 25"/>
            <p:cNvGrpSpPr/>
            <p:nvPr/>
          </p:nvGrpSpPr>
          <p:grpSpPr>
            <a:xfrm>
              <a:off x="1642185" y="2083478"/>
              <a:ext cx="6759692" cy="4444157"/>
              <a:chOff x="1642185" y="2083478"/>
              <a:chExt cx="6759692" cy="4444157"/>
            </a:xfrm>
          </p:grpSpPr>
          <p:sp>
            <p:nvSpPr>
              <p:cNvPr id="6" name="TextBox 5"/>
              <p:cNvSpPr txBox="1"/>
              <p:nvPr/>
            </p:nvSpPr>
            <p:spPr>
              <a:xfrm>
                <a:off x="2533125" y="5049003"/>
                <a:ext cx="2716696" cy="371061"/>
              </a:xfrm>
              <a:prstGeom prst="rect">
                <a:avLst/>
              </a:prstGeom>
              <a:noFill/>
            </p:spPr>
            <p:txBody>
              <a:bodyPr wrap="square" rtlCol="0">
                <a:spAutoFit/>
              </a:bodyPr>
              <a:lstStyle/>
              <a:p>
                <a:r>
                  <a:rPr lang="en-US" altLang="ko-KR" b="1" i="1" dirty="0"/>
                  <a:t>Still associated with AP 1</a:t>
                </a:r>
                <a:endParaRPr lang="ko-KR" altLang="en-US" b="1" i="1" dirty="0"/>
              </a:p>
            </p:txBody>
          </p:sp>
          <p:grpSp>
            <p:nvGrpSpPr>
              <p:cNvPr id="25" name="그룹 24"/>
              <p:cNvGrpSpPr/>
              <p:nvPr/>
            </p:nvGrpSpPr>
            <p:grpSpPr>
              <a:xfrm>
                <a:off x="1642185" y="2083478"/>
                <a:ext cx="6759692" cy="4444157"/>
                <a:chOff x="1642185" y="2083478"/>
                <a:chExt cx="6759692" cy="4444157"/>
              </a:xfrm>
            </p:grpSpPr>
            <p:grpSp>
              <p:nvGrpSpPr>
                <p:cNvPr id="23" name="그룹 22"/>
                <p:cNvGrpSpPr/>
                <p:nvPr/>
              </p:nvGrpSpPr>
              <p:grpSpPr>
                <a:xfrm>
                  <a:off x="1642185" y="2083478"/>
                  <a:ext cx="6759692" cy="4444157"/>
                  <a:chOff x="1642185" y="1721528"/>
                  <a:chExt cx="6759692" cy="4444157"/>
                </a:xfrm>
              </p:grpSpPr>
              <p:grpSp>
                <p:nvGrpSpPr>
                  <p:cNvPr id="5" name="그룹 4"/>
                  <p:cNvGrpSpPr/>
                  <p:nvPr/>
                </p:nvGrpSpPr>
                <p:grpSpPr>
                  <a:xfrm>
                    <a:off x="1642185" y="1721528"/>
                    <a:ext cx="5859626" cy="4444157"/>
                    <a:chOff x="1987420" y="1149272"/>
                    <a:chExt cx="5859626" cy="4444157"/>
                  </a:xfrm>
                </p:grpSpPr>
                <p:grpSp>
                  <p:nvGrpSpPr>
                    <p:cNvPr id="8" name="그룹 7"/>
                    <p:cNvGrpSpPr/>
                    <p:nvPr/>
                  </p:nvGrpSpPr>
                  <p:grpSpPr>
                    <a:xfrm>
                      <a:off x="1987420" y="1149272"/>
                      <a:ext cx="5859626" cy="4060357"/>
                      <a:chOff x="1987420" y="1149272"/>
                      <a:chExt cx="5859626" cy="4060357"/>
                    </a:xfrm>
                  </p:grpSpPr>
                  <p:grpSp>
                    <p:nvGrpSpPr>
                      <p:cNvPr id="11" name="그룹 10"/>
                      <p:cNvGrpSpPr/>
                      <p:nvPr/>
                    </p:nvGrpSpPr>
                    <p:grpSpPr>
                      <a:xfrm>
                        <a:off x="1987420" y="2436527"/>
                        <a:ext cx="5859626" cy="2264321"/>
                        <a:chOff x="1987420" y="2436527"/>
                        <a:chExt cx="5859626" cy="2264321"/>
                      </a:xfrm>
                    </p:grpSpPr>
                    <p:grpSp>
                      <p:nvGrpSpPr>
                        <p:cNvPr id="13" name="그룹 12"/>
                        <p:cNvGrpSpPr/>
                        <p:nvPr/>
                      </p:nvGrpSpPr>
                      <p:grpSpPr>
                        <a:xfrm>
                          <a:off x="1987420" y="3179451"/>
                          <a:ext cx="5169159" cy="1521397"/>
                          <a:chOff x="1987420" y="3214935"/>
                          <a:chExt cx="5169159" cy="1521397"/>
                        </a:xfrm>
                      </p:grpSpPr>
                      <p:sp>
                        <p:nvSpPr>
                          <p:cNvPr id="19" name="직사각형 18"/>
                          <p:cNvSpPr/>
                          <p:nvPr/>
                        </p:nvSpPr>
                        <p:spPr>
                          <a:xfrm>
                            <a:off x="1987420" y="3214935"/>
                            <a:ext cx="5169159" cy="104203"/>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1987420" y="4632129"/>
                            <a:ext cx="5169159" cy="104203"/>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5" name="그림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591" y="2436527"/>
                          <a:ext cx="578804" cy="742924"/>
                        </a:xfrm>
                        <a:prstGeom prst="rect">
                          <a:avLst/>
                        </a:prstGeom>
                      </p:spPr>
                    </p:pic>
                    <p:sp>
                      <p:nvSpPr>
                        <p:cNvPr id="17" name="TextBox 16"/>
                        <p:cNvSpPr txBox="1"/>
                        <p:nvPr/>
                      </p:nvSpPr>
                      <p:spPr>
                        <a:xfrm>
                          <a:off x="3097394" y="2815398"/>
                          <a:ext cx="746413" cy="369332"/>
                        </a:xfrm>
                        <a:prstGeom prst="rect">
                          <a:avLst/>
                        </a:prstGeom>
                        <a:noFill/>
                      </p:spPr>
                      <p:txBody>
                        <a:bodyPr wrap="square" rtlCol="0">
                          <a:spAutoFit/>
                        </a:bodyPr>
                        <a:lstStyle/>
                        <a:p>
                          <a:r>
                            <a:rPr lang="en-US" altLang="ko-KR" dirty="0">
                              <a:solidFill>
                                <a:srgbClr val="FF0000"/>
                              </a:solidFill>
                            </a:rPr>
                            <a:t>AP 1</a:t>
                          </a:r>
                          <a:endParaRPr lang="ko-KR" altLang="en-US" dirty="0">
                            <a:solidFill>
                              <a:srgbClr val="FF0000"/>
                            </a:solidFill>
                          </a:endParaRPr>
                        </a:p>
                      </p:txBody>
                    </p:sp>
                    <p:sp>
                      <p:nvSpPr>
                        <p:cNvPr id="18" name="TextBox 17"/>
                        <p:cNvSpPr txBox="1"/>
                        <p:nvPr/>
                      </p:nvSpPr>
                      <p:spPr>
                        <a:xfrm>
                          <a:off x="7218222" y="4224415"/>
                          <a:ext cx="628824" cy="369332"/>
                        </a:xfrm>
                        <a:prstGeom prst="rect">
                          <a:avLst/>
                        </a:prstGeom>
                        <a:noFill/>
                      </p:spPr>
                      <p:txBody>
                        <a:bodyPr wrap="square" rtlCol="0">
                          <a:spAutoFit/>
                        </a:bodyPr>
                        <a:lstStyle/>
                        <a:p>
                          <a:r>
                            <a:rPr lang="en-US" altLang="ko-KR" dirty="0">
                              <a:solidFill>
                                <a:srgbClr val="0070C0"/>
                              </a:solidFill>
                            </a:rPr>
                            <a:t>AP 2</a:t>
                          </a:r>
                        </a:p>
                      </p:txBody>
                    </p:sp>
                  </p:grpSp>
                  <p:sp>
                    <p:nvSpPr>
                      <p:cNvPr id="12" name="원호 11"/>
                      <p:cNvSpPr/>
                      <p:nvPr/>
                    </p:nvSpPr>
                    <p:spPr>
                      <a:xfrm rot="4760634">
                        <a:off x="2770527" y="1290548"/>
                        <a:ext cx="4060357" cy="3777805"/>
                      </a:xfrm>
                      <a:prstGeom prst="arc">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7" name="TextBox 6"/>
                    <p:cNvSpPr txBox="1"/>
                    <p:nvPr/>
                  </p:nvSpPr>
                  <p:spPr>
                    <a:xfrm>
                      <a:off x="2600942" y="5224097"/>
                      <a:ext cx="4399525" cy="369332"/>
                    </a:xfrm>
                    <a:prstGeom prst="rect">
                      <a:avLst/>
                    </a:prstGeom>
                    <a:noFill/>
                  </p:spPr>
                  <p:txBody>
                    <a:bodyPr wrap="square" rtlCol="0">
                      <a:spAutoFit/>
                    </a:bodyPr>
                    <a:lstStyle/>
                    <a:p>
                      <a:pPr algn="ctr"/>
                      <a:r>
                        <a:rPr lang="en-US" altLang="ko-KR" dirty="0"/>
                        <a:t>Example of the sticky client problem</a:t>
                      </a:r>
                      <a:endParaRPr lang="ko-KR" altLang="en-US" dirty="0"/>
                    </a:p>
                  </p:txBody>
                </p:sp>
              </p:grpSp>
              <p:sp>
                <p:nvSpPr>
                  <p:cNvPr id="21" name="TextBox 20"/>
                  <p:cNvSpPr txBox="1"/>
                  <p:nvPr/>
                </p:nvSpPr>
                <p:spPr>
                  <a:xfrm>
                    <a:off x="2533125" y="3995171"/>
                    <a:ext cx="2264254" cy="369332"/>
                  </a:xfrm>
                  <a:prstGeom prst="rect">
                    <a:avLst/>
                  </a:prstGeom>
                  <a:noFill/>
                </p:spPr>
                <p:txBody>
                  <a:bodyPr wrap="square" rtlCol="0">
                    <a:spAutoFit/>
                  </a:bodyPr>
                  <a:lstStyle/>
                  <a:p>
                    <a:r>
                      <a:rPr lang="en-US" altLang="ko-KR" dirty="0">
                        <a:solidFill>
                          <a:srgbClr val="FF0000"/>
                        </a:solidFill>
                      </a:rPr>
                      <a:t>Lower signal strength</a:t>
                    </a:r>
                    <a:endParaRPr lang="ko-KR" altLang="en-US" dirty="0">
                      <a:solidFill>
                        <a:srgbClr val="FF0000"/>
                      </a:solidFill>
                    </a:endParaRPr>
                  </a:p>
                </p:txBody>
              </p:sp>
              <p:sp>
                <p:nvSpPr>
                  <p:cNvPr id="22" name="TextBox 21"/>
                  <p:cNvSpPr txBox="1"/>
                  <p:nvPr/>
                </p:nvSpPr>
                <p:spPr>
                  <a:xfrm>
                    <a:off x="6754548" y="4189240"/>
                    <a:ext cx="1647329" cy="646331"/>
                  </a:xfrm>
                  <a:prstGeom prst="rect">
                    <a:avLst/>
                  </a:prstGeom>
                  <a:noFill/>
                </p:spPr>
                <p:txBody>
                  <a:bodyPr wrap="square" rtlCol="0">
                    <a:spAutoFit/>
                  </a:bodyPr>
                  <a:lstStyle/>
                  <a:p>
                    <a:r>
                      <a:rPr lang="en-US" altLang="ko-KR" dirty="0">
                        <a:solidFill>
                          <a:srgbClr val="0070C0"/>
                        </a:solidFill>
                      </a:rPr>
                      <a:t>Higher </a:t>
                    </a:r>
                    <a:br>
                      <a:rPr lang="en-US" altLang="ko-KR" dirty="0">
                        <a:solidFill>
                          <a:srgbClr val="0070C0"/>
                        </a:solidFill>
                      </a:rPr>
                    </a:br>
                    <a:r>
                      <a:rPr lang="en-US" altLang="ko-KR" dirty="0">
                        <a:solidFill>
                          <a:srgbClr val="0070C0"/>
                        </a:solidFill>
                      </a:rPr>
                      <a:t>signal strength</a:t>
                    </a:r>
                    <a:endParaRPr lang="ko-KR" altLang="en-US" dirty="0">
                      <a:solidFill>
                        <a:srgbClr val="0070C0"/>
                      </a:solidFill>
                    </a:endParaRPr>
                  </a:p>
                </p:txBody>
              </p:sp>
            </p:grpSp>
            <p:pic>
              <p:nvPicPr>
                <p:cNvPr id="9" name="그림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720" y="4293742"/>
                  <a:ext cx="706125" cy="706125"/>
                </a:xfrm>
                <a:prstGeom prst="rect">
                  <a:avLst/>
                </a:prstGeom>
              </p:spPr>
            </p:pic>
            <p:pic>
              <p:nvPicPr>
                <p:cNvPr id="10" name="그림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5972" y="4941115"/>
                  <a:ext cx="531716" cy="531716"/>
                </a:xfrm>
                <a:prstGeom prst="rect">
                  <a:avLst/>
                </a:prstGeom>
              </p:spPr>
            </p:pic>
          </p:grpSp>
        </p:grpSp>
        <p:pic>
          <p:nvPicPr>
            <p:cNvPr id="24" name="그림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513" y="4790512"/>
              <a:ext cx="578804" cy="742924"/>
            </a:xfrm>
            <a:prstGeom prst="rect">
              <a:avLst/>
            </a:prstGeom>
          </p:spPr>
        </p:pic>
      </p:grpSp>
      <p:sp>
        <p:nvSpPr>
          <p:cNvPr id="27" name="TextBox 26"/>
          <p:cNvSpPr txBox="1"/>
          <p:nvPr/>
        </p:nvSpPr>
        <p:spPr>
          <a:xfrm>
            <a:off x="263609" y="5908260"/>
            <a:ext cx="8616779" cy="923330"/>
          </a:xfrm>
          <a:prstGeom prst="rect">
            <a:avLst/>
          </a:prstGeom>
          <a:noFill/>
        </p:spPr>
        <p:txBody>
          <a:bodyPr wrap="square" rtlCol="0">
            <a:spAutoFit/>
          </a:bodyPr>
          <a:lstStyle/>
          <a:p>
            <a:r>
              <a:rPr lang="en-US" altLang="ko-KR" dirty="0"/>
              <a:t>[1] J. Shi, L. </a:t>
            </a:r>
            <a:r>
              <a:rPr lang="en-US" altLang="ko-KR" dirty="0" err="1"/>
              <a:t>Meng</a:t>
            </a:r>
            <a:r>
              <a:rPr lang="en-US" altLang="ko-KR" dirty="0"/>
              <a:t>, A. </a:t>
            </a:r>
            <a:r>
              <a:rPr lang="en-US" altLang="ko-KR" dirty="0" err="1"/>
              <a:t>Striegel</a:t>
            </a:r>
            <a:r>
              <a:rPr lang="en-US" altLang="ko-KR" dirty="0"/>
              <a:t>, C. </a:t>
            </a:r>
            <a:r>
              <a:rPr lang="en-US" altLang="ko-KR" dirty="0" err="1"/>
              <a:t>Qiao</a:t>
            </a:r>
            <a:r>
              <a:rPr lang="en-US" altLang="ko-KR" dirty="0"/>
              <a:t>, D. </a:t>
            </a:r>
            <a:r>
              <a:rPr lang="en-US" altLang="ko-KR" dirty="0" err="1"/>
              <a:t>Koutsonikolas</a:t>
            </a:r>
            <a:r>
              <a:rPr lang="en-US" altLang="ko-KR" dirty="0"/>
              <a:t>, and G. </a:t>
            </a:r>
            <a:r>
              <a:rPr lang="en-US" altLang="ko-KR" dirty="0" err="1"/>
              <a:t>Challen</a:t>
            </a:r>
            <a:r>
              <a:rPr lang="en-US" altLang="ko-KR" dirty="0"/>
              <a:t>, “A Walk on the Client Side: Monitoring Enterprise WiFi Networks Using Smartphone </a:t>
            </a:r>
            <a:r>
              <a:rPr lang="en-US" altLang="ko-KR" dirty="0" smtClean="0"/>
              <a:t>Channel Scans</a:t>
            </a:r>
            <a:r>
              <a:rPr lang="en-US" altLang="ko-KR" dirty="0"/>
              <a:t>,” in Proc. IEEE INFOCOM, 2016.</a:t>
            </a:r>
            <a:endParaRPr lang="ko-KR" altLang="en-US" dirty="0"/>
          </a:p>
        </p:txBody>
      </p:sp>
    </p:spTree>
    <p:extLst>
      <p:ext uri="{BB962C8B-B14F-4D97-AF65-F5344CB8AC3E}">
        <p14:creationId xmlns:p14="http://schemas.microsoft.com/office/powerpoint/2010/main" val="51323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Preliminary Experiment</a:t>
            </a:r>
            <a:endParaRPr lang="ko-KR" altLang="en-US" dirty="0"/>
          </a:p>
        </p:txBody>
      </p:sp>
      <p:sp>
        <p:nvSpPr>
          <p:cNvPr id="3" name="내용 개체 틀 2"/>
          <p:cNvSpPr>
            <a:spLocks noGrp="1"/>
          </p:cNvSpPr>
          <p:nvPr>
            <p:ph idx="1"/>
          </p:nvPr>
        </p:nvSpPr>
        <p:spPr/>
        <p:txBody>
          <a:bodyPr>
            <a:normAutofit fontScale="92500" lnSpcReduction="10000"/>
          </a:bodyPr>
          <a:lstStyle/>
          <a:p>
            <a:pPr>
              <a:lnSpc>
                <a:spcPct val="170000"/>
              </a:lnSpc>
            </a:pPr>
            <a:r>
              <a:rPr lang="en-US" altLang="ko-KR" sz="2400" dirty="0"/>
              <a:t>Observe the sticky client problem on commercial smartphone</a:t>
            </a:r>
          </a:p>
          <a:p>
            <a:pPr>
              <a:lnSpc>
                <a:spcPct val="170000"/>
              </a:lnSpc>
            </a:pPr>
            <a:r>
              <a:rPr lang="en-US" altLang="ko-KR" sz="2400" dirty="0"/>
              <a:t>Experiment setup</a:t>
            </a:r>
          </a:p>
          <a:p>
            <a:pPr lvl="1">
              <a:lnSpc>
                <a:spcPct val="170000"/>
              </a:lnSpc>
            </a:pPr>
            <a:r>
              <a:rPr lang="en-US" altLang="ko-KR" sz="2000" dirty="0" smtClean="0"/>
              <a:t>Moving </a:t>
            </a:r>
            <a:r>
              <a:rPr lang="en-US" altLang="ko-KR" sz="2000" dirty="0"/>
              <a:t>direction: P1 </a:t>
            </a:r>
            <a:r>
              <a:rPr lang="en-US" altLang="ko-KR" sz="2000" dirty="0">
                <a:sym typeface="Wingdings" panose="05000000000000000000" pitchFamily="2" charset="2"/>
              </a:rPr>
              <a:t> P2</a:t>
            </a:r>
          </a:p>
          <a:p>
            <a:pPr lvl="1">
              <a:lnSpc>
                <a:spcPct val="170000"/>
              </a:lnSpc>
            </a:pPr>
            <a:r>
              <a:rPr lang="en-US" altLang="ko-KR" sz="2000" dirty="0"/>
              <a:t>1 m/s walking speed</a:t>
            </a:r>
          </a:p>
          <a:p>
            <a:pPr lvl="1">
              <a:lnSpc>
                <a:spcPct val="170000"/>
              </a:lnSpc>
            </a:pPr>
            <a:r>
              <a:rPr lang="en-US" altLang="ko-KR" sz="2000" dirty="0"/>
              <a:t>Scenarios</a:t>
            </a:r>
          </a:p>
          <a:p>
            <a:pPr lvl="2">
              <a:lnSpc>
                <a:spcPct val="170000"/>
              </a:lnSpc>
            </a:pPr>
            <a:r>
              <a:rPr lang="en-US" altLang="ko-KR" sz="1800" dirty="0"/>
              <a:t>S1: </a:t>
            </a:r>
            <a:r>
              <a:rPr lang="en-US" altLang="ko-KR" sz="1800" dirty="0">
                <a:sym typeface="Wingdings" panose="05000000000000000000" pitchFamily="2" charset="2"/>
              </a:rPr>
              <a:t>initially associated with AP 1</a:t>
            </a:r>
            <a:endParaRPr lang="en-US" altLang="ko-KR" sz="1800" dirty="0"/>
          </a:p>
          <a:p>
            <a:pPr lvl="2">
              <a:lnSpc>
                <a:spcPct val="170000"/>
              </a:lnSpc>
            </a:pPr>
            <a:r>
              <a:rPr lang="en-US" altLang="ko-KR" sz="1800" dirty="0"/>
              <a:t>S2: initially associated with AP 2</a:t>
            </a:r>
            <a:endParaRPr lang="en-US" altLang="ko-KR" sz="2000" dirty="0"/>
          </a:p>
          <a:p>
            <a:pPr lvl="1">
              <a:lnSpc>
                <a:spcPct val="170000"/>
              </a:lnSpc>
            </a:pPr>
            <a:r>
              <a:rPr lang="en-US" altLang="ko-KR" sz="2000" dirty="0"/>
              <a:t>Saturated UDP traffic</a:t>
            </a:r>
          </a:p>
          <a:p>
            <a:pPr>
              <a:lnSpc>
                <a:spcPct val="170000"/>
              </a:lnSpc>
            </a:pPr>
            <a:r>
              <a:rPr lang="en-US" altLang="ko-KR" sz="2400" dirty="0"/>
              <a:t>Received signal strength indicator (RSSI) and throughput</a:t>
            </a:r>
            <a:endParaRPr lang="en-US" altLang="ko-KR" sz="2000"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4</a:t>
            </a:fld>
            <a:endParaRPr lang="ko-KR" altLang="en-US" dirty="0"/>
          </a:p>
        </p:txBody>
      </p:sp>
      <p:pic>
        <p:nvPicPr>
          <p:cNvPr id="5" name="그림 4"/>
          <p:cNvPicPr>
            <a:picLocks noChangeAspect="1"/>
          </p:cNvPicPr>
          <p:nvPr/>
        </p:nvPicPr>
        <p:blipFill>
          <a:blip r:embed="rId3"/>
          <a:stretch>
            <a:fillRect/>
          </a:stretch>
        </p:blipFill>
        <p:spPr>
          <a:xfrm>
            <a:off x="4784035" y="1997435"/>
            <a:ext cx="4096353" cy="2182239"/>
          </a:xfrm>
          <a:prstGeom prst="rect">
            <a:avLst/>
          </a:prstGeom>
        </p:spPr>
      </p:pic>
    </p:spTree>
    <p:extLst>
      <p:ext uri="{BB962C8B-B14F-4D97-AF65-F5344CB8AC3E}">
        <p14:creationId xmlns:p14="http://schemas.microsoft.com/office/powerpoint/2010/main" val="1493459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Preliminary Experiment</a:t>
            </a:r>
            <a:endParaRPr lang="ko-KR" altLang="en-US" dirty="0"/>
          </a:p>
        </p:txBody>
      </p:sp>
      <p:sp>
        <p:nvSpPr>
          <p:cNvPr id="3" name="내용 개체 틀 2"/>
          <p:cNvSpPr>
            <a:spLocks noGrp="1"/>
          </p:cNvSpPr>
          <p:nvPr>
            <p:ph idx="1"/>
          </p:nvPr>
        </p:nvSpPr>
        <p:spPr/>
        <p:txBody>
          <a:bodyPr>
            <a:normAutofit/>
          </a:bodyPr>
          <a:lstStyle/>
          <a:p>
            <a:r>
              <a:rPr lang="en-US" altLang="ko-KR" dirty="0"/>
              <a:t>Received signal strength indicator (RSSI) and throughput</a:t>
            </a:r>
          </a:p>
          <a:p>
            <a:r>
              <a:rPr lang="en-US" altLang="ko-KR" dirty="0"/>
              <a:t>Observe the sticky client problem</a:t>
            </a:r>
          </a:p>
          <a:p>
            <a:r>
              <a:rPr lang="en-US" altLang="ko-KR" dirty="0"/>
              <a:t>Up to 66% throughput improvement</a:t>
            </a:r>
          </a:p>
          <a:p>
            <a:pPr lvl="1"/>
            <a:r>
              <a:rPr lang="en-US" altLang="ko-KR" dirty="0"/>
              <a:t>When perform handoff </a:t>
            </a:r>
            <a:r>
              <a:rPr lang="en-US" altLang="ko-KR" dirty="0" smtClean="0"/>
              <a:t>ideally</a:t>
            </a:r>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a:p>
          <a:p>
            <a:pPr lvl="1"/>
            <a:endParaRPr lang="en-US" altLang="ko-KR" dirty="0" smtClean="0">
              <a:solidFill>
                <a:srgbClr val="C00000"/>
              </a:solidFill>
            </a:endParaRPr>
          </a:p>
          <a:p>
            <a:r>
              <a:rPr lang="en-US" altLang="ko-KR" dirty="0" smtClean="0">
                <a:solidFill>
                  <a:srgbClr val="C00000"/>
                </a:solidFill>
              </a:rPr>
              <a:t>Need </a:t>
            </a:r>
            <a:r>
              <a:rPr lang="en-US" altLang="ko-KR" dirty="0">
                <a:solidFill>
                  <a:srgbClr val="C00000"/>
                </a:solidFill>
              </a:rPr>
              <a:t>proper handoff mechanism for smartphone</a:t>
            </a:r>
          </a:p>
          <a:p>
            <a:pPr lvl="1"/>
            <a:endParaRPr lang="en-US" altLang="ko-KR"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5</a:t>
            </a:fld>
            <a:endParaRPr lang="ko-KR" altLang="en-US" dirty="0"/>
          </a:p>
        </p:txBody>
      </p:sp>
      <p:grpSp>
        <p:nvGrpSpPr>
          <p:cNvPr id="11" name="그룹 10"/>
          <p:cNvGrpSpPr/>
          <p:nvPr/>
        </p:nvGrpSpPr>
        <p:grpSpPr>
          <a:xfrm>
            <a:off x="263608" y="3330769"/>
            <a:ext cx="8616779" cy="2459820"/>
            <a:chOff x="263609" y="3729020"/>
            <a:chExt cx="8616779" cy="2459820"/>
          </a:xfrm>
        </p:grpSpPr>
        <p:sp>
          <p:nvSpPr>
            <p:cNvPr id="7" name="TextBox 6"/>
            <p:cNvSpPr txBox="1"/>
            <p:nvPr/>
          </p:nvSpPr>
          <p:spPr>
            <a:xfrm>
              <a:off x="1033042" y="5788730"/>
              <a:ext cx="2685538" cy="400110"/>
            </a:xfrm>
            <a:prstGeom prst="rect">
              <a:avLst/>
            </a:prstGeom>
            <a:noFill/>
          </p:spPr>
          <p:txBody>
            <a:bodyPr wrap="square" rtlCol="0">
              <a:spAutoFit/>
            </a:bodyPr>
            <a:lstStyle/>
            <a:p>
              <a:pPr algn="ctr"/>
              <a:r>
                <a:rPr lang="en-US" altLang="ko-KR" sz="2000" dirty="0"/>
                <a:t>RSSI in time domain</a:t>
              </a:r>
              <a:endParaRPr lang="ko-KR" altLang="en-US" sz="2000" dirty="0"/>
            </a:p>
          </p:txBody>
        </p:sp>
        <p:sp>
          <p:nvSpPr>
            <p:cNvPr id="8" name="TextBox 7"/>
            <p:cNvSpPr txBox="1"/>
            <p:nvPr/>
          </p:nvSpPr>
          <p:spPr>
            <a:xfrm>
              <a:off x="4571997" y="5788730"/>
              <a:ext cx="4308391" cy="400110"/>
            </a:xfrm>
            <a:prstGeom prst="rect">
              <a:avLst/>
            </a:prstGeom>
            <a:noFill/>
          </p:spPr>
          <p:txBody>
            <a:bodyPr wrap="square" rtlCol="0">
              <a:spAutoFit/>
            </a:bodyPr>
            <a:lstStyle/>
            <a:p>
              <a:pPr algn="ctr"/>
              <a:r>
                <a:rPr lang="en-US" altLang="ko-KR" sz="2000" dirty="0"/>
                <a:t>Average throughput and RSSI</a:t>
              </a:r>
              <a:endParaRPr lang="ko-KR" altLang="en-US" sz="2000" dirty="0"/>
            </a:p>
          </p:txBody>
        </p:sp>
        <p:pic>
          <p:nvPicPr>
            <p:cNvPr id="9" name="그림 8"/>
            <p:cNvPicPr>
              <a:picLocks noChangeAspect="1"/>
            </p:cNvPicPr>
            <p:nvPr/>
          </p:nvPicPr>
          <p:blipFill>
            <a:blip r:embed="rId3"/>
            <a:stretch>
              <a:fillRect/>
            </a:stretch>
          </p:blipFill>
          <p:spPr>
            <a:xfrm>
              <a:off x="263609" y="3745817"/>
              <a:ext cx="4224405" cy="2066011"/>
            </a:xfrm>
            <a:prstGeom prst="rect">
              <a:avLst/>
            </a:prstGeom>
          </p:spPr>
        </p:pic>
        <p:pic>
          <p:nvPicPr>
            <p:cNvPr id="10" name="그림 9"/>
            <p:cNvPicPr>
              <a:picLocks noChangeAspect="1"/>
            </p:cNvPicPr>
            <p:nvPr/>
          </p:nvPicPr>
          <p:blipFill>
            <a:blip r:embed="rId4"/>
            <a:stretch>
              <a:fillRect/>
            </a:stretch>
          </p:blipFill>
          <p:spPr>
            <a:xfrm>
              <a:off x="4571998" y="3729020"/>
              <a:ext cx="4308390" cy="2099605"/>
            </a:xfrm>
            <a:prstGeom prst="rect">
              <a:avLst/>
            </a:prstGeom>
          </p:spPr>
        </p:pic>
      </p:grpSp>
      <p:pic>
        <p:nvPicPr>
          <p:cNvPr id="12" name="그림 11"/>
          <p:cNvPicPr>
            <a:picLocks noChangeAspect="1"/>
          </p:cNvPicPr>
          <p:nvPr/>
        </p:nvPicPr>
        <p:blipFill>
          <a:blip r:embed="rId5"/>
          <a:stretch>
            <a:fillRect/>
          </a:stretch>
        </p:blipFill>
        <p:spPr>
          <a:xfrm>
            <a:off x="5667981" y="1525599"/>
            <a:ext cx="3212406" cy="1711336"/>
          </a:xfrm>
          <a:prstGeom prst="rect">
            <a:avLst/>
          </a:prstGeom>
        </p:spPr>
      </p:pic>
    </p:spTree>
    <p:extLst>
      <p:ext uri="{BB962C8B-B14F-4D97-AF65-F5344CB8AC3E}">
        <p14:creationId xmlns:p14="http://schemas.microsoft.com/office/powerpoint/2010/main" val="247532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Design Philosophy</a:t>
            </a:r>
            <a:endParaRPr lang="ko-KR" altLang="en-US" dirty="0"/>
          </a:p>
        </p:txBody>
      </p:sp>
      <p:sp>
        <p:nvSpPr>
          <p:cNvPr id="3" name="내용 개체 틀 2"/>
          <p:cNvSpPr>
            <a:spLocks noGrp="1"/>
          </p:cNvSpPr>
          <p:nvPr>
            <p:ph idx="1"/>
          </p:nvPr>
        </p:nvSpPr>
        <p:spPr/>
        <p:txBody>
          <a:bodyPr>
            <a:normAutofit lnSpcReduction="10000"/>
          </a:bodyPr>
          <a:lstStyle/>
          <a:p>
            <a:pPr>
              <a:lnSpc>
                <a:spcPct val="200000"/>
              </a:lnSpc>
            </a:pPr>
            <a:r>
              <a:rPr lang="en-US" altLang="ko-KR" sz="2400" dirty="0"/>
              <a:t>Practicality as a top priority</a:t>
            </a:r>
          </a:p>
          <a:p>
            <a:pPr lvl="1">
              <a:lnSpc>
                <a:spcPct val="200000"/>
              </a:lnSpc>
            </a:pPr>
            <a:r>
              <a:rPr lang="en-US" altLang="ko-KR" sz="2000" dirty="0"/>
              <a:t>Practical and simple solution</a:t>
            </a:r>
          </a:p>
          <a:p>
            <a:pPr lvl="1">
              <a:lnSpc>
                <a:spcPct val="200000"/>
              </a:lnSpc>
            </a:pPr>
            <a:r>
              <a:rPr lang="en-US" altLang="ko-KR" sz="2000" dirty="0"/>
              <a:t>Directly applicable to smartphone</a:t>
            </a:r>
          </a:p>
          <a:p>
            <a:pPr lvl="1">
              <a:lnSpc>
                <a:spcPct val="200000"/>
              </a:lnSpc>
            </a:pPr>
            <a:r>
              <a:rPr lang="en-US" altLang="ko-KR" sz="2000" dirty="0"/>
              <a:t>Without any hardware and firmware modification</a:t>
            </a:r>
          </a:p>
          <a:p>
            <a:pPr>
              <a:lnSpc>
                <a:spcPct val="200000"/>
              </a:lnSpc>
            </a:pPr>
            <a:r>
              <a:rPr lang="en-US" altLang="ko-KR" sz="2400" dirty="0"/>
              <a:t>BLEND: proposed scheme</a:t>
            </a:r>
          </a:p>
          <a:p>
            <a:pPr lvl="1">
              <a:lnSpc>
                <a:spcPct val="200000"/>
              </a:lnSpc>
            </a:pPr>
            <a:r>
              <a:rPr lang="en-US" altLang="ko-KR" sz="2000" dirty="0"/>
              <a:t>Utilize Bluetooth Low Energy (BLE)</a:t>
            </a:r>
          </a:p>
          <a:p>
            <a:pPr lvl="1">
              <a:lnSpc>
                <a:spcPct val="200000"/>
              </a:lnSpc>
            </a:pPr>
            <a:r>
              <a:rPr lang="en-US" altLang="ko-KR" sz="2000" dirty="0"/>
              <a:t>AP collocated with </a:t>
            </a:r>
            <a:r>
              <a:rPr lang="en-US" altLang="ko-KR" sz="2000" dirty="0" smtClean="0"/>
              <a:t>BLE beacon device</a:t>
            </a:r>
            <a:endParaRPr lang="en-US" altLang="ko-KR" dirty="0"/>
          </a:p>
          <a:p>
            <a:pPr lvl="1">
              <a:lnSpc>
                <a:spcPct val="200000"/>
              </a:lnSpc>
            </a:pPr>
            <a:r>
              <a:rPr lang="en-US" altLang="ko-KR" sz="2000" dirty="0"/>
              <a:t>Provide side information through BLE</a:t>
            </a:r>
            <a:endParaRPr lang="en-US" altLang="ko-KR"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6</a:t>
            </a:fld>
            <a:endParaRPr lang="ko-KR" altLang="en-US" dirty="0"/>
          </a:p>
        </p:txBody>
      </p:sp>
      <p:pic>
        <p:nvPicPr>
          <p:cNvPr id="5" name="그림 4"/>
          <p:cNvPicPr>
            <a:picLocks noChangeAspect="1"/>
          </p:cNvPicPr>
          <p:nvPr/>
        </p:nvPicPr>
        <p:blipFill>
          <a:blip r:embed="rId3"/>
          <a:stretch>
            <a:fillRect/>
          </a:stretch>
        </p:blipFill>
        <p:spPr>
          <a:xfrm>
            <a:off x="6453178" y="4227443"/>
            <a:ext cx="2277869" cy="1751326"/>
          </a:xfrm>
          <a:prstGeom prst="rect">
            <a:avLst/>
          </a:prstGeom>
        </p:spPr>
      </p:pic>
    </p:spTree>
    <p:extLst>
      <p:ext uri="{BB962C8B-B14F-4D97-AF65-F5344CB8AC3E}">
        <p14:creationId xmlns:p14="http://schemas.microsoft.com/office/powerpoint/2010/main" val="143970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Why BLE?</a:t>
            </a:r>
            <a:endParaRPr lang="ko-KR" altLang="en-US" dirty="0"/>
          </a:p>
        </p:txBody>
      </p:sp>
      <p:sp>
        <p:nvSpPr>
          <p:cNvPr id="3" name="내용 개체 틀 2"/>
          <p:cNvSpPr>
            <a:spLocks noGrp="1"/>
          </p:cNvSpPr>
          <p:nvPr>
            <p:ph idx="1"/>
          </p:nvPr>
        </p:nvSpPr>
        <p:spPr/>
        <p:txBody>
          <a:bodyPr>
            <a:normAutofit/>
          </a:bodyPr>
          <a:lstStyle/>
          <a:p>
            <a:r>
              <a:rPr lang="en-US" altLang="ko-KR" sz="2400" dirty="0"/>
              <a:t>Already equipped with AP and smartphones</a:t>
            </a:r>
          </a:p>
          <a:p>
            <a:pPr lvl="1"/>
            <a:r>
              <a:rPr lang="en-US" altLang="ko-KR" sz="2000" dirty="0"/>
              <a:t>Google WiFi and Samsung Connect Home</a:t>
            </a:r>
          </a:p>
          <a:p>
            <a:pPr lvl="1"/>
            <a:r>
              <a:rPr lang="en-US" altLang="ko-KR" sz="2000" dirty="0"/>
              <a:t>Android version 4.3 Jelly bean (2013) and later of smartphone</a:t>
            </a:r>
          </a:p>
          <a:p>
            <a:pPr lvl="1"/>
            <a:r>
              <a:rPr lang="en-US" altLang="ko-KR" sz="2000" b="1" dirty="0">
                <a:solidFill>
                  <a:srgbClr val="C00000"/>
                </a:solidFill>
              </a:rPr>
              <a:t>No hardware modification</a:t>
            </a:r>
          </a:p>
          <a:p>
            <a:r>
              <a:rPr lang="en-US" altLang="ko-KR" sz="2400" dirty="0"/>
              <a:t>Advantage of BLE</a:t>
            </a:r>
          </a:p>
          <a:p>
            <a:pPr lvl="1"/>
            <a:r>
              <a:rPr lang="en-US" altLang="ko-KR" sz="2000" dirty="0"/>
              <a:t>Guarantee the existence of AP in vicinity</a:t>
            </a:r>
          </a:p>
          <a:p>
            <a:pPr lvl="2"/>
            <a:r>
              <a:rPr lang="en-US" altLang="ko-KR" sz="1800" dirty="0"/>
              <a:t>Prior knowledge of AP without WiFi scanning</a:t>
            </a:r>
            <a:endParaRPr lang="en-US" altLang="ko-KR" sz="2000" b="1" dirty="0">
              <a:solidFill>
                <a:srgbClr val="C00000"/>
              </a:solidFill>
            </a:endParaRPr>
          </a:p>
          <a:p>
            <a:pPr lvl="1"/>
            <a:r>
              <a:rPr lang="en-US" altLang="ko-KR" sz="2000" b="1" dirty="0">
                <a:solidFill>
                  <a:srgbClr val="C00000"/>
                </a:solidFill>
              </a:rPr>
              <a:t>BLE Android API</a:t>
            </a:r>
          </a:p>
          <a:p>
            <a:pPr lvl="2"/>
            <a:r>
              <a:rPr lang="en-US" altLang="ko-KR" sz="1800" dirty="0"/>
              <a:t>Direct root to deliver information of BLE packet to application layer</a:t>
            </a:r>
          </a:p>
          <a:p>
            <a:pPr lvl="1"/>
            <a:r>
              <a:rPr lang="en-US" altLang="ko-KR" sz="2000" dirty="0"/>
              <a:t>No BLE connections</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7</a:t>
            </a:fld>
            <a:endParaRPr lang="ko-KR" altLang="en-US" dirty="0"/>
          </a:p>
        </p:txBody>
      </p:sp>
      <p:pic>
        <p:nvPicPr>
          <p:cNvPr id="8" name="그림 7"/>
          <p:cNvPicPr>
            <a:picLocks noChangeAspect="1"/>
          </p:cNvPicPr>
          <p:nvPr/>
        </p:nvPicPr>
        <p:blipFill>
          <a:blip r:embed="rId3"/>
          <a:stretch>
            <a:fillRect/>
          </a:stretch>
        </p:blipFill>
        <p:spPr>
          <a:xfrm>
            <a:off x="6742947" y="2744011"/>
            <a:ext cx="2230206" cy="1672654"/>
          </a:xfrm>
          <a:prstGeom prst="rect">
            <a:avLst/>
          </a:prstGeom>
          <a:ln>
            <a:noFill/>
          </a:ln>
          <a:effectLst>
            <a:softEdge rad="112500"/>
          </a:effectLst>
        </p:spPr>
      </p:pic>
    </p:spTree>
    <p:extLst>
      <p:ext uri="{BB962C8B-B14F-4D97-AF65-F5344CB8AC3E}">
        <p14:creationId xmlns:p14="http://schemas.microsoft.com/office/powerpoint/2010/main" val="114669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normAutofit/>
          </a:bodyPr>
          <a:lstStyle/>
          <a:p>
            <a:r>
              <a:rPr lang="en-US" altLang="ko-KR" dirty="0" smtClean="0"/>
              <a:t>AP </a:t>
            </a:r>
            <a:r>
              <a:rPr lang="en-US" altLang="ko-KR" dirty="0"/>
              <a:t>operation</a:t>
            </a:r>
          </a:p>
          <a:p>
            <a:pPr lvl="1"/>
            <a:r>
              <a:rPr lang="en-US" altLang="ko-KR" dirty="0"/>
              <a:t>Transmit BLE advertising packet periodically</a:t>
            </a:r>
          </a:p>
          <a:p>
            <a:pPr lvl="1"/>
            <a:r>
              <a:rPr lang="en-US" altLang="ko-KR" dirty="0"/>
              <a:t>BLE advertising packet containing AP’s information</a:t>
            </a:r>
          </a:p>
          <a:p>
            <a:r>
              <a:rPr lang="en-US" altLang="ko-KR" dirty="0"/>
              <a:t>Smartphone </a:t>
            </a:r>
            <a:r>
              <a:rPr lang="en-US" altLang="ko-KR" dirty="0" smtClean="0"/>
              <a:t>operation</a:t>
            </a:r>
          </a:p>
          <a:p>
            <a:pPr lvl="1"/>
            <a:r>
              <a:rPr lang="en-US" altLang="ko-KR" dirty="0" smtClean="0"/>
              <a:t>Turned on BLE module</a:t>
            </a:r>
            <a:endParaRPr lang="en-US" altLang="ko-KR" dirty="0"/>
          </a:p>
          <a:p>
            <a:pPr lvl="1"/>
            <a:r>
              <a:rPr lang="en-US" altLang="ko-KR" dirty="0"/>
              <a:t>Receive BLE advertising packet from AP</a:t>
            </a:r>
          </a:p>
          <a:p>
            <a:pPr lvl="1"/>
            <a:r>
              <a:rPr lang="en-US" altLang="ko-KR" dirty="0"/>
              <a:t>Estimate throughput based on information and determine handoff</a:t>
            </a:r>
            <a:endParaRPr lang="ko-KR" altLang="en-US" dirty="0"/>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8</a:t>
            </a:fld>
            <a:endParaRPr lang="ko-KR" altLang="en-US" dirty="0"/>
          </a:p>
        </p:txBody>
      </p:sp>
      <p:grpSp>
        <p:nvGrpSpPr>
          <p:cNvPr id="14" name="그룹 13"/>
          <p:cNvGrpSpPr/>
          <p:nvPr/>
        </p:nvGrpSpPr>
        <p:grpSpPr>
          <a:xfrm>
            <a:off x="5833547" y="4501045"/>
            <a:ext cx="1784266" cy="1936043"/>
            <a:chOff x="5895893" y="4428309"/>
            <a:chExt cx="1784266" cy="1936043"/>
          </a:xfrm>
        </p:grpSpPr>
        <p:grpSp>
          <p:nvGrpSpPr>
            <p:cNvPr id="9" name="그룹 8"/>
            <p:cNvGrpSpPr/>
            <p:nvPr/>
          </p:nvGrpSpPr>
          <p:grpSpPr>
            <a:xfrm>
              <a:off x="5895893" y="4877956"/>
              <a:ext cx="1486396" cy="1486396"/>
              <a:chOff x="5916675" y="4937109"/>
              <a:chExt cx="1486396" cy="1486396"/>
            </a:xfrm>
          </p:grpSpPr>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675" y="4937109"/>
                <a:ext cx="1486396" cy="1486396"/>
              </a:xfrm>
              <a:prstGeom prst="rect">
                <a:avLst/>
              </a:prstGeom>
            </p:spPr>
          </p:pic>
          <p:pic>
            <p:nvPicPr>
              <p:cNvPr id="7" name="그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473" y="5294754"/>
                <a:ext cx="652800" cy="652800"/>
              </a:xfrm>
              <a:prstGeom prst="rect">
                <a:avLst/>
              </a:prstGeom>
            </p:spPr>
          </p:pic>
        </p:grpSp>
        <p:pic>
          <p:nvPicPr>
            <p:cNvPr id="10" name="그림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84419" y="4428309"/>
              <a:ext cx="595740" cy="595740"/>
            </a:xfrm>
            <a:prstGeom prst="rect">
              <a:avLst/>
            </a:prstGeom>
          </p:spPr>
        </p:pic>
      </p:grpSp>
      <p:cxnSp>
        <p:nvCxnSpPr>
          <p:cNvPr id="12" name="직선 화살표 연결선 11"/>
          <p:cNvCxnSpPr/>
          <p:nvPr/>
        </p:nvCxnSpPr>
        <p:spPr>
          <a:xfrm>
            <a:off x="3886200" y="5349573"/>
            <a:ext cx="1745673"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 name="그림 4"/>
          <p:cNvPicPr>
            <a:picLocks noChangeAspect="1"/>
          </p:cNvPicPr>
          <p:nvPr/>
        </p:nvPicPr>
        <p:blipFill>
          <a:blip r:embed="rId6"/>
          <a:stretch>
            <a:fillRect/>
          </a:stretch>
        </p:blipFill>
        <p:spPr>
          <a:xfrm flipH="1">
            <a:off x="1905477" y="4920227"/>
            <a:ext cx="1585870" cy="1401854"/>
          </a:xfrm>
          <a:prstGeom prst="rect">
            <a:avLst/>
          </a:prstGeom>
        </p:spPr>
      </p:pic>
      <p:sp>
        <p:nvSpPr>
          <p:cNvPr id="15" name="TextBox 14"/>
          <p:cNvSpPr txBox="1"/>
          <p:nvPr/>
        </p:nvSpPr>
        <p:spPr>
          <a:xfrm>
            <a:off x="3986985" y="5455972"/>
            <a:ext cx="1350924" cy="1015663"/>
          </a:xfrm>
          <a:prstGeom prst="rect">
            <a:avLst/>
          </a:prstGeom>
          <a:noFill/>
        </p:spPr>
        <p:txBody>
          <a:bodyPr wrap="square" rtlCol="0">
            <a:spAutoFit/>
          </a:bodyPr>
          <a:lstStyle/>
          <a:p>
            <a:pPr algn="ctr"/>
            <a:r>
              <a:rPr lang="en-US" altLang="ko-KR" sz="2000" dirty="0"/>
              <a:t>BLE advertising packet</a:t>
            </a:r>
            <a:endParaRPr lang="ko-KR" altLang="en-US" sz="2000" dirty="0"/>
          </a:p>
        </p:txBody>
      </p:sp>
      <p:sp>
        <p:nvSpPr>
          <p:cNvPr id="16" name="TextBox 15"/>
          <p:cNvSpPr txBox="1"/>
          <p:nvPr/>
        </p:nvSpPr>
        <p:spPr>
          <a:xfrm>
            <a:off x="7002937" y="5001014"/>
            <a:ext cx="1350924" cy="707886"/>
          </a:xfrm>
          <a:prstGeom prst="rect">
            <a:avLst/>
          </a:prstGeom>
          <a:noFill/>
        </p:spPr>
        <p:txBody>
          <a:bodyPr wrap="square" rtlCol="0">
            <a:spAutoFit/>
          </a:bodyPr>
          <a:lstStyle/>
          <a:p>
            <a:pPr algn="ctr"/>
            <a:r>
              <a:rPr lang="en-US" altLang="ko-KR" sz="2000" dirty="0"/>
              <a:t>Handoff decision</a:t>
            </a:r>
            <a:endParaRPr lang="ko-KR" altLang="en-US" sz="2000" dirty="0"/>
          </a:p>
        </p:txBody>
      </p:sp>
    </p:spTree>
    <p:extLst>
      <p:ext uri="{BB962C8B-B14F-4D97-AF65-F5344CB8AC3E}">
        <p14:creationId xmlns:p14="http://schemas.microsoft.com/office/powerpoint/2010/main" val="326135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BLEND: Proposed Scheme</a:t>
            </a:r>
            <a:endParaRPr lang="ko-KR" altLang="en-US" dirty="0"/>
          </a:p>
        </p:txBody>
      </p:sp>
      <p:sp>
        <p:nvSpPr>
          <p:cNvPr id="3" name="내용 개체 틀 2"/>
          <p:cNvSpPr>
            <a:spLocks noGrp="1"/>
          </p:cNvSpPr>
          <p:nvPr>
            <p:ph idx="1"/>
          </p:nvPr>
        </p:nvSpPr>
        <p:spPr/>
        <p:txBody>
          <a:bodyPr>
            <a:normAutofit/>
          </a:bodyPr>
          <a:lstStyle/>
          <a:p>
            <a:r>
              <a:rPr lang="en-US" altLang="ko-KR" dirty="0"/>
              <a:t>AP operation</a:t>
            </a:r>
          </a:p>
          <a:p>
            <a:r>
              <a:rPr lang="en-US" altLang="ko-KR" dirty="0"/>
              <a:t>Calculate the available channel occupancy ratio (ACOR)</a:t>
            </a:r>
          </a:p>
          <a:p>
            <a:pPr lvl="1"/>
            <a:r>
              <a:rPr lang="en-US" altLang="ko-KR" dirty="0"/>
              <a:t>Opposite concept of channel utilization</a:t>
            </a:r>
          </a:p>
          <a:p>
            <a:pPr lvl="1"/>
            <a:r>
              <a:rPr lang="en-US" altLang="ko-KR" dirty="0"/>
              <a:t>Exponentially weighted moving average</a:t>
            </a:r>
          </a:p>
          <a:p>
            <a:pPr lvl="2"/>
            <a:r>
              <a:rPr lang="en-US" altLang="ko-KR" dirty="0"/>
              <a:t>Avoid fluctuation due to burst traffic</a:t>
            </a:r>
          </a:p>
          <a:p>
            <a:r>
              <a:rPr lang="en-US" altLang="ko-KR" dirty="0"/>
              <a:t>Periodically transmit BLE advertising packet</a:t>
            </a:r>
          </a:p>
          <a:p>
            <a:pPr lvl="1"/>
            <a:r>
              <a:rPr lang="en-US" altLang="ko-KR" dirty="0"/>
              <a:t>Containing operating channel, MAC address, and ACOR</a:t>
            </a:r>
          </a:p>
        </p:txBody>
      </p:sp>
      <p:sp>
        <p:nvSpPr>
          <p:cNvPr id="4" name="슬라이드 번호 개체 틀 3"/>
          <p:cNvSpPr>
            <a:spLocks noGrp="1"/>
          </p:cNvSpPr>
          <p:nvPr>
            <p:ph type="sldNum" sz="quarter" idx="12"/>
          </p:nvPr>
        </p:nvSpPr>
        <p:spPr/>
        <p:txBody>
          <a:bodyPr/>
          <a:lstStyle/>
          <a:p>
            <a:fld id="{BF240200-B341-46FA-B7CD-0C83C7A9BE4F}" type="slidenum">
              <a:rPr lang="ko-KR" altLang="en-US" smtClean="0"/>
              <a:pPr/>
              <a:t>9</a:t>
            </a:fld>
            <a:endParaRPr lang="ko-KR" altLang="en-US" dirty="0"/>
          </a:p>
        </p:txBody>
      </p:sp>
      <p:grpSp>
        <p:nvGrpSpPr>
          <p:cNvPr id="16" name="그룹 15"/>
          <p:cNvGrpSpPr/>
          <p:nvPr/>
        </p:nvGrpSpPr>
        <p:grpSpPr>
          <a:xfrm>
            <a:off x="1953490" y="4946874"/>
            <a:ext cx="4998028" cy="1323795"/>
            <a:chOff x="1953490" y="5008418"/>
            <a:chExt cx="4998028" cy="1323795"/>
          </a:xfrm>
        </p:grpSpPr>
        <p:sp>
          <p:nvSpPr>
            <p:cNvPr id="6" name="TextBox 5"/>
            <p:cNvSpPr txBox="1"/>
            <p:nvPr/>
          </p:nvSpPr>
          <p:spPr>
            <a:xfrm>
              <a:off x="2566554" y="5008418"/>
              <a:ext cx="3771900" cy="461665"/>
            </a:xfrm>
            <a:prstGeom prst="rect">
              <a:avLst/>
            </a:prstGeom>
            <a:noFill/>
            <a:ln w="28575">
              <a:solidFill>
                <a:schemeClr val="tx1"/>
              </a:solidFill>
            </a:ln>
          </p:spPr>
          <p:txBody>
            <a:bodyPr wrap="square" rtlCol="0">
              <a:spAutoFit/>
            </a:bodyPr>
            <a:lstStyle/>
            <a:p>
              <a:pPr algn="ctr"/>
              <a:r>
                <a:rPr lang="en-US" altLang="ko-KR" sz="2400" dirty="0"/>
                <a:t>Advertising packet payload</a:t>
              </a:r>
              <a:endParaRPr lang="ko-KR" altLang="en-US" sz="2400" dirty="0"/>
            </a:p>
          </p:txBody>
        </p:sp>
        <p:grpSp>
          <p:nvGrpSpPr>
            <p:cNvPr id="10" name="그룹 9"/>
            <p:cNvGrpSpPr/>
            <p:nvPr/>
          </p:nvGrpSpPr>
          <p:grpSpPr>
            <a:xfrm>
              <a:off x="1953490" y="5870547"/>
              <a:ext cx="4998028" cy="461666"/>
              <a:chOff x="1839190" y="5712549"/>
              <a:chExt cx="4998028" cy="461666"/>
            </a:xfrm>
          </p:grpSpPr>
          <p:sp>
            <p:nvSpPr>
              <p:cNvPr id="7" name="TextBox 6"/>
              <p:cNvSpPr txBox="1"/>
              <p:nvPr/>
            </p:nvSpPr>
            <p:spPr>
              <a:xfrm>
                <a:off x="1839190" y="5712550"/>
                <a:ext cx="1226127" cy="461665"/>
              </a:xfrm>
              <a:prstGeom prst="rect">
                <a:avLst/>
              </a:prstGeom>
              <a:noFill/>
              <a:ln w="28575">
                <a:solidFill>
                  <a:schemeClr val="tx1"/>
                </a:solidFill>
              </a:ln>
            </p:spPr>
            <p:txBody>
              <a:bodyPr wrap="square" rtlCol="0">
                <a:spAutoFit/>
              </a:bodyPr>
              <a:lstStyle/>
              <a:p>
                <a:pPr algn="ctr"/>
                <a:r>
                  <a:rPr lang="en-US" altLang="ko-KR" sz="2400" dirty="0"/>
                  <a:t>Channel</a:t>
                </a:r>
                <a:endParaRPr lang="ko-KR" altLang="en-US" sz="2400" dirty="0"/>
              </a:p>
            </p:txBody>
          </p:sp>
          <p:sp>
            <p:nvSpPr>
              <p:cNvPr id="8" name="TextBox 7"/>
              <p:cNvSpPr txBox="1"/>
              <p:nvPr/>
            </p:nvSpPr>
            <p:spPr>
              <a:xfrm>
                <a:off x="3065317" y="5712549"/>
                <a:ext cx="2774373" cy="461665"/>
              </a:xfrm>
              <a:prstGeom prst="rect">
                <a:avLst/>
              </a:prstGeom>
              <a:noFill/>
              <a:ln w="28575">
                <a:solidFill>
                  <a:schemeClr val="tx1"/>
                </a:solidFill>
              </a:ln>
            </p:spPr>
            <p:txBody>
              <a:bodyPr wrap="square" rtlCol="0">
                <a:spAutoFit/>
              </a:bodyPr>
              <a:lstStyle/>
              <a:p>
                <a:pPr algn="ctr"/>
                <a:r>
                  <a:rPr lang="en-US" altLang="ko-KR" sz="2400" dirty="0"/>
                  <a:t>MAC address</a:t>
                </a:r>
                <a:endParaRPr lang="ko-KR" altLang="en-US" sz="2400" dirty="0"/>
              </a:p>
            </p:txBody>
          </p:sp>
          <p:sp>
            <p:nvSpPr>
              <p:cNvPr id="9" name="TextBox 8"/>
              <p:cNvSpPr txBox="1"/>
              <p:nvPr/>
            </p:nvSpPr>
            <p:spPr>
              <a:xfrm>
                <a:off x="5839690" y="5712549"/>
                <a:ext cx="997528" cy="461665"/>
              </a:xfrm>
              <a:prstGeom prst="rect">
                <a:avLst/>
              </a:prstGeom>
              <a:noFill/>
              <a:ln w="28575">
                <a:solidFill>
                  <a:schemeClr val="tx1"/>
                </a:solidFill>
              </a:ln>
            </p:spPr>
            <p:txBody>
              <a:bodyPr wrap="square" rtlCol="0">
                <a:spAutoFit/>
              </a:bodyPr>
              <a:lstStyle/>
              <a:p>
                <a:pPr algn="ctr"/>
                <a:r>
                  <a:rPr lang="en-US" altLang="ko-KR" sz="2400" dirty="0"/>
                  <a:t>ACOR</a:t>
                </a:r>
                <a:endParaRPr lang="ko-KR" altLang="en-US" sz="2400" dirty="0"/>
              </a:p>
            </p:txBody>
          </p:sp>
        </p:grpSp>
        <p:cxnSp>
          <p:nvCxnSpPr>
            <p:cNvPr id="12" name="직선 연결선 11"/>
            <p:cNvCxnSpPr/>
            <p:nvPr/>
          </p:nvCxnSpPr>
          <p:spPr>
            <a:xfrm flipV="1">
              <a:off x="1953490" y="5470083"/>
              <a:ext cx="613063" cy="40046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flipH="1" flipV="1">
              <a:off x="6338454" y="5470083"/>
              <a:ext cx="613064" cy="40046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079950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96293</TotalTime>
  <Words>2896</Words>
  <Application>Microsoft Office PowerPoint</Application>
  <PresentationFormat>화면 슬라이드 쇼(4:3)</PresentationFormat>
  <Paragraphs>279</Paragraphs>
  <Slides>27</Slides>
  <Notes>19</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27</vt:i4>
      </vt:variant>
    </vt:vector>
  </HeadingPairs>
  <TitlesOfParts>
    <vt:vector size="33" baseType="lpstr">
      <vt:lpstr>맑은 고딕</vt:lpstr>
      <vt:lpstr>Arial</vt:lpstr>
      <vt:lpstr>Calibri</vt:lpstr>
      <vt:lpstr>Calibri Light</vt:lpstr>
      <vt:lpstr>Wingdings</vt:lpstr>
      <vt:lpstr>Office 테마</vt:lpstr>
      <vt:lpstr>BLEND: BLE Beacon-Aided Fast WiFi Handoff for Smartphones</vt:lpstr>
      <vt:lpstr>Introduction</vt:lpstr>
      <vt:lpstr>Problem</vt:lpstr>
      <vt:lpstr>Preliminary Experiment</vt:lpstr>
      <vt:lpstr>Preliminary Experiment</vt:lpstr>
      <vt:lpstr>Design Philosophy</vt:lpstr>
      <vt:lpstr>Why BLE?</vt:lpstr>
      <vt:lpstr>BLEND: Proposed Scheme</vt:lpstr>
      <vt:lpstr>BLEND: Proposed Scheme</vt:lpstr>
      <vt:lpstr>BLEND: Proposed Scheme</vt:lpstr>
      <vt:lpstr>BLEND: Proposed Scheme</vt:lpstr>
      <vt:lpstr>Performance Evaluation</vt:lpstr>
      <vt:lpstr>Performance Evaluation</vt:lpstr>
      <vt:lpstr>Performance Evaluation</vt:lpstr>
      <vt:lpstr>Concluding Remark</vt:lpstr>
      <vt:lpstr>Thank you!</vt:lpstr>
      <vt:lpstr>Preliminary Experiment</vt:lpstr>
      <vt:lpstr>BLEND: Proposed Scheme</vt:lpstr>
      <vt:lpstr>BLEND: Proposed Scheme</vt:lpstr>
      <vt:lpstr>BLEND: Proposed Scheme</vt:lpstr>
      <vt:lpstr>BLEND: Proposed Scheme</vt:lpstr>
      <vt:lpstr>Verification</vt:lpstr>
      <vt:lpstr>Performance Evaluation</vt:lpstr>
      <vt:lpstr>Performance Evaluation</vt:lpstr>
      <vt:lpstr>Performance Evaluation (Video Traffic)</vt:lpstr>
      <vt:lpstr>Previous Work</vt:lpstr>
      <vt:lpstr>Why BLE?</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choi junyoung</cp:lastModifiedBy>
  <cp:revision>7593</cp:revision>
  <cp:lastPrinted>2018-03-01T07:22:08Z</cp:lastPrinted>
  <dcterms:created xsi:type="dcterms:W3CDTF">2015-01-19T06:33:25Z</dcterms:created>
  <dcterms:modified xsi:type="dcterms:W3CDTF">2018-06-13T00:38:19Z</dcterms:modified>
</cp:coreProperties>
</file>