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87" r:id="rId2"/>
    <p:sldId id="512" r:id="rId3"/>
    <p:sldId id="572" r:id="rId4"/>
    <p:sldId id="513" r:id="rId5"/>
    <p:sldId id="577" r:id="rId6"/>
    <p:sldId id="578" r:id="rId7"/>
    <p:sldId id="574" r:id="rId8"/>
    <p:sldId id="588" r:id="rId9"/>
    <p:sldId id="590" r:id="rId10"/>
    <p:sldId id="591" r:id="rId11"/>
    <p:sldId id="576" r:id="rId12"/>
    <p:sldId id="589" r:id="rId13"/>
    <p:sldId id="579" r:id="rId14"/>
    <p:sldId id="580" r:id="rId15"/>
    <p:sldId id="581" r:id="rId16"/>
    <p:sldId id="592" r:id="rId17"/>
    <p:sldId id="595" r:id="rId18"/>
    <p:sldId id="594" r:id="rId19"/>
    <p:sldId id="583" r:id="rId20"/>
    <p:sldId id="596" r:id="rId21"/>
    <p:sldId id="597" r:id="rId22"/>
    <p:sldId id="585" r:id="rId23"/>
    <p:sldId id="586" r:id="rId24"/>
    <p:sldId id="5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D"/>
    <a:srgbClr val="000000"/>
    <a:srgbClr val="0000BF"/>
    <a:srgbClr val="FF00FF"/>
    <a:srgbClr val="00FF00"/>
    <a:srgbClr val="D5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7" autoAdjust="0"/>
    <p:restoredTop sz="90468" autoAdjust="0"/>
  </p:normalViewPr>
  <p:slideViewPr>
    <p:cSldViewPr snapToObjects="1">
      <p:cViewPr>
        <p:scale>
          <a:sx n="100" d="100"/>
          <a:sy n="100" d="100"/>
        </p:scale>
        <p:origin x="-1576" y="-80"/>
      </p:cViewPr>
      <p:guideLst>
        <p:guide orient="horz" pos="3792"/>
        <p:guide pos="2735"/>
      </p:guideLst>
    </p:cSldViewPr>
  </p:slideViewPr>
  <p:outlineViewPr>
    <p:cViewPr>
      <p:scale>
        <a:sx n="33" d="100"/>
        <a:sy n="33" d="100"/>
      </p:scale>
      <p:origin x="0" y="128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94AB8-BCF9-FE48-B1B9-ACB3A1184FBA}" type="datetimeFigureOut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746D2-670F-B84D-BC49-436BB55549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91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01244-3555-824F-BBA2-8226870C5F45}" type="datetimeFigureOut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1180-71CC-D84D-8852-67CDD3B0CA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6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97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LINK</a:t>
            </a:r>
            <a:r>
              <a:rPr lang="en-US" baseline="0" dirty="0" smtClean="0"/>
              <a:t>S Only.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87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7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of the</a:t>
            </a:r>
            <a:r>
              <a:rPr lang="en-US" baseline="0" dirty="0" smtClean="0"/>
              <a:t> combinations do not make sense</a:t>
            </a:r>
            <a:r>
              <a:rPr lang="mr-IN" baseline="0" dirty="0" smtClean="0"/>
              <a:t>…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METRICS</a:t>
            </a:r>
            <a:r>
              <a:rPr lang="mr-IN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5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Figures from PSU?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68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Overlap.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3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trike="sngStrike" dirty="0" smtClean="0"/>
              <a:t>For single-node VNs, the VNE problem can be solved optimally (in exponential time) if re-</a:t>
            </a:r>
            <a:r>
              <a:rPr lang="en-US" strike="sngStrike" dirty="0" err="1" smtClean="0"/>
              <a:t>embeddings</a:t>
            </a:r>
            <a:r>
              <a:rPr lang="en-US" strike="sngStrike" dirty="0" smtClean="0"/>
              <a:t> are allowed and input-sequence restricted to accommodating sequences.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7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Accept</a:t>
            </a:r>
            <a:r>
              <a:rPr lang="en-US" baseline="0" dirty="0" smtClean="0"/>
              <a:t> or reject.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7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the figure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shaifur</a:t>
            </a:r>
            <a:r>
              <a:rPr lang="en-US" baseline="0" dirty="0" smtClean="0"/>
              <a:t>). Add labels/annotations/animation.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25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approach?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29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r>
              <a:rPr lang="en-US" baseline="0" dirty="0" smtClean="0"/>
              <a:t> contribution</a:t>
            </a:r>
            <a:r>
              <a:rPr lang="mr-IN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28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</a:t>
            </a:r>
            <a:r>
              <a:rPr lang="en-US" baseline="0" dirty="0" smtClean="0"/>
              <a:t> ......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A1180-71CC-D84D-8852-67CDD3B0CA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8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4FD0-A0E9-458F-827C-028F2E6665B3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9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68FF-DC5A-4A16-9838-B06C14C55A67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3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5B21-D8F9-4232-BDA6-CBDE738E7511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36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D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46DC-BD0E-4E67-8040-73F0AE6E87F0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8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98460-E710-404B-8B0A-7DEE3F7F614F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24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B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D20-3C22-4004-8B5D-90039B965206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1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E3F3-0315-4A96-9605-7BADD21691E6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5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CB535-211C-4F40-973A-3DC5DA221D62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5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82F0-6B76-4AB5-B47A-E31E0EBB05C0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2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4E0D-FB32-468A-B1AD-06E7E7009A99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6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A217-B837-4606-AC5E-829955F98B4B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DAECF-0696-45E4-9356-B556A91CA985}" type="datetime1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58B8-ACF5-6E4C-8B3E-49E538074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0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u="sng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8467" y="1524000"/>
            <a:ext cx="9144000" cy="2595715"/>
          </a:xfrm>
        </p:spPr>
        <p:txBody>
          <a:bodyPr>
            <a:noAutofit/>
          </a:bodyPr>
          <a:lstStyle/>
          <a:p>
            <a:r>
              <a:rPr lang="en-US" sz="4800" u="none" dirty="0">
                <a:solidFill>
                  <a:srgbClr val="0000FF"/>
                </a:solidFill>
              </a:rPr>
              <a:t>Rethinking Virtual Network Embedding in</a:t>
            </a:r>
            <a:br>
              <a:rPr lang="en-US" sz="4800" u="none" dirty="0">
                <a:solidFill>
                  <a:srgbClr val="0000FF"/>
                </a:solidFill>
              </a:rPr>
            </a:br>
            <a:r>
              <a:rPr lang="en-US" sz="4800" u="none" dirty="0">
                <a:solidFill>
                  <a:srgbClr val="0000FF"/>
                </a:solidFill>
              </a:rPr>
              <a:t>Reconfigurable Networks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0133" y="4117670"/>
            <a:ext cx="8727141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Max Curran, Md. </a:t>
            </a:r>
            <a:r>
              <a:rPr lang="en-US" sz="3200" dirty="0" err="1"/>
              <a:t>Shaifur</a:t>
            </a:r>
            <a:r>
              <a:rPr lang="en-US" sz="3200" dirty="0"/>
              <a:t> </a:t>
            </a:r>
            <a:r>
              <a:rPr lang="en-US" sz="3200" dirty="0" err="1"/>
              <a:t>Rahman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Himanshu Gupta </a:t>
            </a:r>
            <a:r>
              <a:rPr lang="en-US" sz="3200" dirty="0"/>
              <a:t>and </a:t>
            </a:r>
            <a:r>
              <a:rPr lang="en-US" sz="3200" dirty="0" err="1"/>
              <a:t>Vyas</a:t>
            </a:r>
            <a:r>
              <a:rPr lang="en-US" sz="3200" dirty="0"/>
              <a:t> </a:t>
            </a:r>
            <a:r>
              <a:rPr lang="en-US" sz="3200" dirty="0" err="1" smtClean="0"/>
              <a:t>Sekar</a:t>
            </a:r>
            <a:r>
              <a:rPr lang="en-US" sz="3200" dirty="0" smtClean="0"/>
              <a:t> (CMU)</a:t>
            </a:r>
          </a:p>
        </p:txBody>
      </p:sp>
      <p:pic>
        <p:nvPicPr>
          <p:cNvPr id="9" name="Picture 8" descr="SBU-horz_2clr_rgb_forWeb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5791200"/>
            <a:ext cx="3657600" cy="63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24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668"/>
    </mc:Choice>
    <mc:Fallback xmlns="">
      <p:transition spd="slow" advTm="36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>
            <a:extLst>
              <a:ext uri="{FF2B5EF4-FFF2-40B4-BE49-F238E27FC236}">
                <a16:creationId xmlns="" xmlns:a16="http://schemas.microsoft.com/office/drawing/2014/main" id="{2136F03A-2FD9-4344-9AC8-5BC5E97B38FD}"/>
              </a:ext>
            </a:extLst>
          </p:cNvPr>
          <p:cNvSpPr/>
          <p:nvPr/>
        </p:nvSpPr>
        <p:spPr>
          <a:xfrm>
            <a:off x="200025" y="1538289"/>
            <a:ext cx="5353050" cy="4672011"/>
          </a:xfrm>
          <a:prstGeom prst="clou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DF5C8B14-6D33-45C0-84EE-834CAB66DFA0}"/>
              </a:ext>
            </a:extLst>
          </p:cNvPr>
          <p:cNvSpPr txBox="1"/>
          <p:nvPr/>
        </p:nvSpPr>
        <p:spPr>
          <a:xfrm>
            <a:off x="1669503" y="6210300"/>
            <a:ext cx="171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 Network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49B2CCD6-E181-4DBC-9BB9-6567D76B33D3}"/>
              </a:ext>
            </a:extLst>
          </p:cNvPr>
          <p:cNvGrpSpPr/>
          <p:nvPr/>
        </p:nvGrpSpPr>
        <p:grpSpPr>
          <a:xfrm>
            <a:off x="6615111" y="2110324"/>
            <a:ext cx="2028284" cy="2226861"/>
            <a:chOff x="6615111" y="2110324"/>
            <a:chExt cx="2028284" cy="2226861"/>
          </a:xfrm>
        </p:grpSpPr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A54888A7-59DC-46DB-A6D4-4DC1014B50AA}"/>
                </a:ext>
              </a:extLst>
            </p:cNvPr>
            <p:cNvSpPr/>
            <p:nvPr/>
          </p:nvSpPr>
          <p:spPr>
            <a:xfrm>
              <a:off x="6615111" y="2110324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="" xmlns:a16="http://schemas.microsoft.com/office/drawing/2014/main" id="{52B910CD-3011-4F61-A907-F7B3453903BE}"/>
                </a:ext>
              </a:extLst>
            </p:cNvPr>
            <p:cNvSpPr/>
            <p:nvPr/>
          </p:nvSpPr>
          <p:spPr>
            <a:xfrm>
              <a:off x="7934320" y="2171700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="" xmlns:a16="http://schemas.microsoft.com/office/drawing/2014/main" id="{84D35266-4493-46E4-9669-406E93AE7E39}"/>
                </a:ext>
              </a:extLst>
            </p:cNvPr>
            <p:cNvSpPr/>
            <p:nvPr/>
          </p:nvSpPr>
          <p:spPr>
            <a:xfrm>
              <a:off x="6679134" y="3498985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="" xmlns:a16="http://schemas.microsoft.com/office/drawing/2014/main" id="{3F1E05DF-F103-41F3-A228-24B13C2F7AB3}"/>
                </a:ext>
              </a:extLst>
            </p:cNvPr>
            <p:cNvCxnSpPr>
              <a:stCxn id="6" idx="6"/>
              <a:endCxn id="7" idx="2"/>
            </p:cNvCxnSpPr>
            <p:nvPr/>
          </p:nvCxnSpPr>
          <p:spPr>
            <a:xfrm>
              <a:off x="7034212" y="2319874"/>
              <a:ext cx="900108" cy="613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439C4836-0D2E-4878-B4FE-20DA60BD1853}"/>
                </a:ext>
              </a:extLst>
            </p:cNvPr>
            <p:cNvCxnSpPr>
              <a:cxnSpLocks/>
              <a:stCxn id="8" idx="7"/>
              <a:endCxn id="7" idx="3"/>
            </p:cNvCxnSpPr>
            <p:nvPr/>
          </p:nvCxnSpPr>
          <p:spPr>
            <a:xfrm flipV="1">
              <a:off x="7036859" y="2529424"/>
              <a:ext cx="958837" cy="10309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240E53CF-5CE6-4FE9-B2FE-F4B3B9B6E20D}"/>
                </a:ext>
              </a:extLst>
            </p:cNvPr>
            <p:cNvCxnSpPr>
              <a:cxnSpLocks/>
              <a:stCxn id="6" idx="4"/>
              <a:endCxn id="8" idx="0"/>
            </p:cNvCxnSpPr>
            <p:nvPr/>
          </p:nvCxnSpPr>
          <p:spPr>
            <a:xfrm>
              <a:off x="6824662" y="2529424"/>
              <a:ext cx="64023" cy="96956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87BE0553-A298-480B-B96A-814960114003}"/>
                </a:ext>
              </a:extLst>
            </p:cNvPr>
            <p:cNvCxnSpPr>
              <a:cxnSpLocks/>
              <a:endCxn id="22" idx="2"/>
            </p:cNvCxnSpPr>
            <p:nvPr/>
          </p:nvCxnSpPr>
          <p:spPr>
            <a:xfrm>
              <a:off x="7054050" y="3808516"/>
              <a:ext cx="670719" cy="3191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E314475E-9B66-4520-9747-2D8303695B0F}"/>
                </a:ext>
              </a:extLst>
            </p:cNvPr>
            <p:cNvSpPr/>
            <p:nvPr/>
          </p:nvSpPr>
          <p:spPr>
            <a:xfrm>
              <a:off x="7724769" y="3918085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5C885BEE-78A4-4D0B-B624-7B3A88937C39}"/>
                </a:ext>
              </a:extLst>
            </p:cNvPr>
            <p:cNvSpPr/>
            <p:nvPr/>
          </p:nvSpPr>
          <p:spPr>
            <a:xfrm>
              <a:off x="8224294" y="3071811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48565C85-20C3-4779-A425-F483D8D4D7F4}"/>
                </a:ext>
              </a:extLst>
            </p:cNvPr>
            <p:cNvCxnSpPr>
              <a:cxnSpLocks/>
              <a:stCxn id="25" idx="1"/>
              <a:endCxn id="7" idx="4"/>
            </p:cNvCxnSpPr>
            <p:nvPr/>
          </p:nvCxnSpPr>
          <p:spPr>
            <a:xfrm flipH="1" flipV="1">
              <a:off x="8143871" y="2590800"/>
              <a:ext cx="141799" cy="54238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="" xmlns:a16="http://schemas.microsoft.com/office/drawing/2014/main" id="{837F5394-B72F-4955-BC23-2EF234E37E3D}"/>
                </a:ext>
              </a:extLst>
            </p:cNvPr>
            <p:cNvCxnSpPr>
              <a:cxnSpLocks/>
              <a:stCxn id="22" idx="7"/>
              <a:endCxn id="25" idx="3"/>
            </p:cNvCxnSpPr>
            <p:nvPr/>
          </p:nvCxnSpPr>
          <p:spPr>
            <a:xfrm flipV="1">
              <a:off x="8082494" y="3429535"/>
              <a:ext cx="203176" cy="54992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="" xmlns:a16="http://schemas.microsoft.com/office/drawing/2014/main" id="{65A598C6-6B01-4F5F-A1CC-49DEDFFBA5C3}"/>
              </a:ext>
            </a:extLst>
          </p:cNvPr>
          <p:cNvGrpSpPr/>
          <p:nvPr/>
        </p:nvGrpSpPr>
        <p:grpSpPr>
          <a:xfrm>
            <a:off x="6476386" y="3869926"/>
            <a:ext cx="1376593" cy="1433485"/>
            <a:chOff x="6496350" y="4851717"/>
            <a:chExt cx="1376593" cy="1433485"/>
          </a:xfrm>
        </p:grpSpPr>
        <p:sp>
          <p:nvSpPr>
            <p:cNvPr id="33" name="Oval 32">
              <a:extLst>
                <a:ext uri="{FF2B5EF4-FFF2-40B4-BE49-F238E27FC236}">
                  <a16:creationId xmlns="" xmlns:a16="http://schemas.microsoft.com/office/drawing/2014/main" id="{886E5F62-9D2C-46CB-8E52-778DE8F7852C}"/>
                </a:ext>
              </a:extLst>
            </p:cNvPr>
            <p:cNvSpPr/>
            <p:nvPr/>
          </p:nvSpPr>
          <p:spPr>
            <a:xfrm>
              <a:off x="6496350" y="4851717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="" xmlns:a16="http://schemas.microsoft.com/office/drawing/2014/main" id="{1571A693-EBE5-434C-B0B1-96ADEFF98AEA}"/>
                </a:ext>
              </a:extLst>
            </p:cNvPr>
            <p:cNvSpPr/>
            <p:nvPr/>
          </p:nvSpPr>
          <p:spPr>
            <a:xfrm>
              <a:off x="7437773" y="4851717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E4620B00-1A3B-4EA5-A2F5-F8DC64BBF974}"/>
                </a:ext>
              </a:extLst>
            </p:cNvPr>
            <p:cNvSpPr/>
            <p:nvPr/>
          </p:nvSpPr>
          <p:spPr>
            <a:xfrm>
              <a:off x="6496350" y="5866102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1DDA4E40-1538-4470-9675-B78DD33F3A0C}"/>
                </a:ext>
              </a:extLst>
            </p:cNvPr>
            <p:cNvCxnSpPr>
              <a:stCxn id="33" idx="6"/>
              <a:endCxn id="35" idx="2"/>
            </p:cNvCxnSpPr>
            <p:nvPr/>
          </p:nvCxnSpPr>
          <p:spPr>
            <a:xfrm>
              <a:off x="6915451" y="5061267"/>
              <a:ext cx="5223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064AE143-7741-4C11-90CB-E10D960F8D19}"/>
                </a:ext>
              </a:extLst>
            </p:cNvPr>
            <p:cNvCxnSpPr>
              <a:cxnSpLocks/>
              <a:stCxn id="33" idx="4"/>
              <a:endCxn id="36" idx="0"/>
            </p:cNvCxnSpPr>
            <p:nvPr/>
          </p:nvCxnSpPr>
          <p:spPr>
            <a:xfrm>
              <a:off x="6705901" y="5270817"/>
              <a:ext cx="0" cy="5952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72150975-37A1-42F5-88EE-AB0A084602C2}"/>
                </a:ext>
              </a:extLst>
            </p:cNvPr>
            <p:cNvCxnSpPr>
              <a:cxnSpLocks/>
              <a:stCxn id="36" idx="6"/>
              <a:endCxn id="41" idx="2"/>
            </p:cNvCxnSpPr>
            <p:nvPr/>
          </p:nvCxnSpPr>
          <p:spPr>
            <a:xfrm>
              <a:off x="6915451" y="6075652"/>
              <a:ext cx="53839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BC395DC4-F57A-43CD-AEAD-4764B6EC6F07}"/>
                </a:ext>
              </a:extLst>
            </p:cNvPr>
            <p:cNvSpPr/>
            <p:nvPr/>
          </p:nvSpPr>
          <p:spPr>
            <a:xfrm>
              <a:off x="7453842" y="5866102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="" xmlns:a16="http://schemas.microsoft.com/office/drawing/2014/main" id="{C315DF88-2437-483B-AF55-39CF9252A21D}"/>
                </a:ext>
              </a:extLst>
            </p:cNvPr>
            <p:cNvCxnSpPr>
              <a:cxnSpLocks/>
              <a:stCxn id="41" idx="0"/>
              <a:endCxn id="35" idx="4"/>
            </p:cNvCxnSpPr>
            <p:nvPr/>
          </p:nvCxnSpPr>
          <p:spPr>
            <a:xfrm flipH="1" flipV="1">
              <a:off x="7647324" y="5270817"/>
              <a:ext cx="16069" cy="5952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="" xmlns:a16="http://schemas.microsoft.com/office/drawing/2014/main" id="{2FDC1360-32E6-450F-9E46-036DCA3BF759}"/>
              </a:ext>
            </a:extLst>
          </p:cNvPr>
          <p:cNvGrpSpPr/>
          <p:nvPr/>
        </p:nvGrpSpPr>
        <p:grpSpPr>
          <a:xfrm>
            <a:off x="6417003" y="2628630"/>
            <a:ext cx="2001612" cy="1160728"/>
            <a:chOff x="5553075" y="5468672"/>
            <a:chExt cx="2001612" cy="1160728"/>
          </a:xfrm>
        </p:grpSpPr>
        <p:sp>
          <p:nvSpPr>
            <p:cNvPr id="72" name="Oval 71">
              <a:extLst>
                <a:ext uri="{FF2B5EF4-FFF2-40B4-BE49-F238E27FC236}">
                  <a16:creationId xmlns="" xmlns:a16="http://schemas.microsoft.com/office/drawing/2014/main" id="{4D632BCA-77D3-48E6-835B-AE529D6F6202}"/>
                </a:ext>
              </a:extLst>
            </p:cNvPr>
            <p:cNvSpPr/>
            <p:nvPr/>
          </p:nvSpPr>
          <p:spPr>
            <a:xfrm>
              <a:off x="5553075" y="5472555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="" xmlns:a16="http://schemas.microsoft.com/office/drawing/2014/main" id="{EA9149EC-BC90-496C-B500-AFB51FABC0DC}"/>
                </a:ext>
              </a:extLst>
            </p:cNvPr>
            <p:cNvSpPr/>
            <p:nvPr/>
          </p:nvSpPr>
          <p:spPr>
            <a:xfrm>
              <a:off x="6405559" y="5468672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="" xmlns:a16="http://schemas.microsoft.com/office/drawing/2014/main" id="{90D53FBE-1777-4673-8A37-B8342F67B961}"/>
                </a:ext>
              </a:extLst>
            </p:cNvPr>
            <p:cNvSpPr/>
            <p:nvPr/>
          </p:nvSpPr>
          <p:spPr>
            <a:xfrm>
              <a:off x="5553075" y="6210300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7EF70656-7D23-4ED4-AC38-0FC9F3A04C0E}"/>
                </a:ext>
              </a:extLst>
            </p:cNvPr>
            <p:cNvCxnSpPr>
              <a:cxnSpLocks/>
              <a:stCxn id="72" idx="4"/>
              <a:endCxn id="76" idx="0"/>
            </p:cNvCxnSpPr>
            <p:nvPr/>
          </p:nvCxnSpPr>
          <p:spPr>
            <a:xfrm>
              <a:off x="5762626" y="5891655"/>
              <a:ext cx="0" cy="3186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>
              <a:extLst>
                <a:ext uri="{FF2B5EF4-FFF2-40B4-BE49-F238E27FC236}">
                  <a16:creationId xmlns="" xmlns:a16="http://schemas.microsoft.com/office/drawing/2014/main" id="{99467FA1-8C20-409A-878A-9A574A476CC7}"/>
                </a:ext>
              </a:extLst>
            </p:cNvPr>
            <p:cNvSpPr/>
            <p:nvPr/>
          </p:nvSpPr>
          <p:spPr>
            <a:xfrm>
              <a:off x="6405558" y="6210300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="" xmlns:a16="http://schemas.microsoft.com/office/drawing/2014/main" id="{E261399F-4B29-4E28-9A4C-FEF3ECCF1E67}"/>
                </a:ext>
              </a:extLst>
            </p:cNvPr>
            <p:cNvSpPr/>
            <p:nvPr/>
          </p:nvSpPr>
          <p:spPr>
            <a:xfrm>
              <a:off x="7135586" y="5818847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="" xmlns:a16="http://schemas.microsoft.com/office/drawing/2014/main" id="{0EC3AD0E-236D-49ED-B28A-5DD4124671EC}"/>
                </a:ext>
              </a:extLst>
            </p:cNvPr>
            <p:cNvCxnSpPr>
              <a:cxnSpLocks/>
              <a:stCxn id="86" idx="2"/>
              <a:endCxn id="76" idx="6"/>
            </p:cNvCxnSpPr>
            <p:nvPr/>
          </p:nvCxnSpPr>
          <p:spPr>
            <a:xfrm flipH="1">
              <a:off x="5972176" y="6419850"/>
              <a:ext cx="4333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="" xmlns:a16="http://schemas.microsoft.com/office/drawing/2014/main" id="{9D488DAC-BFF0-4AFF-84F5-B0360509976C}"/>
                </a:ext>
              </a:extLst>
            </p:cNvPr>
            <p:cNvCxnSpPr>
              <a:cxnSpLocks/>
              <a:stCxn id="72" idx="6"/>
              <a:endCxn id="73" idx="2"/>
            </p:cNvCxnSpPr>
            <p:nvPr/>
          </p:nvCxnSpPr>
          <p:spPr>
            <a:xfrm flipV="1">
              <a:off x="5972176" y="5678222"/>
              <a:ext cx="433383" cy="38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="" xmlns:a16="http://schemas.microsoft.com/office/drawing/2014/main" id="{2028F36A-8E6E-4500-8195-9B94DD5DE27E}"/>
                </a:ext>
              </a:extLst>
            </p:cNvPr>
            <p:cNvCxnSpPr>
              <a:cxnSpLocks/>
              <a:stCxn id="73" idx="4"/>
              <a:endCxn id="86" idx="0"/>
            </p:cNvCxnSpPr>
            <p:nvPr/>
          </p:nvCxnSpPr>
          <p:spPr>
            <a:xfrm flipH="1">
              <a:off x="6615109" y="5887772"/>
              <a:ext cx="1" cy="3225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="" xmlns:a16="http://schemas.microsoft.com/office/drawing/2014/main" id="{5EB9B3DC-9087-4A45-9FA0-E5D8F35F7EDB}"/>
                </a:ext>
              </a:extLst>
            </p:cNvPr>
            <p:cNvCxnSpPr>
              <a:cxnSpLocks/>
              <a:stCxn id="88" idx="3"/>
              <a:endCxn id="86" idx="6"/>
            </p:cNvCxnSpPr>
            <p:nvPr/>
          </p:nvCxnSpPr>
          <p:spPr>
            <a:xfrm flipH="1">
              <a:off x="6824659" y="6176571"/>
              <a:ext cx="372303" cy="2432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="" xmlns:a16="http://schemas.microsoft.com/office/drawing/2014/main" id="{60A5C6E5-B6DC-4B81-BAF5-620760B0927C}"/>
                </a:ext>
              </a:extLst>
            </p:cNvPr>
            <p:cNvCxnSpPr>
              <a:cxnSpLocks/>
              <a:stCxn id="88" idx="1"/>
              <a:endCxn id="73" idx="6"/>
            </p:cNvCxnSpPr>
            <p:nvPr/>
          </p:nvCxnSpPr>
          <p:spPr>
            <a:xfrm flipH="1" flipV="1">
              <a:off x="6824660" y="5678222"/>
              <a:ext cx="372302" cy="20200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="" xmlns:a16="http://schemas.microsoft.com/office/drawing/2014/main" id="{41426837-0B91-4A01-BA21-3860FD5FD69C}"/>
                </a:ext>
              </a:extLst>
            </p:cNvPr>
            <p:cNvCxnSpPr>
              <a:cxnSpLocks/>
              <a:stCxn id="73" idx="3"/>
              <a:endCxn id="76" idx="7"/>
            </p:cNvCxnSpPr>
            <p:nvPr/>
          </p:nvCxnSpPr>
          <p:spPr>
            <a:xfrm flipH="1">
              <a:off x="5910800" y="5826396"/>
              <a:ext cx="556135" cy="4452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="" xmlns:a16="http://schemas.microsoft.com/office/drawing/2014/main" id="{2FDB4077-F70E-42FA-992B-475ECF58699D}"/>
                </a:ext>
              </a:extLst>
            </p:cNvPr>
            <p:cNvCxnSpPr>
              <a:cxnSpLocks/>
              <a:stCxn id="72" idx="5"/>
              <a:endCxn id="86" idx="1"/>
            </p:cNvCxnSpPr>
            <p:nvPr/>
          </p:nvCxnSpPr>
          <p:spPr>
            <a:xfrm>
              <a:off x="5910800" y="5830279"/>
              <a:ext cx="556134" cy="44139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Explosion: 14 Points 108">
            <a:extLst>
              <a:ext uri="{FF2B5EF4-FFF2-40B4-BE49-F238E27FC236}">
                <a16:creationId xmlns="" xmlns:a16="http://schemas.microsoft.com/office/drawing/2014/main" id="{22B97ED6-41CC-4486-8E6C-6519C2ED44E3}"/>
              </a:ext>
            </a:extLst>
          </p:cNvPr>
          <p:cNvSpPr/>
          <p:nvPr/>
        </p:nvSpPr>
        <p:spPr>
          <a:xfrm>
            <a:off x="6095999" y="3722874"/>
            <a:ext cx="2743201" cy="1161438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Reject Request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="" xmlns:a16="http://schemas.microsoft.com/office/drawing/2014/main" id="{6D1B1A8C-0833-4992-ACD6-AE5D39D5B222}"/>
              </a:ext>
            </a:extLst>
          </p:cNvPr>
          <p:cNvGrpSpPr/>
          <p:nvPr/>
        </p:nvGrpSpPr>
        <p:grpSpPr>
          <a:xfrm>
            <a:off x="6986871" y="2049169"/>
            <a:ext cx="1255379" cy="1156845"/>
            <a:chOff x="6597600" y="689518"/>
            <a:chExt cx="1255379" cy="1156845"/>
          </a:xfrm>
        </p:grpSpPr>
        <p:sp>
          <p:nvSpPr>
            <p:cNvPr id="111" name="Oval 110">
              <a:extLst>
                <a:ext uri="{FF2B5EF4-FFF2-40B4-BE49-F238E27FC236}">
                  <a16:creationId xmlns="" xmlns:a16="http://schemas.microsoft.com/office/drawing/2014/main" id="{4C2B70FE-0A4D-4986-88F1-CAF1DE41202F}"/>
                </a:ext>
              </a:extLst>
            </p:cNvPr>
            <p:cNvSpPr/>
            <p:nvPr/>
          </p:nvSpPr>
          <p:spPr>
            <a:xfrm>
              <a:off x="6597600" y="689518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="" xmlns:a16="http://schemas.microsoft.com/office/drawing/2014/main" id="{9801C2E0-2C00-4A6D-974F-BD08B7ACC8E7}"/>
                </a:ext>
              </a:extLst>
            </p:cNvPr>
            <p:cNvSpPr/>
            <p:nvPr/>
          </p:nvSpPr>
          <p:spPr>
            <a:xfrm>
              <a:off x="6597600" y="1427263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="" xmlns:a16="http://schemas.microsoft.com/office/drawing/2014/main" id="{C18D0DCE-C5C7-407D-8EFF-8E15EFB71FFE}"/>
                </a:ext>
              </a:extLst>
            </p:cNvPr>
            <p:cNvCxnSpPr>
              <a:cxnSpLocks/>
              <a:stCxn id="111" idx="4"/>
              <a:endCxn id="113" idx="0"/>
            </p:cNvCxnSpPr>
            <p:nvPr/>
          </p:nvCxnSpPr>
          <p:spPr>
            <a:xfrm>
              <a:off x="6807151" y="1108618"/>
              <a:ext cx="0" cy="3186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Oval 115">
              <a:extLst>
                <a:ext uri="{FF2B5EF4-FFF2-40B4-BE49-F238E27FC236}">
                  <a16:creationId xmlns="" xmlns:a16="http://schemas.microsoft.com/office/drawing/2014/main" id="{070DADCD-8E50-4C7C-8F23-BCB675601734}"/>
                </a:ext>
              </a:extLst>
            </p:cNvPr>
            <p:cNvSpPr/>
            <p:nvPr/>
          </p:nvSpPr>
          <p:spPr>
            <a:xfrm>
              <a:off x="7433878" y="1058390"/>
              <a:ext cx="419101" cy="4191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="" xmlns:a16="http://schemas.microsoft.com/office/drawing/2014/main" id="{462ADEA6-E8E2-47FC-BF22-A11776027E71}"/>
                </a:ext>
              </a:extLst>
            </p:cNvPr>
            <p:cNvCxnSpPr>
              <a:cxnSpLocks/>
              <a:stCxn id="116" idx="3"/>
              <a:endCxn id="113" idx="6"/>
            </p:cNvCxnSpPr>
            <p:nvPr/>
          </p:nvCxnSpPr>
          <p:spPr>
            <a:xfrm flipH="1">
              <a:off x="7016701" y="1416114"/>
              <a:ext cx="478553" cy="22069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="" xmlns:a16="http://schemas.microsoft.com/office/drawing/2014/main" id="{A7978DF0-6A3A-4C59-AE80-DFBA16F1D374}"/>
                </a:ext>
              </a:extLst>
            </p:cNvPr>
            <p:cNvCxnSpPr>
              <a:cxnSpLocks/>
              <a:stCxn id="111" idx="6"/>
              <a:endCxn id="116" idx="1"/>
            </p:cNvCxnSpPr>
            <p:nvPr/>
          </p:nvCxnSpPr>
          <p:spPr>
            <a:xfrm>
              <a:off x="7016701" y="899068"/>
              <a:ext cx="478553" cy="2206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>
            <a:extLst>
              <a:ext uri="{FF2B5EF4-FFF2-40B4-BE49-F238E27FC236}">
                <a16:creationId xmlns="" xmlns:a16="http://schemas.microsoft.com/office/drawing/2014/main" id="{61E217AF-D4F8-4ACD-92C4-FFFA7BB5D189}"/>
              </a:ext>
            </a:extLst>
          </p:cNvPr>
          <p:cNvSpPr txBox="1"/>
          <p:nvPr/>
        </p:nvSpPr>
        <p:spPr>
          <a:xfrm>
            <a:off x="6326952" y="1451970"/>
            <a:ext cx="1602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 Requests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="" xmlns:a16="http://schemas.microsoft.com/office/drawing/2014/main" id="{27C77E05-685F-4FB9-921C-52000707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79646"/>
                </a:solidFill>
              </a:rPr>
              <a:t>Background: </a:t>
            </a:r>
            <a:r>
              <a:rPr lang="en-US" dirty="0" smtClean="0">
                <a:solidFill>
                  <a:srgbClr val="F79646"/>
                </a:solidFill>
              </a:rPr>
              <a:t>(Online) VNE Problem</a:t>
            </a:r>
            <a:endParaRPr lang="en-US" b="1" dirty="0">
              <a:solidFill>
                <a:srgbClr val="F796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DF5C8B14-6D33-45C0-84EE-834CAB66DFA0}"/>
              </a:ext>
            </a:extLst>
          </p:cNvPr>
          <p:cNvSpPr txBox="1"/>
          <p:nvPr/>
        </p:nvSpPr>
        <p:spPr>
          <a:xfrm>
            <a:off x="5292785" y="5791200"/>
            <a:ext cx="3754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Embedding maintains total CPU </a:t>
            </a: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bandwidth constraints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62587 0.040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02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22E-16 L -0.37865 0.012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41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39375 0.0307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0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VNE Problem Complexity 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(Online) VNE Problem is intractable.</a:t>
            </a:r>
          </a:p>
          <a:p>
            <a:r>
              <a:rPr lang="en-US" dirty="0" smtClean="0"/>
              <a:t>Our intractability results:</a:t>
            </a:r>
          </a:p>
          <a:p>
            <a:pPr lvl="1"/>
            <a:r>
              <a:rPr lang="en-US" dirty="0" smtClean="0"/>
              <a:t>Even for single-node VNs, the VNE problem is “in-</a:t>
            </a:r>
            <a:r>
              <a:rPr lang="en-US" dirty="0" err="1" smtClean="0"/>
              <a:t>approximable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For single-node VNs with infinite durations, the VNE problem has a 2-competitive online algorithm.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72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Outline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Reconfigurable DC networks (RNs)</a:t>
            </a:r>
          </a:p>
          <a:p>
            <a:pPr lvl="1"/>
            <a:r>
              <a:rPr lang="en-US" dirty="0" smtClean="0"/>
              <a:t>Virtual network embedding (VNE) problem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VNE in RNs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Traditional traffic model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Stochastic traffic model.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8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(Traditional) VNE Problem in RNs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Given a RN and a sequence of arriving VNs, for each arriving VN: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Accept (i.e., </a:t>
            </a:r>
            <a:r>
              <a:rPr lang="en-US" sz="2600" dirty="0" smtClean="0">
                <a:solidFill>
                  <a:srgbClr val="0000DD"/>
                </a:solidFill>
              </a:rPr>
              <a:t>Reconfigure the RN, </a:t>
            </a:r>
            <a:r>
              <a:rPr lang="en-US" sz="2600" dirty="0" smtClean="0"/>
              <a:t>embed the VN), 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OR</a:t>
            </a:r>
          </a:p>
          <a:p>
            <a:pPr marL="971550" lvl="1" indent="-514350">
              <a:buFont typeface="+mj-lt"/>
              <a:buAutoNum type="alphaLcPeriod" startAt="2"/>
            </a:pPr>
            <a:r>
              <a:rPr lang="en-US" sz="2600" dirty="0" smtClean="0"/>
              <a:t>Reject the VN</a:t>
            </a:r>
          </a:p>
          <a:p>
            <a:pPr marL="457200" lvl="1" indent="0">
              <a:buNone/>
            </a:pPr>
            <a:r>
              <a:rPr lang="en-US" sz="2600" dirty="0"/>
              <a:t>s</a:t>
            </a:r>
            <a:r>
              <a:rPr lang="en-US" sz="2600" dirty="0" smtClean="0"/>
              <a:t>uch that the total revenue from accepted VNs is maximized.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r>
              <a:rPr lang="en-US" sz="2600" u="sng" dirty="0" smtClean="0"/>
              <a:t>Observation</a:t>
            </a:r>
            <a:r>
              <a:rPr lang="en-US" sz="2600" dirty="0" smtClean="0"/>
              <a:t>: No advantage in reconfiguring between VN arrivals.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9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(Traditional) VNE </a:t>
            </a:r>
            <a:r>
              <a:rPr lang="en-US" dirty="0">
                <a:solidFill>
                  <a:srgbClr val="F79646"/>
                </a:solidFill>
              </a:rPr>
              <a:t>Problem in RNs</a:t>
            </a:r>
            <a:r>
              <a:rPr lang="en-US" dirty="0" smtClean="0">
                <a:solidFill>
                  <a:srgbClr val="F79646"/>
                </a:solidFill>
              </a:rPr>
              <a:t>: Motivating Example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09800"/>
            <a:ext cx="2819400" cy="3154363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RN’s topology </a:t>
            </a:r>
            <a:r>
              <a:rPr lang="en-US" sz="2400" dirty="0"/>
              <a:t>can be tailored </a:t>
            </a:r>
            <a:r>
              <a:rPr lang="en-US" sz="2400" dirty="0" smtClean="0"/>
              <a:t>to </a:t>
            </a:r>
            <a:r>
              <a:rPr lang="en-US" sz="2400" dirty="0"/>
              <a:t>the incoming VN requests, and thus offer more revenue than comparable static networks.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43" name="Picture 142" descr="p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81200"/>
            <a:ext cx="5791200" cy="408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9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For a RN host (with embedded VNs) and a VN: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Rank</a:t>
            </a:r>
            <a:r>
              <a:rPr lang="en-US" dirty="0" smtClean="0"/>
              <a:t> host and VN nodes, based on available resources.</a:t>
            </a:r>
          </a:p>
          <a:p>
            <a:r>
              <a:rPr lang="en-US" dirty="0" smtClean="0"/>
              <a:t>Traverse VN nodes in descending order of ranks over a tree in VN. For each VN node u:</a:t>
            </a:r>
          </a:p>
          <a:p>
            <a:pPr lvl="1"/>
            <a:r>
              <a:rPr lang="en-US" dirty="0" smtClean="0"/>
              <a:t>Find the highest-ranked available host node.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Reconfigure the host </a:t>
            </a:r>
            <a:r>
              <a:rPr lang="en-US" dirty="0" smtClean="0"/>
              <a:t>and </a:t>
            </a:r>
            <a:r>
              <a:rPr lang="en-US" dirty="0"/>
              <a:t>e</a:t>
            </a:r>
            <a:r>
              <a:rPr lang="en-US" dirty="0" smtClean="0"/>
              <a:t>mbed links of u.</a:t>
            </a:r>
          </a:p>
          <a:p>
            <a:pPr lvl="1"/>
            <a:r>
              <a:rPr lang="en-US" dirty="0" smtClean="0"/>
              <a:t>Backtrack, if needed.</a:t>
            </a:r>
            <a:endParaRPr lang="en-US" dirty="0"/>
          </a:p>
          <a:p>
            <a:pPr lvl="2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Similar to prior work for static host networks, except for 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u="sng" kern="1200">
                <a:solidFill>
                  <a:srgbClr val="0000D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79646"/>
                </a:solidFill>
              </a:rPr>
              <a:t>(Traditional) VNE Problem in RNs: Algorithm</a:t>
            </a:r>
            <a:endParaRPr lang="en-US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2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Outline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Reconfigurable DC networks (RNs)</a:t>
            </a:r>
          </a:p>
          <a:p>
            <a:pPr lvl="1"/>
            <a:r>
              <a:rPr lang="en-US" dirty="0" smtClean="0"/>
              <a:t>Virtual network embedding (VNE) problem 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Traditional traffic model.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VNE in RNs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Stochastic traffic model.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8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Outline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Reconfigurable DC networks (RNs)</a:t>
            </a:r>
          </a:p>
          <a:p>
            <a:pPr lvl="1"/>
            <a:r>
              <a:rPr lang="en-US" dirty="0" smtClean="0"/>
              <a:t>Virtual network embedding (VNE) problem 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Traditional traffic model.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VNE in RNs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en-US" dirty="0" smtClean="0">
                <a:solidFill>
                  <a:srgbClr val="FF0000"/>
                </a:solidFill>
              </a:rPr>
              <a:t> Stochastic traffic model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Stochastic Traffic Model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Runtime-binding of VN links’ embedding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Problem Formulation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Algorithm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8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Stochastic Traffic Model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FIXED link bandwidth demands in the traditional model entail reserving a </a:t>
            </a:r>
            <a:r>
              <a:rPr lang="en-US" sz="2400" i="1" dirty="0" smtClean="0"/>
              <a:t>fixed</a:t>
            </a:r>
            <a:r>
              <a:rPr lang="en-US" sz="2400" dirty="0" smtClean="0"/>
              <a:t> bandwidth for VN’s duration. This leads to inefficient network utilization.</a:t>
            </a:r>
          </a:p>
          <a:p>
            <a:r>
              <a:rPr lang="en-US" sz="2400" dirty="0" smtClean="0"/>
              <a:t>In reality, bandwidth demand is variable. Thus, we represent the link </a:t>
            </a:r>
            <a:r>
              <a:rPr lang="en-US" sz="2400" dirty="0"/>
              <a:t>requirement as an “arrival rate” of flows.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990600" y="423114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52B910CD-3011-4F61-A907-F7B3453903BE}"/>
              </a:ext>
            </a:extLst>
          </p:cNvPr>
          <p:cNvSpPr/>
          <p:nvPr/>
        </p:nvSpPr>
        <p:spPr>
          <a:xfrm>
            <a:off x="2309809" y="4292525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1054623" y="561981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3F1E05DF-F103-41F3-A228-24B13C2F7AB3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409701" y="4440699"/>
            <a:ext cx="900108" cy="61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439C4836-0D2E-4878-B4FE-20DA60BD1853}"/>
              </a:ext>
            </a:extLst>
          </p:cNvPr>
          <p:cNvCxnSpPr>
            <a:cxnSpLocks/>
            <a:stCxn id="7" idx="7"/>
            <a:endCxn id="6" idx="3"/>
          </p:cNvCxnSpPr>
          <p:nvPr/>
        </p:nvCxnSpPr>
        <p:spPr>
          <a:xfrm flipV="1">
            <a:off x="1412348" y="4650249"/>
            <a:ext cx="958837" cy="1030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40E53CF-5CE6-4FE9-B2FE-F4B3B9B6E20D}"/>
              </a:ext>
            </a:extLst>
          </p:cNvPr>
          <p:cNvCxnSpPr>
            <a:cxnSpLocks/>
            <a:stCxn id="5" idx="4"/>
            <a:endCxn id="7" idx="0"/>
          </p:cNvCxnSpPr>
          <p:nvPr/>
        </p:nvCxnSpPr>
        <p:spPr>
          <a:xfrm>
            <a:off x="1200151" y="4650249"/>
            <a:ext cx="64023" cy="969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87BE0553-A298-480B-B96A-814960114003}"/>
              </a:ext>
            </a:extLst>
          </p:cNvPr>
          <p:cNvCxnSpPr>
            <a:cxnSpLocks/>
            <a:endCxn id="12" idx="2"/>
          </p:cNvCxnSpPr>
          <p:nvPr/>
        </p:nvCxnSpPr>
        <p:spPr>
          <a:xfrm>
            <a:off x="1429539" y="5929341"/>
            <a:ext cx="670719" cy="3191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E314475E-9B66-4520-9747-2D8303695B0F}"/>
              </a:ext>
            </a:extLst>
          </p:cNvPr>
          <p:cNvSpPr/>
          <p:nvPr/>
        </p:nvSpPr>
        <p:spPr>
          <a:xfrm>
            <a:off x="2100258" y="603891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48565C85-20C3-4779-A425-F483D8D4D7F4}"/>
              </a:ext>
            </a:extLst>
          </p:cNvPr>
          <p:cNvCxnSpPr>
            <a:cxnSpLocks/>
            <a:stCxn id="12" idx="7"/>
          </p:cNvCxnSpPr>
          <p:nvPr/>
        </p:nvCxnSpPr>
        <p:spPr>
          <a:xfrm flipV="1">
            <a:off x="2457983" y="4711626"/>
            <a:ext cx="161923" cy="1388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914400" y="3796279"/>
            <a:ext cx="184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VN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BF5CA609-CB48-4295-8D45-A9BED3031D78}"/>
              </a:ext>
            </a:extLst>
          </p:cNvPr>
          <p:cNvSpPr txBox="1"/>
          <p:nvPr/>
        </p:nvSpPr>
        <p:spPr>
          <a:xfrm>
            <a:off x="2519359" y="4857810"/>
            <a:ext cx="16457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units</a:t>
            </a:r>
          </a:p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bandwidth</a:t>
            </a:r>
          </a:p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</a:t>
            </a:r>
            <a:endParaRPr lang="en-US" sz="2000" b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5562600" y="425013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52B910CD-3011-4F61-A907-F7B3453903BE}"/>
              </a:ext>
            </a:extLst>
          </p:cNvPr>
          <p:cNvSpPr/>
          <p:nvPr/>
        </p:nvSpPr>
        <p:spPr>
          <a:xfrm>
            <a:off x="6881809" y="4311515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5626623" y="56388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3F1E05DF-F103-41F3-A228-24B13C2F7AB3}"/>
              </a:ext>
            </a:extLst>
          </p:cNvPr>
          <p:cNvCxnSpPr>
            <a:stCxn id="16" idx="6"/>
            <a:endCxn id="17" idx="2"/>
          </p:cNvCxnSpPr>
          <p:nvPr/>
        </p:nvCxnSpPr>
        <p:spPr>
          <a:xfrm>
            <a:off x="5981701" y="4459689"/>
            <a:ext cx="900108" cy="61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439C4836-0D2E-4878-B4FE-20DA60BD1853}"/>
              </a:ext>
            </a:extLst>
          </p:cNvPr>
          <p:cNvCxnSpPr>
            <a:cxnSpLocks/>
            <a:stCxn id="18" idx="7"/>
            <a:endCxn id="17" idx="3"/>
          </p:cNvCxnSpPr>
          <p:nvPr/>
        </p:nvCxnSpPr>
        <p:spPr>
          <a:xfrm flipV="1">
            <a:off x="5984348" y="4669239"/>
            <a:ext cx="958837" cy="1030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240E53CF-5CE6-4FE9-B2FE-F4B3B9B6E20D}"/>
              </a:ext>
            </a:extLst>
          </p:cNvPr>
          <p:cNvCxnSpPr>
            <a:cxnSpLocks/>
            <a:stCxn id="16" idx="4"/>
            <a:endCxn id="18" idx="0"/>
          </p:cNvCxnSpPr>
          <p:nvPr/>
        </p:nvCxnSpPr>
        <p:spPr>
          <a:xfrm>
            <a:off x="5772151" y="4669239"/>
            <a:ext cx="64023" cy="969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87BE0553-A298-480B-B96A-814960114003}"/>
              </a:ext>
            </a:extLst>
          </p:cNvPr>
          <p:cNvCxnSpPr>
            <a:cxnSpLocks/>
            <a:endCxn id="23" idx="2"/>
          </p:cNvCxnSpPr>
          <p:nvPr/>
        </p:nvCxnSpPr>
        <p:spPr>
          <a:xfrm>
            <a:off x="6001539" y="5948331"/>
            <a:ext cx="670719" cy="3191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E314475E-9B66-4520-9747-2D8303695B0F}"/>
              </a:ext>
            </a:extLst>
          </p:cNvPr>
          <p:cNvSpPr/>
          <p:nvPr/>
        </p:nvSpPr>
        <p:spPr>
          <a:xfrm>
            <a:off x="6672258" y="60579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="" xmlns:a16="http://schemas.microsoft.com/office/drawing/2014/main" id="{48565C85-20C3-4779-A425-F483D8D4D7F4}"/>
              </a:ext>
            </a:extLst>
          </p:cNvPr>
          <p:cNvCxnSpPr>
            <a:cxnSpLocks/>
            <a:stCxn id="23" idx="7"/>
          </p:cNvCxnSpPr>
          <p:nvPr/>
        </p:nvCxnSpPr>
        <p:spPr>
          <a:xfrm flipV="1">
            <a:off x="7029983" y="4730616"/>
            <a:ext cx="161923" cy="1388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5751509" y="3796279"/>
            <a:ext cx="1725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VN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F5CA609-CB48-4295-8D45-A9BED3031D78}"/>
              </a:ext>
            </a:extLst>
          </p:cNvPr>
          <p:cNvSpPr txBox="1"/>
          <p:nvPr/>
        </p:nvSpPr>
        <p:spPr>
          <a:xfrm>
            <a:off x="7137400" y="5143500"/>
            <a:ext cx="1702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 arrival </a:t>
            </a:r>
          </a:p>
          <a:p>
            <a:r>
              <a:rPr lang="en-US" sz="20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 of y units</a:t>
            </a:r>
          </a:p>
        </p:txBody>
      </p:sp>
    </p:spTree>
    <p:extLst>
      <p:ext uri="{BB962C8B-B14F-4D97-AF65-F5344CB8AC3E}">
        <p14:creationId xmlns:p14="http://schemas.microsoft.com/office/powerpoint/2010/main" val="238743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23" grpId="0" animBg="1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Runtime-Binding of VN Links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 better leverage </a:t>
            </a:r>
            <a:r>
              <a:rPr lang="en-US" sz="2400" dirty="0"/>
              <a:t>the </a:t>
            </a:r>
            <a:r>
              <a:rPr lang="en-US" sz="2400" dirty="0" smtClean="0"/>
              <a:t>runtime reconfiguration capability of RNs, we also introduce </a:t>
            </a:r>
            <a:r>
              <a:rPr lang="en-US" sz="2400" i="1" dirty="0" smtClean="0"/>
              <a:t>runtime</a:t>
            </a:r>
            <a:r>
              <a:rPr lang="en-US" sz="2400" i="1" dirty="0"/>
              <a:t>-</a:t>
            </a:r>
            <a:r>
              <a:rPr lang="en-US" sz="2400" i="1" dirty="0" smtClean="0"/>
              <a:t>binding</a:t>
            </a:r>
            <a:r>
              <a:rPr lang="en-US" sz="2400" dirty="0" smtClean="0"/>
              <a:t> </a:t>
            </a:r>
            <a:r>
              <a:rPr lang="en-US" sz="2400" dirty="0"/>
              <a:t>(at real time) of VN links to substrate </a:t>
            </a:r>
            <a:r>
              <a:rPr lang="en-US" sz="2400" dirty="0" smtClean="0"/>
              <a:t>paths. </a:t>
            </a:r>
          </a:p>
          <a:p>
            <a:r>
              <a:rPr lang="en-US" sz="2400" dirty="0" smtClean="0"/>
              <a:t>Each VN link is </a:t>
            </a:r>
            <a:r>
              <a:rPr lang="en-US" sz="2400" dirty="0" smtClean="0">
                <a:solidFill>
                  <a:srgbClr val="0000DD"/>
                </a:solidFill>
              </a:rPr>
              <a:t>mapped to </a:t>
            </a:r>
            <a:r>
              <a:rPr lang="en-US" sz="2400" u="sng" dirty="0" smtClean="0">
                <a:solidFill>
                  <a:srgbClr val="0000DD"/>
                </a:solidFill>
              </a:rPr>
              <a:t>multiple</a:t>
            </a:r>
            <a:r>
              <a:rPr lang="en-US" sz="2400" dirty="0" smtClean="0">
                <a:solidFill>
                  <a:srgbClr val="0000DD"/>
                </a:solidFill>
              </a:rPr>
              <a:t> links </a:t>
            </a:r>
            <a:r>
              <a:rPr lang="en-US" sz="2400" dirty="0" smtClean="0"/>
              <a:t>at embedding time, of which </a:t>
            </a:r>
            <a:r>
              <a:rPr lang="en-US" sz="2400" dirty="0" smtClean="0">
                <a:solidFill>
                  <a:srgbClr val="0000DD"/>
                </a:solidFill>
              </a:rPr>
              <a:t>one is chosen at runtime </a:t>
            </a:r>
            <a:r>
              <a:rPr lang="en-US" sz="2400" dirty="0" smtClean="0"/>
              <a:t>based on network state.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1630449" y="421203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1694472" y="56007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40E53CF-5CE6-4FE9-B2FE-F4B3B9B6E20D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1840000" y="4631139"/>
            <a:ext cx="64023" cy="969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1111338" y="3739375"/>
            <a:ext cx="2317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VN Link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7162800" y="40386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7226823" y="5427261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743200" y="4955831"/>
            <a:ext cx="3291815" cy="3286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2514600" y="4490657"/>
            <a:ext cx="3980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Embedding with Runtime-Binding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07300" y="4330700"/>
            <a:ext cx="584200" cy="1397000"/>
          </a:xfrm>
          <a:custGeom>
            <a:avLst/>
            <a:gdLst>
              <a:gd name="connsiteX0" fmla="*/ 0 w 584200"/>
              <a:gd name="connsiteY0" fmla="*/ 0 h 1397000"/>
              <a:gd name="connsiteX1" fmla="*/ 63500 w 584200"/>
              <a:gd name="connsiteY1" fmla="*/ 12700 h 1397000"/>
              <a:gd name="connsiteX2" fmla="*/ 190500 w 584200"/>
              <a:gd name="connsiteY2" fmla="*/ 88900 h 1397000"/>
              <a:gd name="connsiteX3" fmla="*/ 228600 w 584200"/>
              <a:gd name="connsiteY3" fmla="*/ 127000 h 1397000"/>
              <a:gd name="connsiteX4" fmla="*/ 342900 w 584200"/>
              <a:gd name="connsiteY4" fmla="*/ 152400 h 1397000"/>
              <a:gd name="connsiteX5" fmla="*/ 368300 w 584200"/>
              <a:gd name="connsiteY5" fmla="*/ 190500 h 1397000"/>
              <a:gd name="connsiteX6" fmla="*/ 381000 w 584200"/>
              <a:gd name="connsiteY6" fmla="*/ 317500 h 1397000"/>
              <a:gd name="connsiteX7" fmla="*/ 393700 w 584200"/>
              <a:gd name="connsiteY7" fmla="*/ 355600 h 1397000"/>
              <a:gd name="connsiteX8" fmla="*/ 495300 w 584200"/>
              <a:gd name="connsiteY8" fmla="*/ 469900 h 1397000"/>
              <a:gd name="connsiteX9" fmla="*/ 508000 w 584200"/>
              <a:gd name="connsiteY9" fmla="*/ 508000 h 1397000"/>
              <a:gd name="connsiteX10" fmla="*/ 520700 w 584200"/>
              <a:gd name="connsiteY10" fmla="*/ 698500 h 1397000"/>
              <a:gd name="connsiteX11" fmla="*/ 558800 w 584200"/>
              <a:gd name="connsiteY11" fmla="*/ 774700 h 1397000"/>
              <a:gd name="connsiteX12" fmla="*/ 571500 w 584200"/>
              <a:gd name="connsiteY12" fmla="*/ 812800 h 1397000"/>
              <a:gd name="connsiteX13" fmla="*/ 558800 w 584200"/>
              <a:gd name="connsiteY13" fmla="*/ 927100 h 1397000"/>
              <a:gd name="connsiteX14" fmla="*/ 546100 w 584200"/>
              <a:gd name="connsiteY14" fmla="*/ 965200 h 1397000"/>
              <a:gd name="connsiteX15" fmla="*/ 584200 w 584200"/>
              <a:gd name="connsiteY15" fmla="*/ 1054100 h 1397000"/>
              <a:gd name="connsiteX16" fmla="*/ 571500 w 584200"/>
              <a:gd name="connsiteY16" fmla="*/ 1143000 h 1397000"/>
              <a:gd name="connsiteX17" fmla="*/ 533400 w 584200"/>
              <a:gd name="connsiteY17" fmla="*/ 1168400 h 1397000"/>
              <a:gd name="connsiteX18" fmla="*/ 457200 w 584200"/>
              <a:gd name="connsiteY18" fmla="*/ 1193800 h 1397000"/>
              <a:gd name="connsiteX19" fmla="*/ 254000 w 584200"/>
              <a:gd name="connsiteY19" fmla="*/ 1219200 h 1397000"/>
              <a:gd name="connsiteX20" fmla="*/ 215900 w 584200"/>
              <a:gd name="connsiteY20" fmla="*/ 1231900 h 1397000"/>
              <a:gd name="connsiteX21" fmla="*/ 139700 w 584200"/>
              <a:gd name="connsiteY21" fmla="*/ 1282700 h 1397000"/>
              <a:gd name="connsiteX22" fmla="*/ 114300 w 584200"/>
              <a:gd name="connsiteY22" fmla="*/ 1320800 h 1397000"/>
              <a:gd name="connsiteX23" fmla="*/ 76200 w 584200"/>
              <a:gd name="connsiteY23" fmla="*/ 1333500 h 1397000"/>
              <a:gd name="connsiteX24" fmla="*/ 63500 w 584200"/>
              <a:gd name="connsiteY24" fmla="*/ 139700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84200" h="1397000">
                <a:moveTo>
                  <a:pt x="0" y="0"/>
                </a:moveTo>
                <a:cubicBezTo>
                  <a:pt x="21167" y="4233"/>
                  <a:pt x="43575" y="4398"/>
                  <a:pt x="63500" y="12700"/>
                </a:cubicBezTo>
                <a:cubicBezTo>
                  <a:pt x="68232" y="14672"/>
                  <a:pt x="167569" y="69791"/>
                  <a:pt x="190500" y="88900"/>
                </a:cubicBezTo>
                <a:cubicBezTo>
                  <a:pt x="204298" y="100398"/>
                  <a:pt x="213656" y="117037"/>
                  <a:pt x="228600" y="127000"/>
                </a:cubicBezTo>
                <a:cubicBezTo>
                  <a:pt x="249443" y="140895"/>
                  <a:pt x="333680" y="150863"/>
                  <a:pt x="342900" y="152400"/>
                </a:cubicBezTo>
                <a:cubicBezTo>
                  <a:pt x="351367" y="165100"/>
                  <a:pt x="364868" y="175627"/>
                  <a:pt x="368300" y="190500"/>
                </a:cubicBezTo>
                <a:cubicBezTo>
                  <a:pt x="377867" y="231955"/>
                  <a:pt x="374531" y="275450"/>
                  <a:pt x="381000" y="317500"/>
                </a:cubicBezTo>
                <a:cubicBezTo>
                  <a:pt x="383036" y="330731"/>
                  <a:pt x="385481" y="345033"/>
                  <a:pt x="393700" y="355600"/>
                </a:cubicBezTo>
                <a:cubicBezTo>
                  <a:pt x="440822" y="416186"/>
                  <a:pt x="466916" y="413133"/>
                  <a:pt x="495300" y="469900"/>
                </a:cubicBezTo>
                <a:cubicBezTo>
                  <a:pt x="501287" y="481874"/>
                  <a:pt x="503767" y="495300"/>
                  <a:pt x="508000" y="508000"/>
                </a:cubicBezTo>
                <a:cubicBezTo>
                  <a:pt x="512233" y="571500"/>
                  <a:pt x="513672" y="635248"/>
                  <a:pt x="520700" y="698500"/>
                </a:cubicBezTo>
                <a:cubicBezTo>
                  <a:pt x="525260" y="739542"/>
                  <a:pt x="540758" y="738617"/>
                  <a:pt x="558800" y="774700"/>
                </a:cubicBezTo>
                <a:cubicBezTo>
                  <a:pt x="564787" y="786674"/>
                  <a:pt x="567267" y="800100"/>
                  <a:pt x="571500" y="812800"/>
                </a:cubicBezTo>
                <a:cubicBezTo>
                  <a:pt x="567267" y="850900"/>
                  <a:pt x="565102" y="889287"/>
                  <a:pt x="558800" y="927100"/>
                </a:cubicBezTo>
                <a:cubicBezTo>
                  <a:pt x="556599" y="940305"/>
                  <a:pt x="546100" y="951813"/>
                  <a:pt x="546100" y="965200"/>
                </a:cubicBezTo>
                <a:cubicBezTo>
                  <a:pt x="546100" y="1006205"/>
                  <a:pt x="563461" y="1022992"/>
                  <a:pt x="584200" y="1054100"/>
                </a:cubicBezTo>
                <a:cubicBezTo>
                  <a:pt x="579967" y="1083733"/>
                  <a:pt x="583657" y="1115646"/>
                  <a:pt x="571500" y="1143000"/>
                </a:cubicBezTo>
                <a:cubicBezTo>
                  <a:pt x="565301" y="1156948"/>
                  <a:pt x="547348" y="1162201"/>
                  <a:pt x="533400" y="1168400"/>
                </a:cubicBezTo>
                <a:cubicBezTo>
                  <a:pt x="508934" y="1179274"/>
                  <a:pt x="482600" y="1185333"/>
                  <a:pt x="457200" y="1193800"/>
                </a:cubicBezTo>
                <a:cubicBezTo>
                  <a:pt x="366737" y="1223954"/>
                  <a:pt x="432448" y="1205473"/>
                  <a:pt x="254000" y="1219200"/>
                </a:cubicBezTo>
                <a:cubicBezTo>
                  <a:pt x="241300" y="1223433"/>
                  <a:pt x="227602" y="1225399"/>
                  <a:pt x="215900" y="1231900"/>
                </a:cubicBezTo>
                <a:cubicBezTo>
                  <a:pt x="189215" y="1246725"/>
                  <a:pt x="139700" y="1282700"/>
                  <a:pt x="139700" y="1282700"/>
                </a:cubicBezTo>
                <a:cubicBezTo>
                  <a:pt x="131233" y="1295400"/>
                  <a:pt x="126219" y="1311265"/>
                  <a:pt x="114300" y="1320800"/>
                </a:cubicBezTo>
                <a:cubicBezTo>
                  <a:pt x="103847" y="1329163"/>
                  <a:pt x="85666" y="1324034"/>
                  <a:pt x="76200" y="1333500"/>
                </a:cubicBezTo>
                <a:cubicBezTo>
                  <a:pt x="60823" y="1348877"/>
                  <a:pt x="63500" y="1377664"/>
                  <a:pt x="63500" y="1397000"/>
                </a:cubicBezTo>
              </a:path>
            </a:pathLst>
          </a:cu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42100" y="4356100"/>
            <a:ext cx="596900" cy="1435100"/>
          </a:xfrm>
          <a:custGeom>
            <a:avLst/>
            <a:gdLst>
              <a:gd name="connsiteX0" fmla="*/ 533400 w 596900"/>
              <a:gd name="connsiteY0" fmla="*/ 0 h 1435100"/>
              <a:gd name="connsiteX1" fmla="*/ 342900 w 596900"/>
              <a:gd name="connsiteY1" fmla="*/ 127000 h 1435100"/>
              <a:gd name="connsiteX2" fmla="*/ 292100 w 596900"/>
              <a:gd name="connsiteY2" fmla="*/ 152400 h 1435100"/>
              <a:gd name="connsiteX3" fmla="*/ 254000 w 596900"/>
              <a:gd name="connsiteY3" fmla="*/ 177800 h 1435100"/>
              <a:gd name="connsiteX4" fmla="*/ 241300 w 596900"/>
              <a:gd name="connsiteY4" fmla="*/ 228600 h 1435100"/>
              <a:gd name="connsiteX5" fmla="*/ 215900 w 596900"/>
              <a:gd name="connsiteY5" fmla="*/ 304800 h 1435100"/>
              <a:gd name="connsiteX6" fmla="*/ 190500 w 596900"/>
              <a:gd name="connsiteY6" fmla="*/ 406400 h 1435100"/>
              <a:gd name="connsiteX7" fmla="*/ 203200 w 596900"/>
              <a:gd name="connsiteY7" fmla="*/ 508000 h 1435100"/>
              <a:gd name="connsiteX8" fmla="*/ 279400 w 596900"/>
              <a:gd name="connsiteY8" fmla="*/ 533400 h 1435100"/>
              <a:gd name="connsiteX9" fmla="*/ 317500 w 596900"/>
              <a:gd name="connsiteY9" fmla="*/ 546100 h 1435100"/>
              <a:gd name="connsiteX10" fmla="*/ 355600 w 596900"/>
              <a:gd name="connsiteY10" fmla="*/ 558800 h 1435100"/>
              <a:gd name="connsiteX11" fmla="*/ 393700 w 596900"/>
              <a:gd name="connsiteY11" fmla="*/ 571500 h 1435100"/>
              <a:gd name="connsiteX12" fmla="*/ 368300 w 596900"/>
              <a:gd name="connsiteY12" fmla="*/ 660400 h 1435100"/>
              <a:gd name="connsiteX13" fmla="*/ 292100 w 596900"/>
              <a:gd name="connsiteY13" fmla="*/ 736600 h 1435100"/>
              <a:gd name="connsiteX14" fmla="*/ 215900 w 596900"/>
              <a:gd name="connsiteY14" fmla="*/ 800100 h 1435100"/>
              <a:gd name="connsiteX15" fmla="*/ 177800 w 596900"/>
              <a:gd name="connsiteY15" fmla="*/ 825500 h 1435100"/>
              <a:gd name="connsiteX16" fmla="*/ 127000 w 596900"/>
              <a:gd name="connsiteY16" fmla="*/ 863600 h 1435100"/>
              <a:gd name="connsiteX17" fmla="*/ 50800 w 596900"/>
              <a:gd name="connsiteY17" fmla="*/ 939800 h 1435100"/>
              <a:gd name="connsiteX18" fmla="*/ 0 w 596900"/>
              <a:gd name="connsiteY18" fmla="*/ 1016000 h 1435100"/>
              <a:gd name="connsiteX19" fmla="*/ 38100 w 596900"/>
              <a:gd name="connsiteY19" fmla="*/ 1181100 h 1435100"/>
              <a:gd name="connsiteX20" fmla="*/ 76200 w 596900"/>
              <a:gd name="connsiteY20" fmla="*/ 1193800 h 1435100"/>
              <a:gd name="connsiteX21" fmla="*/ 190500 w 596900"/>
              <a:gd name="connsiteY21" fmla="*/ 1181100 h 1435100"/>
              <a:gd name="connsiteX22" fmla="*/ 228600 w 596900"/>
              <a:gd name="connsiteY22" fmla="*/ 1168400 h 1435100"/>
              <a:gd name="connsiteX23" fmla="*/ 266700 w 596900"/>
              <a:gd name="connsiteY23" fmla="*/ 1181100 h 1435100"/>
              <a:gd name="connsiteX24" fmla="*/ 292100 w 596900"/>
              <a:gd name="connsiteY24" fmla="*/ 1257300 h 1435100"/>
              <a:gd name="connsiteX25" fmla="*/ 317500 w 596900"/>
              <a:gd name="connsiteY25" fmla="*/ 1358900 h 1435100"/>
              <a:gd name="connsiteX26" fmla="*/ 381000 w 596900"/>
              <a:gd name="connsiteY26" fmla="*/ 1435100 h 1435100"/>
              <a:gd name="connsiteX27" fmla="*/ 558800 w 596900"/>
              <a:gd name="connsiteY27" fmla="*/ 1397000 h 1435100"/>
              <a:gd name="connsiteX28" fmla="*/ 596900 w 596900"/>
              <a:gd name="connsiteY28" fmla="*/ 13843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6900" h="1435100">
                <a:moveTo>
                  <a:pt x="533400" y="0"/>
                </a:moveTo>
                <a:cubicBezTo>
                  <a:pt x="378279" y="77561"/>
                  <a:pt x="540379" y="-9716"/>
                  <a:pt x="342900" y="127000"/>
                </a:cubicBezTo>
                <a:cubicBezTo>
                  <a:pt x="327334" y="137776"/>
                  <a:pt x="308538" y="143007"/>
                  <a:pt x="292100" y="152400"/>
                </a:cubicBezTo>
                <a:cubicBezTo>
                  <a:pt x="278848" y="159973"/>
                  <a:pt x="266700" y="169333"/>
                  <a:pt x="254000" y="177800"/>
                </a:cubicBezTo>
                <a:cubicBezTo>
                  <a:pt x="249767" y="194733"/>
                  <a:pt x="246316" y="211882"/>
                  <a:pt x="241300" y="228600"/>
                </a:cubicBezTo>
                <a:cubicBezTo>
                  <a:pt x="233607" y="254245"/>
                  <a:pt x="221151" y="278546"/>
                  <a:pt x="215900" y="304800"/>
                </a:cubicBezTo>
                <a:cubicBezTo>
                  <a:pt x="200575" y="381427"/>
                  <a:pt x="210026" y="347822"/>
                  <a:pt x="190500" y="406400"/>
                </a:cubicBezTo>
                <a:cubicBezTo>
                  <a:pt x="194733" y="440267"/>
                  <a:pt x="183628" y="480039"/>
                  <a:pt x="203200" y="508000"/>
                </a:cubicBezTo>
                <a:cubicBezTo>
                  <a:pt x="218554" y="529934"/>
                  <a:pt x="254000" y="524933"/>
                  <a:pt x="279400" y="533400"/>
                </a:cubicBezTo>
                <a:lnTo>
                  <a:pt x="317500" y="546100"/>
                </a:lnTo>
                <a:lnTo>
                  <a:pt x="355600" y="558800"/>
                </a:lnTo>
                <a:lnTo>
                  <a:pt x="393700" y="571500"/>
                </a:lnTo>
                <a:cubicBezTo>
                  <a:pt x="385233" y="601133"/>
                  <a:pt x="384452" y="634153"/>
                  <a:pt x="368300" y="660400"/>
                </a:cubicBezTo>
                <a:cubicBezTo>
                  <a:pt x="349474" y="690992"/>
                  <a:pt x="319695" y="713604"/>
                  <a:pt x="292100" y="736600"/>
                </a:cubicBezTo>
                <a:cubicBezTo>
                  <a:pt x="266700" y="757767"/>
                  <a:pt x="241999" y="779801"/>
                  <a:pt x="215900" y="800100"/>
                </a:cubicBezTo>
                <a:cubicBezTo>
                  <a:pt x="203852" y="809471"/>
                  <a:pt x="190220" y="816628"/>
                  <a:pt x="177800" y="825500"/>
                </a:cubicBezTo>
                <a:cubicBezTo>
                  <a:pt x="160576" y="837803"/>
                  <a:pt x="144224" y="851297"/>
                  <a:pt x="127000" y="863600"/>
                </a:cubicBezTo>
                <a:cubicBezTo>
                  <a:pt x="72118" y="902801"/>
                  <a:pt x="96908" y="873932"/>
                  <a:pt x="50800" y="939800"/>
                </a:cubicBezTo>
                <a:cubicBezTo>
                  <a:pt x="33294" y="964809"/>
                  <a:pt x="0" y="1016000"/>
                  <a:pt x="0" y="1016000"/>
                </a:cubicBezTo>
                <a:cubicBezTo>
                  <a:pt x="3827" y="1054270"/>
                  <a:pt x="-7171" y="1144883"/>
                  <a:pt x="38100" y="1181100"/>
                </a:cubicBezTo>
                <a:cubicBezTo>
                  <a:pt x="48553" y="1189463"/>
                  <a:pt x="63500" y="1189567"/>
                  <a:pt x="76200" y="1193800"/>
                </a:cubicBezTo>
                <a:cubicBezTo>
                  <a:pt x="114300" y="1189567"/>
                  <a:pt x="152687" y="1187402"/>
                  <a:pt x="190500" y="1181100"/>
                </a:cubicBezTo>
                <a:cubicBezTo>
                  <a:pt x="203705" y="1178899"/>
                  <a:pt x="215213" y="1168400"/>
                  <a:pt x="228600" y="1168400"/>
                </a:cubicBezTo>
                <a:cubicBezTo>
                  <a:pt x="241987" y="1168400"/>
                  <a:pt x="254000" y="1176867"/>
                  <a:pt x="266700" y="1181100"/>
                </a:cubicBezTo>
                <a:cubicBezTo>
                  <a:pt x="275167" y="1206500"/>
                  <a:pt x="286849" y="1231046"/>
                  <a:pt x="292100" y="1257300"/>
                </a:cubicBezTo>
                <a:cubicBezTo>
                  <a:pt x="296930" y="1281452"/>
                  <a:pt x="304483" y="1332865"/>
                  <a:pt x="317500" y="1358900"/>
                </a:cubicBezTo>
                <a:cubicBezTo>
                  <a:pt x="335181" y="1394263"/>
                  <a:pt x="352913" y="1407013"/>
                  <a:pt x="381000" y="1435100"/>
                </a:cubicBezTo>
                <a:cubicBezTo>
                  <a:pt x="509167" y="1419079"/>
                  <a:pt x="450221" y="1433193"/>
                  <a:pt x="558800" y="1397000"/>
                </a:cubicBezTo>
                <a:lnTo>
                  <a:pt x="596900" y="1384300"/>
                </a:ln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16800" y="4483100"/>
            <a:ext cx="304800" cy="965200"/>
          </a:xfrm>
          <a:custGeom>
            <a:avLst/>
            <a:gdLst>
              <a:gd name="connsiteX0" fmla="*/ 0 w 304800"/>
              <a:gd name="connsiteY0" fmla="*/ 0 h 965200"/>
              <a:gd name="connsiteX1" fmla="*/ 38100 w 304800"/>
              <a:gd name="connsiteY1" fmla="*/ 139700 h 965200"/>
              <a:gd name="connsiteX2" fmla="*/ 50800 w 304800"/>
              <a:gd name="connsiteY2" fmla="*/ 177800 h 965200"/>
              <a:gd name="connsiteX3" fmla="*/ 63500 w 304800"/>
              <a:gd name="connsiteY3" fmla="*/ 215900 h 965200"/>
              <a:gd name="connsiteX4" fmla="*/ 127000 w 304800"/>
              <a:gd name="connsiteY4" fmla="*/ 292100 h 965200"/>
              <a:gd name="connsiteX5" fmla="*/ 152400 w 304800"/>
              <a:gd name="connsiteY5" fmla="*/ 330200 h 965200"/>
              <a:gd name="connsiteX6" fmla="*/ 228600 w 304800"/>
              <a:gd name="connsiteY6" fmla="*/ 406400 h 965200"/>
              <a:gd name="connsiteX7" fmla="*/ 266700 w 304800"/>
              <a:gd name="connsiteY7" fmla="*/ 444500 h 965200"/>
              <a:gd name="connsiteX8" fmla="*/ 304800 w 304800"/>
              <a:gd name="connsiteY8" fmla="*/ 482600 h 965200"/>
              <a:gd name="connsiteX9" fmla="*/ 279400 w 304800"/>
              <a:gd name="connsiteY9" fmla="*/ 622300 h 965200"/>
              <a:gd name="connsiteX10" fmla="*/ 254000 w 304800"/>
              <a:gd name="connsiteY10" fmla="*/ 660400 h 965200"/>
              <a:gd name="connsiteX11" fmla="*/ 241300 w 304800"/>
              <a:gd name="connsiteY11" fmla="*/ 863600 h 965200"/>
              <a:gd name="connsiteX12" fmla="*/ 177800 w 304800"/>
              <a:gd name="connsiteY12" fmla="*/ 927100 h 965200"/>
              <a:gd name="connsiteX13" fmla="*/ 139700 w 304800"/>
              <a:gd name="connsiteY13" fmla="*/ 939800 h 965200"/>
              <a:gd name="connsiteX14" fmla="*/ 127000 w 304800"/>
              <a:gd name="connsiteY14" fmla="*/ 96520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4800" h="965200">
                <a:moveTo>
                  <a:pt x="0" y="0"/>
                </a:moveTo>
                <a:cubicBezTo>
                  <a:pt x="17951" y="89754"/>
                  <a:pt x="5874" y="43022"/>
                  <a:pt x="38100" y="139700"/>
                </a:cubicBezTo>
                <a:lnTo>
                  <a:pt x="50800" y="177800"/>
                </a:lnTo>
                <a:cubicBezTo>
                  <a:pt x="55033" y="190500"/>
                  <a:pt x="56074" y="204761"/>
                  <a:pt x="63500" y="215900"/>
                </a:cubicBezTo>
                <a:cubicBezTo>
                  <a:pt x="126563" y="310495"/>
                  <a:pt x="45512" y="194314"/>
                  <a:pt x="127000" y="292100"/>
                </a:cubicBezTo>
                <a:cubicBezTo>
                  <a:pt x="136771" y="303826"/>
                  <a:pt x="142259" y="318792"/>
                  <a:pt x="152400" y="330200"/>
                </a:cubicBezTo>
                <a:cubicBezTo>
                  <a:pt x="176265" y="357048"/>
                  <a:pt x="203200" y="381000"/>
                  <a:pt x="228600" y="406400"/>
                </a:cubicBezTo>
                <a:lnTo>
                  <a:pt x="266700" y="444500"/>
                </a:lnTo>
                <a:lnTo>
                  <a:pt x="304800" y="482600"/>
                </a:lnTo>
                <a:cubicBezTo>
                  <a:pt x="300422" y="517623"/>
                  <a:pt x="298977" y="583145"/>
                  <a:pt x="279400" y="622300"/>
                </a:cubicBezTo>
                <a:cubicBezTo>
                  <a:pt x="272574" y="635952"/>
                  <a:pt x="262467" y="647700"/>
                  <a:pt x="254000" y="660400"/>
                </a:cubicBezTo>
                <a:cubicBezTo>
                  <a:pt x="249767" y="728133"/>
                  <a:pt x="251884" y="796565"/>
                  <a:pt x="241300" y="863600"/>
                </a:cubicBezTo>
                <a:cubicBezTo>
                  <a:pt x="236946" y="891177"/>
                  <a:pt x="199088" y="916456"/>
                  <a:pt x="177800" y="927100"/>
                </a:cubicBezTo>
                <a:cubicBezTo>
                  <a:pt x="165826" y="933087"/>
                  <a:pt x="150410" y="931768"/>
                  <a:pt x="139700" y="939800"/>
                </a:cubicBezTo>
                <a:cubicBezTo>
                  <a:pt x="132127" y="945480"/>
                  <a:pt x="131233" y="956733"/>
                  <a:pt x="127000" y="965200"/>
                </a:cubicBez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DD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7150100" y="4470400"/>
            <a:ext cx="215900" cy="990600"/>
          </a:xfrm>
          <a:custGeom>
            <a:avLst/>
            <a:gdLst>
              <a:gd name="connsiteX0" fmla="*/ 101600 w 215900"/>
              <a:gd name="connsiteY0" fmla="*/ 0 h 990600"/>
              <a:gd name="connsiteX1" fmla="*/ 101600 w 215900"/>
              <a:gd name="connsiteY1" fmla="*/ 457200 h 990600"/>
              <a:gd name="connsiteX2" fmla="*/ 114300 w 215900"/>
              <a:gd name="connsiteY2" fmla="*/ 508000 h 990600"/>
              <a:gd name="connsiteX3" fmla="*/ 101600 w 215900"/>
              <a:gd name="connsiteY3" fmla="*/ 723900 h 990600"/>
              <a:gd name="connsiteX4" fmla="*/ 38100 w 215900"/>
              <a:gd name="connsiteY4" fmla="*/ 825500 h 990600"/>
              <a:gd name="connsiteX5" fmla="*/ 0 w 215900"/>
              <a:gd name="connsiteY5" fmla="*/ 901700 h 990600"/>
              <a:gd name="connsiteX6" fmla="*/ 152400 w 215900"/>
              <a:gd name="connsiteY6" fmla="*/ 927100 h 990600"/>
              <a:gd name="connsiteX7" fmla="*/ 190500 w 215900"/>
              <a:gd name="connsiteY7" fmla="*/ 952500 h 990600"/>
              <a:gd name="connsiteX8" fmla="*/ 215900 w 215900"/>
              <a:gd name="connsiteY8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00" h="990600">
                <a:moveTo>
                  <a:pt x="101600" y="0"/>
                </a:moveTo>
                <a:cubicBezTo>
                  <a:pt x="93285" y="232809"/>
                  <a:pt x="72576" y="283056"/>
                  <a:pt x="101600" y="457200"/>
                </a:cubicBezTo>
                <a:cubicBezTo>
                  <a:pt x="104469" y="474417"/>
                  <a:pt x="110067" y="491067"/>
                  <a:pt x="114300" y="508000"/>
                </a:cubicBezTo>
                <a:cubicBezTo>
                  <a:pt x="110067" y="579967"/>
                  <a:pt x="111795" y="652533"/>
                  <a:pt x="101600" y="723900"/>
                </a:cubicBezTo>
                <a:cubicBezTo>
                  <a:pt x="97338" y="753736"/>
                  <a:pt x="53343" y="804160"/>
                  <a:pt x="38100" y="825500"/>
                </a:cubicBezTo>
                <a:cubicBezTo>
                  <a:pt x="7326" y="868584"/>
                  <a:pt x="15727" y="854518"/>
                  <a:pt x="0" y="901700"/>
                </a:cubicBezTo>
                <a:cubicBezTo>
                  <a:pt x="36216" y="905724"/>
                  <a:pt x="109847" y="905824"/>
                  <a:pt x="152400" y="927100"/>
                </a:cubicBezTo>
                <a:cubicBezTo>
                  <a:pt x="166052" y="933926"/>
                  <a:pt x="177800" y="944033"/>
                  <a:pt x="190500" y="952500"/>
                </a:cubicBezTo>
                <a:lnTo>
                  <a:pt x="215900" y="990600"/>
                </a:ln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2965549" y="6126163"/>
            <a:ext cx="310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Contribution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6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/>
      <p:bldP spid="18" grpId="0" animBg="1"/>
      <p:bldP spid="20" grpId="0" animBg="1"/>
      <p:bldP spid="26" grpId="0" animBg="1"/>
      <p:bldP spid="27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High-Level Summary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>
                <a:solidFill>
                  <a:srgbClr val="0000DD"/>
                </a:solidFill>
              </a:rPr>
              <a:t>Reconfigurable data center (DC) networks</a:t>
            </a:r>
          </a:p>
          <a:p>
            <a:pPr lvl="1"/>
            <a:r>
              <a:rPr lang="en-US" sz="3000" dirty="0" smtClean="0"/>
              <a:t>Can “reconfigure” network topology in real-time. </a:t>
            </a:r>
          </a:p>
          <a:p>
            <a:r>
              <a:rPr lang="en-US" sz="3000" dirty="0" smtClean="0">
                <a:solidFill>
                  <a:srgbClr val="0000DD"/>
                </a:solidFill>
              </a:rPr>
              <a:t>Virtual Network Embedding (VNE) problem</a:t>
            </a:r>
            <a:r>
              <a:rPr lang="en-US" sz="3000" dirty="0" smtClean="0"/>
              <a:t>: Embed VN request(s) onto a given host </a:t>
            </a:r>
            <a:r>
              <a:rPr lang="en-US" sz="3000" dirty="0"/>
              <a:t>(</a:t>
            </a:r>
            <a:r>
              <a:rPr lang="en-US" sz="3000" dirty="0" smtClean="0"/>
              <a:t>DC) network. </a:t>
            </a:r>
          </a:p>
          <a:p>
            <a:pPr lvl="1"/>
            <a:r>
              <a:rPr lang="en-US" sz="3000" dirty="0" smtClean="0"/>
              <a:t>Has been addressed in “static” networks.</a:t>
            </a:r>
          </a:p>
          <a:p>
            <a:r>
              <a:rPr lang="en-US" sz="3000" u="sng" dirty="0" smtClean="0">
                <a:solidFill>
                  <a:srgbClr val="0000DD"/>
                </a:solidFill>
              </a:rPr>
              <a:t>Our work</a:t>
            </a:r>
            <a:r>
              <a:rPr lang="en-US" sz="3000" dirty="0" smtClean="0"/>
              <a:t>: VNE problem in reconfigurable networks (RNs).</a:t>
            </a:r>
          </a:p>
          <a:p>
            <a:pPr lvl="1"/>
            <a:r>
              <a:rPr lang="en-US" sz="3000" dirty="0" smtClean="0"/>
              <a:t>RNs can reconfigure themselves to better accommodate the given VN requests.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86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Runtime-Binding of VN </a:t>
            </a:r>
            <a:r>
              <a:rPr lang="en-US" dirty="0" smtClean="0">
                <a:solidFill>
                  <a:srgbClr val="FF0000"/>
                </a:solidFill>
              </a:rPr>
              <a:t>Links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400" dirty="0" smtClean="0"/>
              <a:t>To better leverage </a:t>
            </a:r>
            <a:r>
              <a:rPr lang="en-US" sz="2400" dirty="0"/>
              <a:t>the </a:t>
            </a:r>
            <a:r>
              <a:rPr lang="en-US" sz="2400" dirty="0" smtClean="0"/>
              <a:t>runtime reconfiguration capability of RNs, we also introduce </a:t>
            </a:r>
            <a:r>
              <a:rPr lang="en-US" sz="2400" i="1" dirty="0" smtClean="0"/>
              <a:t>runtime</a:t>
            </a:r>
            <a:r>
              <a:rPr lang="en-US" sz="2400" i="1" dirty="0"/>
              <a:t>-</a:t>
            </a:r>
            <a:r>
              <a:rPr lang="en-US" sz="2400" i="1" dirty="0" smtClean="0"/>
              <a:t>binding</a:t>
            </a:r>
            <a:r>
              <a:rPr lang="en-US" sz="2400" dirty="0" smtClean="0"/>
              <a:t> </a:t>
            </a:r>
            <a:r>
              <a:rPr lang="en-US" sz="2400" dirty="0"/>
              <a:t>(at real time) of VN links to substrate </a:t>
            </a:r>
            <a:r>
              <a:rPr lang="en-US" sz="2400" dirty="0" smtClean="0"/>
              <a:t>paths. </a:t>
            </a:r>
          </a:p>
          <a:p>
            <a:r>
              <a:rPr lang="en-US" sz="2400" dirty="0" smtClean="0"/>
              <a:t>Each VN link is </a:t>
            </a:r>
            <a:r>
              <a:rPr lang="en-US" sz="2400" dirty="0" smtClean="0">
                <a:solidFill>
                  <a:srgbClr val="0000DD"/>
                </a:solidFill>
              </a:rPr>
              <a:t>mapped to </a:t>
            </a:r>
            <a:r>
              <a:rPr lang="en-US" sz="2400" u="sng" dirty="0" smtClean="0">
                <a:solidFill>
                  <a:srgbClr val="0000DD"/>
                </a:solidFill>
              </a:rPr>
              <a:t>multiple</a:t>
            </a:r>
            <a:r>
              <a:rPr lang="en-US" sz="2400" dirty="0" smtClean="0">
                <a:solidFill>
                  <a:srgbClr val="0000DD"/>
                </a:solidFill>
              </a:rPr>
              <a:t> links </a:t>
            </a:r>
            <a:r>
              <a:rPr lang="en-US" sz="2400" dirty="0" smtClean="0"/>
              <a:t>at embedding time, of which </a:t>
            </a:r>
            <a:r>
              <a:rPr lang="en-US" sz="2400" dirty="0" smtClean="0">
                <a:solidFill>
                  <a:srgbClr val="0000DD"/>
                </a:solidFill>
              </a:rPr>
              <a:t>one is chosen at runtime </a:t>
            </a:r>
            <a:r>
              <a:rPr lang="en-US" sz="2400" dirty="0" smtClean="0"/>
              <a:t>based on network state.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1630449" y="421203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1694472" y="56007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240E53CF-5CE6-4FE9-B2FE-F4B3B9B6E20D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1840000" y="4631139"/>
            <a:ext cx="64023" cy="969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1111338" y="3739375"/>
            <a:ext cx="2317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Stochastic VN Link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7162800" y="40386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7226823" y="5427261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2743200" y="4955831"/>
            <a:ext cx="3291815" cy="3286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2514600" y="4490657"/>
            <a:ext cx="3980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Embedding with Runtime-Binding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7607300" y="4330700"/>
            <a:ext cx="584200" cy="1397000"/>
          </a:xfrm>
          <a:custGeom>
            <a:avLst/>
            <a:gdLst>
              <a:gd name="connsiteX0" fmla="*/ 0 w 584200"/>
              <a:gd name="connsiteY0" fmla="*/ 0 h 1397000"/>
              <a:gd name="connsiteX1" fmla="*/ 63500 w 584200"/>
              <a:gd name="connsiteY1" fmla="*/ 12700 h 1397000"/>
              <a:gd name="connsiteX2" fmla="*/ 190500 w 584200"/>
              <a:gd name="connsiteY2" fmla="*/ 88900 h 1397000"/>
              <a:gd name="connsiteX3" fmla="*/ 228600 w 584200"/>
              <a:gd name="connsiteY3" fmla="*/ 127000 h 1397000"/>
              <a:gd name="connsiteX4" fmla="*/ 342900 w 584200"/>
              <a:gd name="connsiteY4" fmla="*/ 152400 h 1397000"/>
              <a:gd name="connsiteX5" fmla="*/ 368300 w 584200"/>
              <a:gd name="connsiteY5" fmla="*/ 190500 h 1397000"/>
              <a:gd name="connsiteX6" fmla="*/ 381000 w 584200"/>
              <a:gd name="connsiteY6" fmla="*/ 317500 h 1397000"/>
              <a:gd name="connsiteX7" fmla="*/ 393700 w 584200"/>
              <a:gd name="connsiteY7" fmla="*/ 355600 h 1397000"/>
              <a:gd name="connsiteX8" fmla="*/ 495300 w 584200"/>
              <a:gd name="connsiteY8" fmla="*/ 469900 h 1397000"/>
              <a:gd name="connsiteX9" fmla="*/ 508000 w 584200"/>
              <a:gd name="connsiteY9" fmla="*/ 508000 h 1397000"/>
              <a:gd name="connsiteX10" fmla="*/ 520700 w 584200"/>
              <a:gd name="connsiteY10" fmla="*/ 698500 h 1397000"/>
              <a:gd name="connsiteX11" fmla="*/ 558800 w 584200"/>
              <a:gd name="connsiteY11" fmla="*/ 774700 h 1397000"/>
              <a:gd name="connsiteX12" fmla="*/ 571500 w 584200"/>
              <a:gd name="connsiteY12" fmla="*/ 812800 h 1397000"/>
              <a:gd name="connsiteX13" fmla="*/ 558800 w 584200"/>
              <a:gd name="connsiteY13" fmla="*/ 927100 h 1397000"/>
              <a:gd name="connsiteX14" fmla="*/ 546100 w 584200"/>
              <a:gd name="connsiteY14" fmla="*/ 965200 h 1397000"/>
              <a:gd name="connsiteX15" fmla="*/ 584200 w 584200"/>
              <a:gd name="connsiteY15" fmla="*/ 1054100 h 1397000"/>
              <a:gd name="connsiteX16" fmla="*/ 571500 w 584200"/>
              <a:gd name="connsiteY16" fmla="*/ 1143000 h 1397000"/>
              <a:gd name="connsiteX17" fmla="*/ 533400 w 584200"/>
              <a:gd name="connsiteY17" fmla="*/ 1168400 h 1397000"/>
              <a:gd name="connsiteX18" fmla="*/ 457200 w 584200"/>
              <a:gd name="connsiteY18" fmla="*/ 1193800 h 1397000"/>
              <a:gd name="connsiteX19" fmla="*/ 254000 w 584200"/>
              <a:gd name="connsiteY19" fmla="*/ 1219200 h 1397000"/>
              <a:gd name="connsiteX20" fmla="*/ 215900 w 584200"/>
              <a:gd name="connsiteY20" fmla="*/ 1231900 h 1397000"/>
              <a:gd name="connsiteX21" fmla="*/ 139700 w 584200"/>
              <a:gd name="connsiteY21" fmla="*/ 1282700 h 1397000"/>
              <a:gd name="connsiteX22" fmla="*/ 114300 w 584200"/>
              <a:gd name="connsiteY22" fmla="*/ 1320800 h 1397000"/>
              <a:gd name="connsiteX23" fmla="*/ 76200 w 584200"/>
              <a:gd name="connsiteY23" fmla="*/ 1333500 h 1397000"/>
              <a:gd name="connsiteX24" fmla="*/ 63500 w 584200"/>
              <a:gd name="connsiteY24" fmla="*/ 139700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84200" h="1397000">
                <a:moveTo>
                  <a:pt x="0" y="0"/>
                </a:moveTo>
                <a:cubicBezTo>
                  <a:pt x="21167" y="4233"/>
                  <a:pt x="43575" y="4398"/>
                  <a:pt x="63500" y="12700"/>
                </a:cubicBezTo>
                <a:cubicBezTo>
                  <a:pt x="68232" y="14672"/>
                  <a:pt x="167569" y="69791"/>
                  <a:pt x="190500" y="88900"/>
                </a:cubicBezTo>
                <a:cubicBezTo>
                  <a:pt x="204298" y="100398"/>
                  <a:pt x="213656" y="117037"/>
                  <a:pt x="228600" y="127000"/>
                </a:cubicBezTo>
                <a:cubicBezTo>
                  <a:pt x="249443" y="140895"/>
                  <a:pt x="333680" y="150863"/>
                  <a:pt x="342900" y="152400"/>
                </a:cubicBezTo>
                <a:cubicBezTo>
                  <a:pt x="351367" y="165100"/>
                  <a:pt x="364868" y="175627"/>
                  <a:pt x="368300" y="190500"/>
                </a:cubicBezTo>
                <a:cubicBezTo>
                  <a:pt x="377867" y="231955"/>
                  <a:pt x="374531" y="275450"/>
                  <a:pt x="381000" y="317500"/>
                </a:cubicBezTo>
                <a:cubicBezTo>
                  <a:pt x="383036" y="330731"/>
                  <a:pt x="385481" y="345033"/>
                  <a:pt x="393700" y="355600"/>
                </a:cubicBezTo>
                <a:cubicBezTo>
                  <a:pt x="440822" y="416186"/>
                  <a:pt x="466916" y="413133"/>
                  <a:pt x="495300" y="469900"/>
                </a:cubicBezTo>
                <a:cubicBezTo>
                  <a:pt x="501287" y="481874"/>
                  <a:pt x="503767" y="495300"/>
                  <a:pt x="508000" y="508000"/>
                </a:cubicBezTo>
                <a:cubicBezTo>
                  <a:pt x="512233" y="571500"/>
                  <a:pt x="513672" y="635248"/>
                  <a:pt x="520700" y="698500"/>
                </a:cubicBezTo>
                <a:cubicBezTo>
                  <a:pt x="525260" y="739542"/>
                  <a:pt x="540758" y="738617"/>
                  <a:pt x="558800" y="774700"/>
                </a:cubicBezTo>
                <a:cubicBezTo>
                  <a:pt x="564787" y="786674"/>
                  <a:pt x="567267" y="800100"/>
                  <a:pt x="571500" y="812800"/>
                </a:cubicBezTo>
                <a:cubicBezTo>
                  <a:pt x="567267" y="850900"/>
                  <a:pt x="565102" y="889287"/>
                  <a:pt x="558800" y="927100"/>
                </a:cubicBezTo>
                <a:cubicBezTo>
                  <a:pt x="556599" y="940305"/>
                  <a:pt x="546100" y="951813"/>
                  <a:pt x="546100" y="965200"/>
                </a:cubicBezTo>
                <a:cubicBezTo>
                  <a:pt x="546100" y="1006205"/>
                  <a:pt x="563461" y="1022992"/>
                  <a:pt x="584200" y="1054100"/>
                </a:cubicBezTo>
                <a:cubicBezTo>
                  <a:pt x="579967" y="1083733"/>
                  <a:pt x="583657" y="1115646"/>
                  <a:pt x="571500" y="1143000"/>
                </a:cubicBezTo>
                <a:cubicBezTo>
                  <a:pt x="565301" y="1156948"/>
                  <a:pt x="547348" y="1162201"/>
                  <a:pt x="533400" y="1168400"/>
                </a:cubicBezTo>
                <a:cubicBezTo>
                  <a:pt x="508934" y="1179274"/>
                  <a:pt x="482600" y="1185333"/>
                  <a:pt x="457200" y="1193800"/>
                </a:cubicBezTo>
                <a:cubicBezTo>
                  <a:pt x="366737" y="1223954"/>
                  <a:pt x="432448" y="1205473"/>
                  <a:pt x="254000" y="1219200"/>
                </a:cubicBezTo>
                <a:cubicBezTo>
                  <a:pt x="241300" y="1223433"/>
                  <a:pt x="227602" y="1225399"/>
                  <a:pt x="215900" y="1231900"/>
                </a:cubicBezTo>
                <a:cubicBezTo>
                  <a:pt x="189215" y="1246725"/>
                  <a:pt x="139700" y="1282700"/>
                  <a:pt x="139700" y="1282700"/>
                </a:cubicBezTo>
                <a:cubicBezTo>
                  <a:pt x="131233" y="1295400"/>
                  <a:pt x="126219" y="1311265"/>
                  <a:pt x="114300" y="1320800"/>
                </a:cubicBezTo>
                <a:cubicBezTo>
                  <a:pt x="103847" y="1329163"/>
                  <a:pt x="85666" y="1324034"/>
                  <a:pt x="76200" y="1333500"/>
                </a:cubicBezTo>
                <a:cubicBezTo>
                  <a:pt x="60823" y="1348877"/>
                  <a:pt x="63500" y="1377664"/>
                  <a:pt x="63500" y="1397000"/>
                </a:cubicBezTo>
              </a:path>
            </a:pathLst>
          </a:cu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6642100" y="4356100"/>
            <a:ext cx="596900" cy="1435100"/>
          </a:xfrm>
          <a:custGeom>
            <a:avLst/>
            <a:gdLst>
              <a:gd name="connsiteX0" fmla="*/ 533400 w 596900"/>
              <a:gd name="connsiteY0" fmla="*/ 0 h 1435100"/>
              <a:gd name="connsiteX1" fmla="*/ 342900 w 596900"/>
              <a:gd name="connsiteY1" fmla="*/ 127000 h 1435100"/>
              <a:gd name="connsiteX2" fmla="*/ 292100 w 596900"/>
              <a:gd name="connsiteY2" fmla="*/ 152400 h 1435100"/>
              <a:gd name="connsiteX3" fmla="*/ 254000 w 596900"/>
              <a:gd name="connsiteY3" fmla="*/ 177800 h 1435100"/>
              <a:gd name="connsiteX4" fmla="*/ 241300 w 596900"/>
              <a:gd name="connsiteY4" fmla="*/ 228600 h 1435100"/>
              <a:gd name="connsiteX5" fmla="*/ 215900 w 596900"/>
              <a:gd name="connsiteY5" fmla="*/ 304800 h 1435100"/>
              <a:gd name="connsiteX6" fmla="*/ 190500 w 596900"/>
              <a:gd name="connsiteY6" fmla="*/ 406400 h 1435100"/>
              <a:gd name="connsiteX7" fmla="*/ 203200 w 596900"/>
              <a:gd name="connsiteY7" fmla="*/ 508000 h 1435100"/>
              <a:gd name="connsiteX8" fmla="*/ 279400 w 596900"/>
              <a:gd name="connsiteY8" fmla="*/ 533400 h 1435100"/>
              <a:gd name="connsiteX9" fmla="*/ 317500 w 596900"/>
              <a:gd name="connsiteY9" fmla="*/ 546100 h 1435100"/>
              <a:gd name="connsiteX10" fmla="*/ 355600 w 596900"/>
              <a:gd name="connsiteY10" fmla="*/ 558800 h 1435100"/>
              <a:gd name="connsiteX11" fmla="*/ 393700 w 596900"/>
              <a:gd name="connsiteY11" fmla="*/ 571500 h 1435100"/>
              <a:gd name="connsiteX12" fmla="*/ 368300 w 596900"/>
              <a:gd name="connsiteY12" fmla="*/ 660400 h 1435100"/>
              <a:gd name="connsiteX13" fmla="*/ 292100 w 596900"/>
              <a:gd name="connsiteY13" fmla="*/ 736600 h 1435100"/>
              <a:gd name="connsiteX14" fmla="*/ 215900 w 596900"/>
              <a:gd name="connsiteY14" fmla="*/ 800100 h 1435100"/>
              <a:gd name="connsiteX15" fmla="*/ 177800 w 596900"/>
              <a:gd name="connsiteY15" fmla="*/ 825500 h 1435100"/>
              <a:gd name="connsiteX16" fmla="*/ 127000 w 596900"/>
              <a:gd name="connsiteY16" fmla="*/ 863600 h 1435100"/>
              <a:gd name="connsiteX17" fmla="*/ 50800 w 596900"/>
              <a:gd name="connsiteY17" fmla="*/ 939800 h 1435100"/>
              <a:gd name="connsiteX18" fmla="*/ 0 w 596900"/>
              <a:gd name="connsiteY18" fmla="*/ 1016000 h 1435100"/>
              <a:gd name="connsiteX19" fmla="*/ 38100 w 596900"/>
              <a:gd name="connsiteY19" fmla="*/ 1181100 h 1435100"/>
              <a:gd name="connsiteX20" fmla="*/ 76200 w 596900"/>
              <a:gd name="connsiteY20" fmla="*/ 1193800 h 1435100"/>
              <a:gd name="connsiteX21" fmla="*/ 190500 w 596900"/>
              <a:gd name="connsiteY21" fmla="*/ 1181100 h 1435100"/>
              <a:gd name="connsiteX22" fmla="*/ 228600 w 596900"/>
              <a:gd name="connsiteY22" fmla="*/ 1168400 h 1435100"/>
              <a:gd name="connsiteX23" fmla="*/ 266700 w 596900"/>
              <a:gd name="connsiteY23" fmla="*/ 1181100 h 1435100"/>
              <a:gd name="connsiteX24" fmla="*/ 292100 w 596900"/>
              <a:gd name="connsiteY24" fmla="*/ 1257300 h 1435100"/>
              <a:gd name="connsiteX25" fmla="*/ 317500 w 596900"/>
              <a:gd name="connsiteY25" fmla="*/ 1358900 h 1435100"/>
              <a:gd name="connsiteX26" fmla="*/ 381000 w 596900"/>
              <a:gd name="connsiteY26" fmla="*/ 1435100 h 1435100"/>
              <a:gd name="connsiteX27" fmla="*/ 558800 w 596900"/>
              <a:gd name="connsiteY27" fmla="*/ 1397000 h 1435100"/>
              <a:gd name="connsiteX28" fmla="*/ 596900 w 596900"/>
              <a:gd name="connsiteY28" fmla="*/ 1384300 h 143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6900" h="1435100">
                <a:moveTo>
                  <a:pt x="533400" y="0"/>
                </a:moveTo>
                <a:cubicBezTo>
                  <a:pt x="378279" y="77561"/>
                  <a:pt x="540379" y="-9716"/>
                  <a:pt x="342900" y="127000"/>
                </a:cubicBezTo>
                <a:cubicBezTo>
                  <a:pt x="327334" y="137776"/>
                  <a:pt x="308538" y="143007"/>
                  <a:pt x="292100" y="152400"/>
                </a:cubicBezTo>
                <a:cubicBezTo>
                  <a:pt x="278848" y="159973"/>
                  <a:pt x="266700" y="169333"/>
                  <a:pt x="254000" y="177800"/>
                </a:cubicBezTo>
                <a:cubicBezTo>
                  <a:pt x="249767" y="194733"/>
                  <a:pt x="246316" y="211882"/>
                  <a:pt x="241300" y="228600"/>
                </a:cubicBezTo>
                <a:cubicBezTo>
                  <a:pt x="233607" y="254245"/>
                  <a:pt x="221151" y="278546"/>
                  <a:pt x="215900" y="304800"/>
                </a:cubicBezTo>
                <a:cubicBezTo>
                  <a:pt x="200575" y="381427"/>
                  <a:pt x="210026" y="347822"/>
                  <a:pt x="190500" y="406400"/>
                </a:cubicBezTo>
                <a:cubicBezTo>
                  <a:pt x="194733" y="440267"/>
                  <a:pt x="183628" y="480039"/>
                  <a:pt x="203200" y="508000"/>
                </a:cubicBezTo>
                <a:cubicBezTo>
                  <a:pt x="218554" y="529934"/>
                  <a:pt x="254000" y="524933"/>
                  <a:pt x="279400" y="533400"/>
                </a:cubicBezTo>
                <a:lnTo>
                  <a:pt x="317500" y="546100"/>
                </a:lnTo>
                <a:lnTo>
                  <a:pt x="355600" y="558800"/>
                </a:lnTo>
                <a:lnTo>
                  <a:pt x="393700" y="571500"/>
                </a:lnTo>
                <a:cubicBezTo>
                  <a:pt x="385233" y="601133"/>
                  <a:pt x="384452" y="634153"/>
                  <a:pt x="368300" y="660400"/>
                </a:cubicBezTo>
                <a:cubicBezTo>
                  <a:pt x="349474" y="690992"/>
                  <a:pt x="319695" y="713604"/>
                  <a:pt x="292100" y="736600"/>
                </a:cubicBezTo>
                <a:cubicBezTo>
                  <a:pt x="266700" y="757767"/>
                  <a:pt x="241999" y="779801"/>
                  <a:pt x="215900" y="800100"/>
                </a:cubicBezTo>
                <a:cubicBezTo>
                  <a:pt x="203852" y="809471"/>
                  <a:pt x="190220" y="816628"/>
                  <a:pt x="177800" y="825500"/>
                </a:cubicBezTo>
                <a:cubicBezTo>
                  <a:pt x="160576" y="837803"/>
                  <a:pt x="144224" y="851297"/>
                  <a:pt x="127000" y="863600"/>
                </a:cubicBezTo>
                <a:cubicBezTo>
                  <a:pt x="72118" y="902801"/>
                  <a:pt x="96908" y="873932"/>
                  <a:pt x="50800" y="939800"/>
                </a:cubicBezTo>
                <a:cubicBezTo>
                  <a:pt x="33294" y="964809"/>
                  <a:pt x="0" y="1016000"/>
                  <a:pt x="0" y="1016000"/>
                </a:cubicBezTo>
                <a:cubicBezTo>
                  <a:pt x="3827" y="1054270"/>
                  <a:pt x="-7171" y="1144883"/>
                  <a:pt x="38100" y="1181100"/>
                </a:cubicBezTo>
                <a:cubicBezTo>
                  <a:pt x="48553" y="1189463"/>
                  <a:pt x="63500" y="1189567"/>
                  <a:pt x="76200" y="1193800"/>
                </a:cubicBezTo>
                <a:cubicBezTo>
                  <a:pt x="114300" y="1189567"/>
                  <a:pt x="152687" y="1187402"/>
                  <a:pt x="190500" y="1181100"/>
                </a:cubicBezTo>
                <a:cubicBezTo>
                  <a:pt x="203705" y="1178899"/>
                  <a:pt x="215213" y="1168400"/>
                  <a:pt x="228600" y="1168400"/>
                </a:cubicBezTo>
                <a:cubicBezTo>
                  <a:pt x="241987" y="1168400"/>
                  <a:pt x="254000" y="1176867"/>
                  <a:pt x="266700" y="1181100"/>
                </a:cubicBezTo>
                <a:cubicBezTo>
                  <a:pt x="275167" y="1206500"/>
                  <a:pt x="286849" y="1231046"/>
                  <a:pt x="292100" y="1257300"/>
                </a:cubicBezTo>
                <a:cubicBezTo>
                  <a:pt x="296930" y="1281452"/>
                  <a:pt x="304483" y="1332865"/>
                  <a:pt x="317500" y="1358900"/>
                </a:cubicBezTo>
                <a:cubicBezTo>
                  <a:pt x="335181" y="1394263"/>
                  <a:pt x="352913" y="1407013"/>
                  <a:pt x="381000" y="1435100"/>
                </a:cubicBezTo>
                <a:cubicBezTo>
                  <a:pt x="509167" y="1419079"/>
                  <a:pt x="450221" y="1433193"/>
                  <a:pt x="558800" y="1397000"/>
                </a:cubicBezTo>
                <a:lnTo>
                  <a:pt x="596900" y="1384300"/>
                </a:ln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7416800" y="4483100"/>
            <a:ext cx="304800" cy="965200"/>
          </a:xfrm>
          <a:custGeom>
            <a:avLst/>
            <a:gdLst>
              <a:gd name="connsiteX0" fmla="*/ 0 w 304800"/>
              <a:gd name="connsiteY0" fmla="*/ 0 h 965200"/>
              <a:gd name="connsiteX1" fmla="*/ 38100 w 304800"/>
              <a:gd name="connsiteY1" fmla="*/ 139700 h 965200"/>
              <a:gd name="connsiteX2" fmla="*/ 50800 w 304800"/>
              <a:gd name="connsiteY2" fmla="*/ 177800 h 965200"/>
              <a:gd name="connsiteX3" fmla="*/ 63500 w 304800"/>
              <a:gd name="connsiteY3" fmla="*/ 215900 h 965200"/>
              <a:gd name="connsiteX4" fmla="*/ 127000 w 304800"/>
              <a:gd name="connsiteY4" fmla="*/ 292100 h 965200"/>
              <a:gd name="connsiteX5" fmla="*/ 152400 w 304800"/>
              <a:gd name="connsiteY5" fmla="*/ 330200 h 965200"/>
              <a:gd name="connsiteX6" fmla="*/ 228600 w 304800"/>
              <a:gd name="connsiteY6" fmla="*/ 406400 h 965200"/>
              <a:gd name="connsiteX7" fmla="*/ 266700 w 304800"/>
              <a:gd name="connsiteY7" fmla="*/ 444500 h 965200"/>
              <a:gd name="connsiteX8" fmla="*/ 304800 w 304800"/>
              <a:gd name="connsiteY8" fmla="*/ 482600 h 965200"/>
              <a:gd name="connsiteX9" fmla="*/ 279400 w 304800"/>
              <a:gd name="connsiteY9" fmla="*/ 622300 h 965200"/>
              <a:gd name="connsiteX10" fmla="*/ 254000 w 304800"/>
              <a:gd name="connsiteY10" fmla="*/ 660400 h 965200"/>
              <a:gd name="connsiteX11" fmla="*/ 241300 w 304800"/>
              <a:gd name="connsiteY11" fmla="*/ 863600 h 965200"/>
              <a:gd name="connsiteX12" fmla="*/ 177800 w 304800"/>
              <a:gd name="connsiteY12" fmla="*/ 927100 h 965200"/>
              <a:gd name="connsiteX13" fmla="*/ 139700 w 304800"/>
              <a:gd name="connsiteY13" fmla="*/ 939800 h 965200"/>
              <a:gd name="connsiteX14" fmla="*/ 127000 w 304800"/>
              <a:gd name="connsiteY14" fmla="*/ 96520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4800" h="965200">
                <a:moveTo>
                  <a:pt x="0" y="0"/>
                </a:moveTo>
                <a:cubicBezTo>
                  <a:pt x="17951" y="89754"/>
                  <a:pt x="5874" y="43022"/>
                  <a:pt x="38100" y="139700"/>
                </a:cubicBezTo>
                <a:lnTo>
                  <a:pt x="50800" y="177800"/>
                </a:lnTo>
                <a:cubicBezTo>
                  <a:pt x="55033" y="190500"/>
                  <a:pt x="56074" y="204761"/>
                  <a:pt x="63500" y="215900"/>
                </a:cubicBezTo>
                <a:cubicBezTo>
                  <a:pt x="126563" y="310495"/>
                  <a:pt x="45512" y="194314"/>
                  <a:pt x="127000" y="292100"/>
                </a:cubicBezTo>
                <a:cubicBezTo>
                  <a:pt x="136771" y="303826"/>
                  <a:pt x="142259" y="318792"/>
                  <a:pt x="152400" y="330200"/>
                </a:cubicBezTo>
                <a:cubicBezTo>
                  <a:pt x="176265" y="357048"/>
                  <a:pt x="203200" y="381000"/>
                  <a:pt x="228600" y="406400"/>
                </a:cubicBezTo>
                <a:lnTo>
                  <a:pt x="266700" y="444500"/>
                </a:lnTo>
                <a:lnTo>
                  <a:pt x="304800" y="482600"/>
                </a:lnTo>
                <a:cubicBezTo>
                  <a:pt x="300422" y="517623"/>
                  <a:pt x="298977" y="583145"/>
                  <a:pt x="279400" y="622300"/>
                </a:cubicBezTo>
                <a:cubicBezTo>
                  <a:pt x="272574" y="635952"/>
                  <a:pt x="262467" y="647700"/>
                  <a:pt x="254000" y="660400"/>
                </a:cubicBezTo>
                <a:cubicBezTo>
                  <a:pt x="249767" y="728133"/>
                  <a:pt x="251884" y="796565"/>
                  <a:pt x="241300" y="863600"/>
                </a:cubicBezTo>
                <a:cubicBezTo>
                  <a:pt x="236946" y="891177"/>
                  <a:pt x="199088" y="916456"/>
                  <a:pt x="177800" y="927100"/>
                </a:cubicBezTo>
                <a:cubicBezTo>
                  <a:pt x="165826" y="933087"/>
                  <a:pt x="150410" y="931768"/>
                  <a:pt x="139700" y="939800"/>
                </a:cubicBezTo>
                <a:cubicBezTo>
                  <a:pt x="132127" y="945480"/>
                  <a:pt x="131233" y="956733"/>
                  <a:pt x="127000" y="965200"/>
                </a:cubicBez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7150100" y="4470400"/>
            <a:ext cx="215900" cy="990600"/>
          </a:xfrm>
          <a:custGeom>
            <a:avLst/>
            <a:gdLst>
              <a:gd name="connsiteX0" fmla="*/ 101600 w 215900"/>
              <a:gd name="connsiteY0" fmla="*/ 0 h 990600"/>
              <a:gd name="connsiteX1" fmla="*/ 101600 w 215900"/>
              <a:gd name="connsiteY1" fmla="*/ 457200 h 990600"/>
              <a:gd name="connsiteX2" fmla="*/ 114300 w 215900"/>
              <a:gd name="connsiteY2" fmla="*/ 508000 h 990600"/>
              <a:gd name="connsiteX3" fmla="*/ 101600 w 215900"/>
              <a:gd name="connsiteY3" fmla="*/ 723900 h 990600"/>
              <a:gd name="connsiteX4" fmla="*/ 38100 w 215900"/>
              <a:gd name="connsiteY4" fmla="*/ 825500 h 990600"/>
              <a:gd name="connsiteX5" fmla="*/ 0 w 215900"/>
              <a:gd name="connsiteY5" fmla="*/ 901700 h 990600"/>
              <a:gd name="connsiteX6" fmla="*/ 152400 w 215900"/>
              <a:gd name="connsiteY6" fmla="*/ 927100 h 990600"/>
              <a:gd name="connsiteX7" fmla="*/ 190500 w 215900"/>
              <a:gd name="connsiteY7" fmla="*/ 952500 h 990600"/>
              <a:gd name="connsiteX8" fmla="*/ 215900 w 215900"/>
              <a:gd name="connsiteY8" fmla="*/ 99060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900" h="990600">
                <a:moveTo>
                  <a:pt x="101600" y="0"/>
                </a:moveTo>
                <a:cubicBezTo>
                  <a:pt x="93285" y="232809"/>
                  <a:pt x="72576" y="283056"/>
                  <a:pt x="101600" y="457200"/>
                </a:cubicBezTo>
                <a:cubicBezTo>
                  <a:pt x="104469" y="474417"/>
                  <a:pt x="110067" y="491067"/>
                  <a:pt x="114300" y="508000"/>
                </a:cubicBezTo>
                <a:cubicBezTo>
                  <a:pt x="110067" y="579967"/>
                  <a:pt x="111795" y="652533"/>
                  <a:pt x="101600" y="723900"/>
                </a:cubicBezTo>
                <a:cubicBezTo>
                  <a:pt x="97338" y="753736"/>
                  <a:pt x="53343" y="804160"/>
                  <a:pt x="38100" y="825500"/>
                </a:cubicBezTo>
                <a:cubicBezTo>
                  <a:pt x="7326" y="868584"/>
                  <a:pt x="15727" y="854518"/>
                  <a:pt x="0" y="901700"/>
                </a:cubicBezTo>
                <a:cubicBezTo>
                  <a:pt x="36216" y="905724"/>
                  <a:pt x="109847" y="905824"/>
                  <a:pt x="152400" y="927100"/>
                </a:cubicBezTo>
                <a:cubicBezTo>
                  <a:pt x="166052" y="933926"/>
                  <a:pt x="177800" y="944033"/>
                  <a:pt x="190500" y="952500"/>
                </a:cubicBezTo>
                <a:lnTo>
                  <a:pt x="215900" y="990600"/>
                </a:lnTo>
              </a:path>
            </a:pathLst>
          </a:cu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66495" y="5878111"/>
            <a:ext cx="192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Chosen at runtime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2965549" y="6126163"/>
            <a:ext cx="310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Contribution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072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5" grpId="0"/>
      <p:bldP spid="18" grpId="0" animBg="1"/>
      <p:bldP spid="20" grpId="0" animBg="1"/>
      <p:bldP spid="26" grpId="0" animBg="1"/>
      <p:bldP spid="27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(Stochastic) VNE Problem Formulation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Given a RN and a sequence of arriving </a:t>
            </a:r>
            <a:r>
              <a:rPr lang="en-US" sz="2600" dirty="0" smtClean="0">
                <a:solidFill>
                  <a:srgbClr val="0000DD"/>
                </a:solidFill>
              </a:rPr>
              <a:t>stochastic</a:t>
            </a:r>
            <a:r>
              <a:rPr lang="en-US" sz="2600" dirty="0" smtClean="0"/>
              <a:t> VNs, for each arriving VN: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600" dirty="0" smtClean="0"/>
              <a:t>Accept</a:t>
            </a:r>
            <a:r>
              <a:rPr lang="en-US" sz="2600" dirty="0" smtClean="0">
                <a:solidFill>
                  <a:srgbClr val="0000DD"/>
                </a:solidFill>
              </a:rPr>
              <a:t> (i.e., </a:t>
            </a:r>
            <a:r>
              <a:rPr lang="en-US" sz="2600" dirty="0">
                <a:solidFill>
                  <a:srgbClr val="0000DD"/>
                </a:solidFill>
              </a:rPr>
              <a:t>r</a:t>
            </a:r>
            <a:r>
              <a:rPr lang="en-US" sz="2600" dirty="0" smtClean="0">
                <a:solidFill>
                  <a:srgbClr val="0000DD"/>
                </a:solidFill>
              </a:rPr>
              <a:t>econfigure the RN and embed the VN with runtime-binding)</a:t>
            </a:r>
            <a:r>
              <a:rPr lang="en-US" sz="2600" dirty="0" smtClean="0"/>
              <a:t>, 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OR</a:t>
            </a:r>
          </a:p>
          <a:p>
            <a:pPr marL="971550" lvl="1" indent="-514350">
              <a:buFont typeface="+mj-lt"/>
              <a:buAutoNum type="alphaLcPeriod" startAt="2"/>
            </a:pPr>
            <a:r>
              <a:rPr lang="en-US" sz="2600" dirty="0"/>
              <a:t>R</a:t>
            </a:r>
            <a:r>
              <a:rPr lang="en-US" sz="2600" dirty="0" smtClean="0"/>
              <a:t>eject the VN</a:t>
            </a:r>
          </a:p>
          <a:p>
            <a:pPr marL="457200" lvl="1" indent="0">
              <a:buNone/>
            </a:pPr>
            <a:r>
              <a:rPr lang="en-US" sz="2600" dirty="0"/>
              <a:t>s</a:t>
            </a:r>
            <a:r>
              <a:rPr lang="en-US" sz="2600" dirty="0" smtClean="0"/>
              <a:t>uch that the total revenue from accepted VNs is maximized.</a:t>
            </a:r>
          </a:p>
          <a:p>
            <a:pPr marL="457200" lvl="1" indent="0">
              <a:buNone/>
            </a:pPr>
            <a:endParaRPr lang="en-US" sz="2600" dirty="0"/>
          </a:p>
          <a:p>
            <a:pPr marL="457200" lvl="1" indent="0">
              <a:buNone/>
            </a:pPr>
            <a:r>
              <a:rPr lang="en-US" sz="2600" dirty="0" smtClean="0"/>
              <a:t>In conjunction, we need to scheme to select runtime-binding of the VN links’ embedding.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58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79646"/>
                </a:solidFill>
              </a:rPr>
              <a:t>(Stochastic) VNE Problem </a:t>
            </a:r>
            <a:r>
              <a:rPr lang="en-US" dirty="0" smtClean="0">
                <a:solidFill>
                  <a:srgbClr val="F79646"/>
                </a:solidFill>
              </a:rPr>
              <a:t>Algorithm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Algorithm</a:t>
            </a:r>
            <a:r>
              <a:rPr lang="en-US" sz="2400" dirty="0" smtClean="0"/>
              <a:t>: Same as before (rank nodes, reconfigure and embed with backtracking) except for </a:t>
            </a:r>
          </a:p>
          <a:p>
            <a:pPr lvl="1"/>
            <a:r>
              <a:rPr lang="en-US" sz="2400" dirty="0" smtClean="0"/>
              <a:t>First, determine host link capacities in terms of arrival rates. </a:t>
            </a:r>
            <a:endParaRPr lang="en-US" sz="2400" dirty="0"/>
          </a:p>
          <a:p>
            <a:pPr lvl="1"/>
            <a:r>
              <a:rPr lang="en-US" sz="2400" dirty="0" smtClean="0"/>
              <a:t>Ranking of nodes done differently.</a:t>
            </a:r>
          </a:p>
          <a:p>
            <a:pPr lvl="1"/>
            <a:r>
              <a:rPr lang="en-US" sz="2400" dirty="0" smtClean="0"/>
              <a:t>Embedding a VN links entails mapping onto multiple paths with weights. (a) Short paths first. (b) </a:t>
            </a:r>
            <a:r>
              <a:rPr lang="en-US" sz="2400" dirty="0"/>
              <a:t>E</a:t>
            </a:r>
            <a:r>
              <a:rPr lang="en-US" sz="2400" dirty="0" smtClean="0"/>
              <a:t>ven distribution of weights, if possible.</a:t>
            </a:r>
          </a:p>
          <a:p>
            <a:r>
              <a:rPr lang="en-US" sz="2400" dirty="0" smtClean="0"/>
              <a:t>The above works in tandem with an appropriate runtime scheme that appropriately chooses a runtime-binding of each embedded VN link.</a:t>
            </a:r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87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Experiment Results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Flow-level simulations over large networks.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eal traffic-traces (VN requests from </a:t>
            </a:r>
            <a:r>
              <a:rPr lang="en-US" sz="2400" dirty="0" err="1" smtClean="0"/>
              <a:t>DeterLab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 smtClean="0"/>
              <a:t>Compared six useful combinations of algorithms for static/RNs, traditional/stochastic models, and arrival/run-time</a:t>
            </a:r>
            <a:r>
              <a:rPr lang="en-US" sz="2400" dirty="0"/>
              <a:t> </a:t>
            </a:r>
            <a:r>
              <a:rPr lang="en-US" sz="2400" dirty="0" smtClean="0"/>
              <a:t>binding. </a:t>
            </a:r>
          </a:p>
          <a:p>
            <a:r>
              <a:rPr lang="en-US" sz="2400" dirty="0" smtClean="0"/>
              <a:t>Key Observations:</a:t>
            </a:r>
          </a:p>
          <a:p>
            <a:pPr lvl="1"/>
            <a:r>
              <a:rPr lang="en-US" sz="2400" dirty="0" smtClean="0"/>
              <a:t>Stochastic with runtime-binding performed the best across metrics.</a:t>
            </a:r>
          </a:p>
          <a:p>
            <a:pPr lvl="1"/>
            <a:r>
              <a:rPr lang="en-US" sz="2400" dirty="0" smtClean="0"/>
              <a:t>Significant revenue advantage in reconfigurable networks compared to static networks.</a:t>
            </a:r>
          </a:p>
          <a:p>
            <a:pPr lvl="1"/>
            <a:r>
              <a:rPr lang="en-US" sz="2400" dirty="0" smtClean="0"/>
              <a:t>For small networks, best algorithm performs 50-75% of optimal.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Conclusions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Addressed VNE problem in reconfigurable networks.</a:t>
            </a:r>
          </a:p>
          <a:p>
            <a:r>
              <a:rPr lang="en-US" dirty="0" smtClean="0"/>
              <a:t>Many open questions:</a:t>
            </a:r>
          </a:p>
          <a:p>
            <a:pPr lvl="1"/>
            <a:r>
              <a:rPr lang="en-US" dirty="0" smtClean="0"/>
              <a:t>Runtime-binding of VN </a:t>
            </a:r>
            <a:r>
              <a:rPr lang="en-US" i="1" dirty="0" smtClean="0"/>
              <a:t>nodes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This will require efficient migration techniques.</a:t>
            </a:r>
          </a:p>
          <a:p>
            <a:pPr lvl="1"/>
            <a:r>
              <a:rPr lang="en-US" i="1" dirty="0" smtClean="0"/>
              <a:t>Delaying</a:t>
            </a:r>
            <a:r>
              <a:rPr lang="en-US" dirty="0" smtClean="0"/>
              <a:t> VN requests.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Outline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Reconfigurable DC networks (RNs)</a:t>
            </a:r>
          </a:p>
          <a:p>
            <a:pPr lvl="1"/>
            <a:r>
              <a:rPr lang="en-US" dirty="0" smtClean="0"/>
              <a:t>Virtual network embedding (VNE) problem 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Traditional traffic model.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Stochastic traffic model.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3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79646"/>
                </a:solidFill>
              </a:rPr>
              <a:t>Background: Reconfigurable Networks (RNs)</a:t>
            </a:r>
            <a:endParaRPr lang="en-US" sz="3600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Traditional DC Networks</a:t>
            </a:r>
            <a:r>
              <a:rPr lang="en-US" dirty="0" smtClean="0"/>
              <a:t>: Wires and switches. Hence, “static”.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Reconfigurable Networks:</a:t>
            </a:r>
          </a:p>
          <a:p>
            <a:pPr lvl="1"/>
            <a:r>
              <a:rPr lang="en-US" dirty="0" smtClean="0"/>
              <a:t>Network reconfigured in real-time to better handle prevailing traffic.</a:t>
            </a:r>
          </a:p>
          <a:p>
            <a:pPr lvl="1"/>
            <a:r>
              <a:rPr lang="en-US" dirty="0"/>
              <a:t>E.g., based on free-space optical (FSO) links connecting racks. </a:t>
            </a:r>
            <a:r>
              <a:rPr lang="en-US" dirty="0" err="1"/>
              <a:t>FireFly</a:t>
            </a:r>
            <a:r>
              <a:rPr lang="en-US" dirty="0"/>
              <a:t> (SIGCOMM 2014), </a:t>
            </a:r>
            <a:r>
              <a:rPr lang="en-US" dirty="0" err="1"/>
              <a:t>ProjecTor</a:t>
            </a:r>
            <a:r>
              <a:rPr lang="en-US" dirty="0"/>
              <a:t> (SIGCOMM 2016</a:t>
            </a:r>
            <a:r>
              <a:rPr lang="en-US" dirty="0" smtClean="0"/>
              <a:t>)</a:t>
            </a:r>
            <a:r>
              <a:rPr lang="en-US" dirty="0"/>
              <a:t>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3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18" name="Rectangle 11"/>
          <p:cNvSpPr>
            <a:spLocks noChangeArrowheads="1"/>
          </p:cNvSpPr>
          <p:nvPr/>
        </p:nvSpPr>
        <p:spPr bwMode="auto">
          <a:xfrm>
            <a:off x="1554162" y="3587071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9" name="Rectangle 12"/>
          <p:cNvSpPr>
            <a:spLocks noChangeArrowheads="1"/>
          </p:cNvSpPr>
          <p:nvPr/>
        </p:nvSpPr>
        <p:spPr bwMode="auto">
          <a:xfrm>
            <a:off x="2419350" y="357215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0" name="Rectangle 13"/>
          <p:cNvSpPr>
            <a:spLocks noChangeArrowheads="1"/>
          </p:cNvSpPr>
          <p:nvPr/>
        </p:nvSpPr>
        <p:spPr bwMode="auto">
          <a:xfrm>
            <a:off x="2994025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1" name="Rectangle 14"/>
          <p:cNvSpPr>
            <a:spLocks noChangeArrowheads="1"/>
          </p:cNvSpPr>
          <p:nvPr/>
        </p:nvSpPr>
        <p:spPr bwMode="auto">
          <a:xfrm>
            <a:off x="3854450" y="3576438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2" name="Rectangle 15"/>
          <p:cNvSpPr>
            <a:spLocks noChangeArrowheads="1"/>
          </p:cNvSpPr>
          <p:nvPr/>
        </p:nvSpPr>
        <p:spPr bwMode="auto">
          <a:xfrm>
            <a:off x="4349750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3" name="Rectangle 16"/>
          <p:cNvSpPr>
            <a:spLocks noChangeArrowheads="1"/>
          </p:cNvSpPr>
          <p:nvPr/>
        </p:nvSpPr>
        <p:spPr bwMode="auto">
          <a:xfrm>
            <a:off x="5191125" y="3576438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4" name="Rectangle 17"/>
          <p:cNvSpPr>
            <a:spLocks noChangeArrowheads="1"/>
          </p:cNvSpPr>
          <p:nvPr/>
        </p:nvSpPr>
        <p:spPr bwMode="auto">
          <a:xfrm>
            <a:off x="5781675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5" name="Rectangle 18"/>
          <p:cNvSpPr>
            <a:spLocks noChangeArrowheads="1"/>
          </p:cNvSpPr>
          <p:nvPr/>
        </p:nvSpPr>
        <p:spPr bwMode="auto">
          <a:xfrm>
            <a:off x="6654800" y="3555173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6" name="Oval 20"/>
          <p:cNvSpPr>
            <a:spLocks noChangeArrowheads="1"/>
          </p:cNvSpPr>
          <p:nvPr/>
        </p:nvSpPr>
        <p:spPr bwMode="auto">
          <a:xfrm>
            <a:off x="1822450" y="3965590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9" name="Line 78"/>
          <p:cNvSpPr>
            <a:spLocks noChangeShapeType="1"/>
          </p:cNvSpPr>
          <p:nvPr/>
        </p:nvSpPr>
        <p:spPr bwMode="auto">
          <a:xfrm flipV="1">
            <a:off x="1609239" y="1905354"/>
            <a:ext cx="1480389" cy="10989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2" name="Line 162"/>
          <p:cNvSpPr>
            <a:spLocks noChangeShapeType="1"/>
          </p:cNvSpPr>
          <p:nvPr/>
        </p:nvSpPr>
        <p:spPr bwMode="auto">
          <a:xfrm flipH="1">
            <a:off x="1541462" y="3663625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3" name="Line 186"/>
          <p:cNvSpPr>
            <a:spLocks noChangeShapeType="1"/>
          </p:cNvSpPr>
          <p:nvPr/>
        </p:nvSpPr>
        <p:spPr bwMode="auto">
          <a:xfrm>
            <a:off x="1761419" y="3663625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5" name="Line 120"/>
          <p:cNvSpPr>
            <a:spLocks noChangeShapeType="1"/>
          </p:cNvSpPr>
          <p:nvPr/>
        </p:nvSpPr>
        <p:spPr bwMode="auto">
          <a:xfrm flipV="1">
            <a:off x="1676841" y="3048944"/>
            <a:ext cx="913959" cy="538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6" name="Line 145"/>
          <p:cNvSpPr>
            <a:spLocks noChangeShapeType="1"/>
          </p:cNvSpPr>
          <p:nvPr/>
        </p:nvSpPr>
        <p:spPr bwMode="auto">
          <a:xfrm flipH="1" flipV="1">
            <a:off x="1676841" y="3076470"/>
            <a:ext cx="960613" cy="4999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7" name="Oval 20"/>
          <p:cNvSpPr>
            <a:spLocks noChangeArrowheads="1"/>
          </p:cNvSpPr>
          <p:nvPr/>
        </p:nvSpPr>
        <p:spPr bwMode="auto">
          <a:xfrm>
            <a:off x="1465262" y="3965590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8" name="Oval 20"/>
          <p:cNvSpPr>
            <a:spLocks noChangeArrowheads="1"/>
          </p:cNvSpPr>
          <p:nvPr/>
        </p:nvSpPr>
        <p:spPr bwMode="auto">
          <a:xfrm>
            <a:off x="2701925" y="3953986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9" name="Line 162"/>
          <p:cNvSpPr>
            <a:spLocks noChangeShapeType="1"/>
          </p:cNvSpPr>
          <p:nvPr/>
        </p:nvSpPr>
        <p:spPr bwMode="auto">
          <a:xfrm flipH="1">
            <a:off x="2420937" y="3652021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0" name="Line 186"/>
          <p:cNvSpPr>
            <a:spLocks noChangeShapeType="1"/>
          </p:cNvSpPr>
          <p:nvPr/>
        </p:nvSpPr>
        <p:spPr bwMode="auto">
          <a:xfrm>
            <a:off x="2640894" y="3652021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1" name="Oval 20"/>
          <p:cNvSpPr>
            <a:spLocks noChangeArrowheads="1"/>
          </p:cNvSpPr>
          <p:nvPr/>
        </p:nvSpPr>
        <p:spPr bwMode="auto">
          <a:xfrm>
            <a:off x="2344737" y="3953986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2" name="Oval 20"/>
          <p:cNvSpPr>
            <a:spLocks noChangeArrowheads="1"/>
          </p:cNvSpPr>
          <p:nvPr/>
        </p:nvSpPr>
        <p:spPr bwMode="auto">
          <a:xfrm>
            <a:off x="3261078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3" name="Line 162"/>
          <p:cNvSpPr>
            <a:spLocks noChangeShapeType="1"/>
          </p:cNvSpPr>
          <p:nvPr/>
        </p:nvSpPr>
        <p:spPr bwMode="auto">
          <a:xfrm flipH="1">
            <a:off x="2980090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4" name="Line 186"/>
          <p:cNvSpPr>
            <a:spLocks noChangeShapeType="1"/>
          </p:cNvSpPr>
          <p:nvPr/>
        </p:nvSpPr>
        <p:spPr bwMode="auto">
          <a:xfrm>
            <a:off x="3200047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5" name="Oval 20"/>
          <p:cNvSpPr>
            <a:spLocks noChangeArrowheads="1"/>
          </p:cNvSpPr>
          <p:nvPr/>
        </p:nvSpPr>
        <p:spPr bwMode="auto">
          <a:xfrm>
            <a:off x="2903890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6" name="Oval 20"/>
          <p:cNvSpPr>
            <a:spLocks noChangeArrowheads="1"/>
          </p:cNvSpPr>
          <p:nvPr/>
        </p:nvSpPr>
        <p:spPr bwMode="auto">
          <a:xfrm>
            <a:off x="4129837" y="3937975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7" name="Line 162"/>
          <p:cNvSpPr>
            <a:spLocks noChangeShapeType="1"/>
          </p:cNvSpPr>
          <p:nvPr/>
        </p:nvSpPr>
        <p:spPr bwMode="auto">
          <a:xfrm flipH="1">
            <a:off x="3848849" y="3636010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8" name="Line 186"/>
          <p:cNvSpPr>
            <a:spLocks noChangeShapeType="1"/>
          </p:cNvSpPr>
          <p:nvPr/>
        </p:nvSpPr>
        <p:spPr bwMode="auto">
          <a:xfrm>
            <a:off x="4068806" y="3636010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9" name="Oval 20"/>
          <p:cNvSpPr>
            <a:spLocks noChangeArrowheads="1"/>
          </p:cNvSpPr>
          <p:nvPr/>
        </p:nvSpPr>
        <p:spPr bwMode="auto">
          <a:xfrm>
            <a:off x="3772649" y="3937975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0" name="Oval 20"/>
          <p:cNvSpPr>
            <a:spLocks noChangeArrowheads="1"/>
          </p:cNvSpPr>
          <p:nvPr/>
        </p:nvSpPr>
        <p:spPr bwMode="auto">
          <a:xfrm>
            <a:off x="4666412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1" name="Line 162"/>
          <p:cNvSpPr>
            <a:spLocks noChangeShapeType="1"/>
          </p:cNvSpPr>
          <p:nvPr/>
        </p:nvSpPr>
        <p:spPr bwMode="auto">
          <a:xfrm flipH="1">
            <a:off x="4385424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2" name="Line 186"/>
          <p:cNvSpPr>
            <a:spLocks noChangeShapeType="1"/>
          </p:cNvSpPr>
          <p:nvPr/>
        </p:nvSpPr>
        <p:spPr bwMode="auto">
          <a:xfrm>
            <a:off x="4605381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3" name="Oval 20"/>
          <p:cNvSpPr>
            <a:spLocks noChangeArrowheads="1"/>
          </p:cNvSpPr>
          <p:nvPr/>
        </p:nvSpPr>
        <p:spPr bwMode="auto">
          <a:xfrm>
            <a:off x="4309224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4" name="Oval 20"/>
          <p:cNvSpPr>
            <a:spLocks noChangeArrowheads="1"/>
          </p:cNvSpPr>
          <p:nvPr/>
        </p:nvSpPr>
        <p:spPr bwMode="auto">
          <a:xfrm>
            <a:off x="5449049" y="395593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5" name="Line 162"/>
          <p:cNvSpPr>
            <a:spLocks noChangeShapeType="1"/>
          </p:cNvSpPr>
          <p:nvPr/>
        </p:nvSpPr>
        <p:spPr bwMode="auto">
          <a:xfrm flipH="1">
            <a:off x="5168061" y="365396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6" name="Line 186"/>
          <p:cNvSpPr>
            <a:spLocks noChangeShapeType="1"/>
          </p:cNvSpPr>
          <p:nvPr/>
        </p:nvSpPr>
        <p:spPr bwMode="auto">
          <a:xfrm>
            <a:off x="5388018" y="365396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7" name="Oval 20"/>
          <p:cNvSpPr>
            <a:spLocks noChangeArrowheads="1"/>
          </p:cNvSpPr>
          <p:nvPr/>
        </p:nvSpPr>
        <p:spPr bwMode="auto">
          <a:xfrm>
            <a:off x="5091861" y="395593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8" name="Oval 20"/>
          <p:cNvSpPr>
            <a:spLocks noChangeArrowheads="1"/>
          </p:cNvSpPr>
          <p:nvPr/>
        </p:nvSpPr>
        <p:spPr bwMode="auto">
          <a:xfrm>
            <a:off x="6065043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9" name="Line 162"/>
          <p:cNvSpPr>
            <a:spLocks noChangeShapeType="1"/>
          </p:cNvSpPr>
          <p:nvPr/>
        </p:nvSpPr>
        <p:spPr bwMode="auto">
          <a:xfrm flipH="1">
            <a:off x="5784055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0" name="Line 186"/>
          <p:cNvSpPr>
            <a:spLocks noChangeShapeType="1"/>
          </p:cNvSpPr>
          <p:nvPr/>
        </p:nvSpPr>
        <p:spPr bwMode="auto">
          <a:xfrm>
            <a:off x="6004012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1" name="Oval 20"/>
          <p:cNvSpPr>
            <a:spLocks noChangeArrowheads="1"/>
          </p:cNvSpPr>
          <p:nvPr/>
        </p:nvSpPr>
        <p:spPr bwMode="auto">
          <a:xfrm>
            <a:off x="5707855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2" name="Oval 20"/>
          <p:cNvSpPr>
            <a:spLocks noChangeArrowheads="1"/>
          </p:cNvSpPr>
          <p:nvPr/>
        </p:nvSpPr>
        <p:spPr bwMode="auto">
          <a:xfrm>
            <a:off x="6906418" y="3940069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3" name="Line 162"/>
          <p:cNvSpPr>
            <a:spLocks noChangeShapeType="1"/>
          </p:cNvSpPr>
          <p:nvPr/>
        </p:nvSpPr>
        <p:spPr bwMode="auto">
          <a:xfrm flipH="1">
            <a:off x="6625430" y="3638104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4" name="Line 186"/>
          <p:cNvSpPr>
            <a:spLocks noChangeShapeType="1"/>
          </p:cNvSpPr>
          <p:nvPr/>
        </p:nvSpPr>
        <p:spPr bwMode="auto">
          <a:xfrm>
            <a:off x="6845387" y="3638104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5" name="Oval 20"/>
          <p:cNvSpPr>
            <a:spLocks noChangeArrowheads="1"/>
          </p:cNvSpPr>
          <p:nvPr/>
        </p:nvSpPr>
        <p:spPr bwMode="auto">
          <a:xfrm>
            <a:off x="6549230" y="3940069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6" name="Rectangle 11"/>
          <p:cNvSpPr>
            <a:spLocks noChangeArrowheads="1"/>
          </p:cNvSpPr>
          <p:nvPr/>
        </p:nvSpPr>
        <p:spPr bwMode="auto">
          <a:xfrm>
            <a:off x="1541462" y="3006533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9" name="Rectangle 11"/>
          <p:cNvSpPr>
            <a:spLocks noChangeArrowheads="1"/>
          </p:cNvSpPr>
          <p:nvPr/>
        </p:nvSpPr>
        <p:spPr bwMode="auto">
          <a:xfrm>
            <a:off x="2420937" y="2978740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8" name="Line 120"/>
          <p:cNvSpPr>
            <a:spLocks noChangeShapeType="1"/>
          </p:cNvSpPr>
          <p:nvPr/>
        </p:nvSpPr>
        <p:spPr bwMode="auto">
          <a:xfrm flipH="1" flipV="1">
            <a:off x="2685212" y="3034180"/>
            <a:ext cx="8819" cy="5528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0" name="Line 120"/>
          <p:cNvSpPr>
            <a:spLocks noChangeShapeType="1"/>
          </p:cNvSpPr>
          <p:nvPr/>
        </p:nvSpPr>
        <p:spPr bwMode="auto">
          <a:xfrm flipH="1" flipV="1">
            <a:off x="1613252" y="3061821"/>
            <a:ext cx="0" cy="525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1" name="Line 120"/>
          <p:cNvSpPr>
            <a:spLocks noChangeShapeType="1"/>
          </p:cNvSpPr>
          <p:nvPr/>
        </p:nvSpPr>
        <p:spPr bwMode="auto">
          <a:xfrm flipV="1">
            <a:off x="3118908" y="3029925"/>
            <a:ext cx="913959" cy="538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2" name="Line 145"/>
          <p:cNvSpPr>
            <a:spLocks noChangeShapeType="1"/>
          </p:cNvSpPr>
          <p:nvPr/>
        </p:nvSpPr>
        <p:spPr bwMode="auto">
          <a:xfrm flipH="1" flipV="1">
            <a:off x="3118908" y="3057451"/>
            <a:ext cx="960613" cy="4999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3" name="Rectangle 11"/>
          <p:cNvSpPr>
            <a:spLocks noChangeArrowheads="1"/>
          </p:cNvSpPr>
          <p:nvPr/>
        </p:nvSpPr>
        <p:spPr bwMode="auto">
          <a:xfrm>
            <a:off x="2983529" y="2987514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4" name="Rectangle 11"/>
          <p:cNvSpPr>
            <a:spLocks noChangeArrowheads="1"/>
          </p:cNvSpPr>
          <p:nvPr/>
        </p:nvSpPr>
        <p:spPr bwMode="auto">
          <a:xfrm>
            <a:off x="3863004" y="2953371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5" name="Line 120"/>
          <p:cNvSpPr>
            <a:spLocks noChangeShapeType="1"/>
          </p:cNvSpPr>
          <p:nvPr/>
        </p:nvSpPr>
        <p:spPr bwMode="auto">
          <a:xfrm flipH="1" flipV="1">
            <a:off x="4127279" y="3015161"/>
            <a:ext cx="8819" cy="5528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6" name="Line 120"/>
          <p:cNvSpPr>
            <a:spLocks noChangeShapeType="1"/>
          </p:cNvSpPr>
          <p:nvPr/>
        </p:nvSpPr>
        <p:spPr bwMode="auto">
          <a:xfrm flipH="1" flipV="1">
            <a:off x="3055319" y="3042802"/>
            <a:ext cx="0" cy="525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7" name="Line 120"/>
          <p:cNvSpPr>
            <a:spLocks noChangeShapeType="1"/>
          </p:cNvSpPr>
          <p:nvPr/>
        </p:nvSpPr>
        <p:spPr bwMode="auto">
          <a:xfrm flipV="1">
            <a:off x="4489361" y="3025552"/>
            <a:ext cx="913959" cy="538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8" name="Line 145"/>
          <p:cNvSpPr>
            <a:spLocks noChangeShapeType="1"/>
          </p:cNvSpPr>
          <p:nvPr/>
        </p:nvSpPr>
        <p:spPr bwMode="auto">
          <a:xfrm flipH="1" flipV="1">
            <a:off x="4489361" y="3053078"/>
            <a:ext cx="960613" cy="4999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" name="Rectangle 11"/>
          <p:cNvSpPr>
            <a:spLocks noChangeArrowheads="1"/>
          </p:cNvSpPr>
          <p:nvPr/>
        </p:nvSpPr>
        <p:spPr bwMode="auto">
          <a:xfrm>
            <a:off x="4353982" y="2983141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0" name="Rectangle 11"/>
          <p:cNvSpPr>
            <a:spLocks noChangeArrowheads="1"/>
          </p:cNvSpPr>
          <p:nvPr/>
        </p:nvSpPr>
        <p:spPr bwMode="auto">
          <a:xfrm>
            <a:off x="5233457" y="2948998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1" name="Line 120"/>
          <p:cNvSpPr>
            <a:spLocks noChangeShapeType="1"/>
          </p:cNvSpPr>
          <p:nvPr/>
        </p:nvSpPr>
        <p:spPr bwMode="auto">
          <a:xfrm flipH="1" flipV="1">
            <a:off x="5497732" y="3010788"/>
            <a:ext cx="8819" cy="5528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2" name="Line 120"/>
          <p:cNvSpPr>
            <a:spLocks noChangeShapeType="1"/>
          </p:cNvSpPr>
          <p:nvPr/>
        </p:nvSpPr>
        <p:spPr bwMode="auto">
          <a:xfrm flipH="1" flipV="1">
            <a:off x="4425772" y="3038429"/>
            <a:ext cx="0" cy="525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3" name="Line 120"/>
          <p:cNvSpPr>
            <a:spLocks noChangeShapeType="1"/>
          </p:cNvSpPr>
          <p:nvPr/>
        </p:nvSpPr>
        <p:spPr bwMode="auto">
          <a:xfrm flipV="1">
            <a:off x="5931428" y="3006533"/>
            <a:ext cx="913959" cy="5381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4" name="Line 145"/>
          <p:cNvSpPr>
            <a:spLocks noChangeShapeType="1"/>
          </p:cNvSpPr>
          <p:nvPr/>
        </p:nvSpPr>
        <p:spPr bwMode="auto">
          <a:xfrm flipH="1" flipV="1">
            <a:off x="5931428" y="3034059"/>
            <a:ext cx="960613" cy="49996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5" name="Rectangle 11"/>
          <p:cNvSpPr>
            <a:spLocks noChangeArrowheads="1"/>
          </p:cNvSpPr>
          <p:nvPr/>
        </p:nvSpPr>
        <p:spPr bwMode="auto">
          <a:xfrm>
            <a:off x="5796049" y="2964122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6" name="Rectangle 11"/>
          <p:cNvSpPr>
            <a:spLocks noChangeArrowheads="1"/>
          </p:cNvSpPr>
          <p:nvPr/>
        </p:nvSpPr>
        <p:spPr bwMode="auto">
          <a:xfrm>
            <a:off x="6675524" y="2929979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7" name="Line 120"/>
          <p:cNvSpPr>
            <a:spLocks noChangeShapeType="1"/>
          </p:cNvSpPr>
          <p:nvPr/>
        </p:nvSpPr>
        <p:spPr bwMode="auto">
          <a:xfrm flipH="1" flipV="1">
            <a:off x="6939799" y="2991769"/>
            <a:ext cx="8819" cy="5528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8" name="Line 120"/>
          <p:cNvSpPr>
            <a:spLocks noChangeShapeType="1"/>
          </p:cNvSpPr>
          <p:nvPr/>
        </p:nvSpPr>
        <p:spPr bwMode="auto">
          <a:xfrm flipH="1" flipV="1">
            <a:off x="5867839" y="3019410"/>
            <a:ext cx="0" cy="5252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" name="Rectangle 11"/>
          <p:cNvSpPr>
            <a:spLocks noChangeArrowheads="1"/>
          </p:cNvSpPr>
          <p:nvPr/>
        </p:nvSpPr>
        <p:spPr bwMode="auto">
          <a:xfrm>
            <a:off x="2996583" y="182844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0" name="Rectangle 11"/>
          <p:cNvSpPr>
            <a:spLocks noChangeArrowheads="1"/>
          </p:cNvSpPr>
          <p:nvPr/>
        </p:nvSpPr>
        <p:spPr bwMode="auto">
          <a:xfrm>
            <a:off x="3793508" y="1828800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1" name="Rectangle 11"/>
          <p:cNvSpPr>
            <a:spLocks noChangeArrowheads="1"/>
          </p:cNvSpPr>
          <p:nvPr/>
        </p:nvSpPr>
        <p:spPr bwMode="auto">
          <a:xfrm>
            <a:off x="4438650" y="1828800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2" name="Rectangle 11"/>
          <p:cNvSpPr>
            <a:spLocks noChangeArrowheads="1"/>
          </p:cNvSpPr>
          <p:nvPr/>
        </p:nvSpPr>
        <p:spPr bwMode="auto">
          <a:xfrm>
            <a:off x="5318125" y="182844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3" name="Line 78"/>
          <p:cNvSpPr>
            <a:spLocks noChangeShapeType="1"/>
          </p:cNvSpPr>
          <p:nvPr/>
        </p:nvSpPr>
        <p:spPr bwMode="auto">
          <a:xfrm flipV="1">
            <a:off x="1761418" y="1905352"/>
            <a:ext cx="2093031" cy="11201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4" name="Line 78"/>
          <p:cNvSpPr>
            <a:spLocks noChangeShapeType="1"/>
          </p:cNvSpPr>
          <p:nvPr/>
        </p:nvSpPr>
        <p:spPr bwMode="auto">
          <a:xfrm flipV="1">
            <a:off x="2530474" y="1905353"/>
            <a:ext cx="1964487" cy="106942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5" name="Line 78"/>
          <p:cNvSpPr>
            <a:spLocks noChangeShapeType="1"/>
          </p:cNvSpPr>
          <p:nvPr/>
        </p:nvSpPr>
        <p:spPr bwMode="auto">
          <a:xfrm flipV="1">
            <a:off x="2637454" y="1905353"/>
            <a:ext cx="2750564" cy="10694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8" name="Line 78"/>
          <p:cNvSpPr>
            <a:spLocks noChangeShapeType="1"/>
          </p:cNvSpPr>
          <p:nvPr/>
        </p:nvSpPr>
        <p:spPr bwMode="auto">
          <a:xfrm flipV="1">
            <a:off x="3056290" y="1897789"/>
            <a:ext cx="62618" cy="11065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" name="Line 78"/>
          <p:cNvSpPr>
            <a:spLocks noChangeShapeType="1"/>
          </p:cNvSpPr>
          <p:nvPr/>
        </p:nvSpPr>
        <p:spPr bwMode="auto">
          <a:xfrm flipV="1">
            <a:off x="3177381" y="1905353"/>
            <a:ext cx="747668" cy="10989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0" name="Line 78"/>
          <p:cNvSpPr>
            <a:spLocks noChangeShapeType="1"/>
          </p:cNvSpPr>
          <p:nvPr/>
        </p:nvSpPr>
        <p:spPr bwMode="auto">
          <a:xfrm flipV="1">
            <a:off x="3958387" y="1884625"/>
            <a:ext cx="613613" cy="108174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1" name="Line 78"/>
          <p:cNvSpPr>
            <a:spLocks noChangeShapeType="1"/>
          </p:cNvSpPr>
          <p:nvPr/>
        </p:nvSpPr>
        <p:spPr bwMode="auto">
          <a:xfrm flipV="1">
            <a:off x="4061044" y="1905354"/>
            <a:ext cx="1388930" cy="1057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2" name="Line 78"/>
          <p:cNvSpPr>
            <a:spLocks noChangeShapeType="1"/>
          </p:cNvSpPr>
          <p:nvPr/>
        </p:nvSpPr>
        <p:spPr bwMode="auto">
          <a:xfrm flipH="1" flipV="1">
            <a:off x="3177381" y="1897788"/>
            <a:ext cx="1300471" cy="11129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3" name="Line 78"/>
          <p:cNvSpPr>
            <a:spLocks noChangeShapeType="1"/>
          </p:cNvSpPr>
          <p:nvPr/>
        </p:nvSpPr>
        <p:spPr bwMode="auto">
          <a:xfrm flipH="1" flipV="1">
            <a:off x="3958386" y="1897788"/>
            <a:ext cx="616897" cy="108095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4" name="Line 78"/>
          <p:cNvSpPr>
            <a:spLocks noChangeShapeType="1"/>
          </p:cNvSpPr>
          <p:nvPr/>
        </p:nvSpPr>
        <p:spPr bwMode="auto">
          <a:xfrm flipH="1" flipV="1">
            <a:off x="4605380" y="1884625"/>
            <a:ext cx="782637" cy="10687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5" name="Line 78"/>
          <p:cNvSpPr>
            <a:spLocks noChangeShapeType="1"/>
          </p:cNvSpPr>
          <p:nvPr/>
        </p:nvSpPr>
        <p:spPr bwMode="auto">
          <a:xfrm flipV="1">
            <a:off x="5448210" y="1884625"/>
            <a:ext cx="49522" cy="107745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6" name="Line 78"/>
          <p:cNvSpPr>
            <a:spLocks noChangeShapeType="1"/>
          </p:cNvSpPr>
          <p:nvPr/>
        </p:nvSpPr>
        <p:spPr bwMode="auto">
          <a:xfrm flipH="1" flipV="1">
            <a:off x="3261078" y="1904999"/>
            <a:ext cx="2620828" cy="10697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7" name="Line 78"/>
          <p:cNvSpPr>
            <a:spLocks noChangeShapeType="1"/>
          </p:cNvSpPr>
          <p:nvPr/>
        </p:nvSpPr>
        <p:spPr bwMode="auto">
          <a:xfrm flipH="1" flipV="1">
            <a:off x="4032866" y="1897787"/>
            <a:ext cx="1971145" cy="105121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8" name="Line 78"/>
          <p:cNvSpPr>
            <a:spLocks noChangeShapeType="1"/>
          </p:cNvSpPr>
          <p:nvPr/>
        </p:nvSpPr>
        <p:spPr bwMode="auto">
          <a:xfrm flipH="1" flipV="1">
            <a:off x="4674657" y="1905353"/>
            <a:ext cx="2128000" cy="1024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9" name="Line 78"/>
          <p:cNvSpPr>
            <a:spLocks noChangeShapeType="1"/>
          </p:cNvSpPr>
          <p:nvPr/>
        </p:nvSpPr>
        <p:spPr bwMode="auto">
          <a:xfrm flipH="1" flipV="1">
            <a:off x="5554131" y="1905000"/>
            <a:ext cx="1385667" cy="1024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9" name="Content Placeholder 2"/>
          <p:cNvSpPr txBox="1">
            <a:spLocks/>
          </p:cNvSpPr>
          <p:nvPr/>
        </p:nvSpPr>
        <p:spPr>
          <a:xfrm>
            <a:off x="618287" y="4343400"/>
            <a:ext cx="8068514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Traditional DC </a:t>
            </a:r>
            <a:r>
              <a:rPr lang="en-US" u="sng" dirty="0">
                <a:solidFill>
                  <a:srgbClr val="0000FF"/>
                </a:solidFill>
              </a:rPr>
              <a:t>Networks</a:t>
            </a:r>
            <a:r>
              <a:rPr lang="en-US" u="sng" dirty="0" smtClean="0">
                <a:solidFill>
                  <a:srgbClr val="0000FF"/>
                </a:solidFill>
              </a:rPr>
              <a:t>: </a:t>
            </a:r>
            <a:r>
              <a:rPr lang="en-US" u="sng" dirty="0" smtClean="0"/>
              <a:t>Wires and Switches</a:t>
            </a:r>
          </a:p>
          <a:p>
            <a:pPr marL="0" indent="0">
              <a:buNone/>
            </a:pPr>
            <a:endParaRPr lang="en-US" u="sng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Overprovisioned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– to handle all possible (worst-case) traffic patterns </a:t>
            </a:r>
            <a:r>
              <a:rPr lang="en-US" dirty="0" smtClean="0">
                <a:solidFill>
                  <a:srgbClr val="FF6600"/>
                </a:solidFill>
              </a:rPr>
              <a:t>at all times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0" name="Title 1"/>
          <p:cNvSpPr>
            <a:spLocks noGrp="1"/>
          </p:cNvSpPr>
          <p:nvPr>
            <p:ph type="title"/>
          </p:nvPr>
        </p:nvSpPr>
        <p:spPr>
          <a:xfrm>
            <a:off x="889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79646"/>
                </a:solidFill>
              </a:rPr>
              <a:t>Background: Reconfigurable Networks (RNs)</a:t>
            </a:r>
            <a:endParaRPr lang="en-US" sz="36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27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1" y="4267200"/>
            <a:ext cx="8229600" cy="1905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u="sng" dirty="0" smtClean="0">
                <a:solidFill>
                  <a:srgbClr val="0000FF"/>
                </a:solidFill>
              </a:rPr>
              <a:t>Reconfigurable Networks </a:t>
            </a:r>
          </a:p>
          <a:p>
            <a:pPr marL="0" indent="0" algn="ctr">
              <a:buNone/>
            </a:pPr>
            <a:endParaRPr lang="en-US" u="sng" dirty="0" smtClean="0"/>
          </a:p>
          <a:p>
            <a:r>
              <a:rPr lang="en-US" dirty="0" smtClean="0"/>
              <a:t>Core replaced by “</a:t>
            </a:r>
            <a:r>
              <a:rPr lang="en-US" dirty="0" smtClean="0">
                <a:solidFill>
                  <a:srgbClr val="FF0000"/>
                </a:solidFill>
              </a:rPr>
              <a:t>wireless steerable links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Links controlled by a centralized 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1554162" y="3587071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419350" y="357215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2994025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854450" y="3576438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4349750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5191125" y="3576438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781675" y="356580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Oval 20"/>
          <p:cNvSpPr>
            <a:spLocks noChangeArrowheads="1"/>
          </p:cNvSpPr>
          <p:nvPr/>
        </p:nvSpPr>
        <p:spPr bwMode="auto">
          <a:xfrm>
            <a:off x="1822450" y="3965590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" name="Line 162"/>
          <p:cNvSpPr>
            <a:spLocks noChangeShapeType="1"/>
          </p:cNvSpPr>
          <p:nvPr/>
        </p:nvSpPr>
        <p:spPr bwMode="auto">
          <a:xfrm flipH="1">
            <a:off x="1541462" y="3663625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Line 186"/>
          <p:cNvSpPr>
            <a:spLocks noChangeShapeType="1"/>
          </p:cNvSpPr>
          <p:nvPr/>
        </p:nvSpPr>
        <p:spPr bwMode="auto">
          <a:xfrm>
            <a:off x="1761419" y="3663625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1465262" y="3965590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Oval 20"/>
          <p:cNvSpPr>
            <a:spLocks noChangeArrowheads="1"/>
          </p:cNvSpPr>
          <p:nvPr/>
        </p:nvSpPr>
        <p:spPr bwMode="auto">
          <a:xfrm>
            <a:off x="2701925" y="3953986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" name="Line 162"/>
          <p:cNvSpPr>
            <a:spLocks noChangeShapeType="1"/>
          </p:cNvSpPr>
          <p:nvPr/>
        </p:nvSpPr>
        <p:spPr bwMode="auto">
          <a:xfrm flipH="1">
            <a:off x="2420937" y="3652021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86"/>
          <p:cNvSpPr>
            <a:spLocks noChangeShapeType="1"/>
          </p:cNvSpPr>
          <p:nvPr/>
        </p:nvSpPr>
        <p:spPr bwMode="auto">
          <a:xfrm>
            <a:off x="2640894" y="3652021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2344737" y="3953986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3261078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Line 162"/>
          <p:cNvSpPr>
            <a:spLocks noChangeShapeType="1"/>
          </p:cNvSpPr>
          <p:nvPr/>
        </p:nvSpPr>
        <p:spPr bwMode="auto">
          <a:xfrm flipH="1">
            <a:off x="2980090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" name="Line 186"/>
          <p:cNvSpPr>
            <a:spLocks noChangeShapeType="1"/>
          </p:cNvSpPr>
          <p:nvPr/>
        </p:nvSpPr>
        <p:spPr bwMode="auto">
          <a:xfrm>
            <a:off x="3200047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2903890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8" name="Oval 20"/>
          <p:cNvSpPr>
            <a:spLocks noChangeArrowheads="1"/>
          </p:cNvSpPr>
          <p:nvPr/>
        </p:nvSpPr>
        <p:spPr bwMode="auto">
          <a:xfrm>
            <a:off x="4129837" y="3937975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Line 162"/>
          <p:cNvSpPr>
            <a:spLocks noChangeShapeType="1"/>
          </p:cNvSpPr>
          <p:nvPr/>
        </p:nvSpPr>
        <p:spPr bwMode="auto">
          <a:xfrm flipH="1">
            <a:off x="3848849" y="3636010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Line 186"/>
          <p:cNvSpPr>
            <a:spLocks noChangeShapeType="1"/>
          </p:cNvSpPr>
          <p:nvPr/>
        </p:nvSpPr>
        <p:spPr bwMode="auto">
          <a:xfrm>
            <a:off x="4068806" y="3636010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1" name="Oval 20"/>
          <p:cNvSpPr>
            <a:spLocks noChangeArrowheads="1"/>
          </p:cNvSpPr>
          <p:nvPr/>
        </p:nvSpPr>
        <p:spPr bwMode="auto">
          <a:xfrm>
            <a:off x="3772649" y="3937975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Oval 20"/>
          <p:cNvSpPr>
            <a:spLocks noChangeArrowheads="1"/>
          </p:cNvSpPr>
          <p:nvPr/>
        </p:nvSpPr>
        <p:spPr bwMode="auto">
          <a:xfrm>
            <a:off x="4666412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3" name="Line 162"/>
          <p:cNvSpPr>
            <a:spLocks noChangeShapeType="1"/>
          </p:cNvSpPr>
          <p:nvPr/>
        </p:nvSpPr>
        <p:spPr bwMode="auto">
          <a:xfrm flipH="1">
            <a:off x="4385424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Line 186"/>
          <p:cNvSpPr>
            <a:spLocks noChangeShapeType="1"/>
          </p:cNvSpPr>
          <p:nvPr/>
        </p:nvSpPr>
        <p:spPr bwMode="auto">
          <a:xfrm>
            <a:off x="4605381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Oval 20"/>
          <p:cNvSpPr>
            <a:spLocks noChangeArrowheads="1"/>
          </p:cNvSpPr>
          <p:nvPr/>
        </p:nvSpPr>
        <p:spPr bwMode="auto">
          <a:xfrm>
            <a:off x="4309224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Oval 20"/>
          <p:cNvSpPr>
            <a:spLocks noChangeArrowheads="1"/>
          </p:cNvSpPr>
          <p:nvPr/>
        </p:nvSpPr>
        <p:spPr bwMode="auto">
          <a:xfrm>
            <a:off x="5449049" y="395593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" name="Line 162"/>
          <p:cNvSpPr>
            <a:spLocks noChangeShapeType="1"/>
          </p:cNvSpPr>
          <p:nvPr/>
        </p:nvSpPr>
        <p:spPr bwMode="auto">
          <a:xfrm flipH="1">
            <a:off x="5168061" y="365396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" name="Line 186"/>
          <p:cNvSpPr>
            <a:spLocks noChangeShapeType="1"/>
          </p:cNvSpPr>
          <p:nvPr/>
        </p:nvSpPr>
        <p:spPr bwMode="auto">
          <a:xfrm>
            <a:off x="5388018" y="365396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" name="Oval 20"/>
          <p:cNvSpPr>
            <a:spLocks noChangeArrowheads="1"/>
          </p:cNvSpPr>
          <p:nvPr/>
        </p:nvSpPr>
        <p:spPr bwMode="auto">
          <a:xfrm>
            <a:off x="5091861" y="395593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" name="Oval 20"/>
          <p:cNvSpPr>
            <a:spLocks noChangeArrowheads="1"/>
          </p:cNvSpPr>
          <p:nvPr/>
        </p:nvSpPr>
        <p:spPr bwMode="auto">
          <a:xfrm>
            <a:off x="6065043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" name="Line 162"/>
          <p:cNvSpPr>
            <a:spLocks noChangeShapeType="1"/>
          </p:cNvSpPr>
          <p:nvPr/>
        </p:nvSpPr>
        <p:spPr bwMode="auto">
          <a:xfrm flipH="1">
            <a:off x="5784055" y="3631727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2" name="Line 186"/>
          <p:cNvSpPr>
            <a:spLocks noChangeShapeType="1"/>
          </p:cNvSpPr>
          <p:nvPr/>
        </p:nvSpPr>
        <p:spPr bwMode="auto">
          <a:xfrm>
            <a:off x="6004012" y="3631727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" name="Oval 20"/>
          <p:cNvSpPr>
            <a:spLocks noChangeArrowheads="1"/>
          </p:cNvSpPr>
          <p:nvPr/>
        </p:nvSpPr>
        <p:spPr bwMode="auto">
          <a:xfrm>
            <a:off x="5707855" y="3933692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4" name="Oval 20"/>
          <p:cNvSpPr>
            <a:spLocks noChangeArrowheads="1"/>
          </p:cNvSpPr>
          <p:nvPr/>
        </p:nvSpPr>
        <p:spPr bwMode="auto">
          <a:xfrm>
            <a:off x="6906418" y="3940069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" name="Line 162"/>
          <p:cNvSpPr>
            <a:spLocks noChangeShapeType="1"/>
          </p:cNvSpPr>
          <p:nvPr/>
        </p:nvSpPr>
        <p:spPr bwMode="auto">
          <a:xfrm flipH="1">
            <a:off x="6625430" y="3638104"/>
            <a:ext cx="109538" cy="30621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" name="Line 186"/>
          <p:cNvSpPr>
            <a:spLocks noChangeShapeType="1"/>
          </p:cNvSpPr>
          <p:nvPr/>
        </p:nvSpPr>
        <p:spPr bwMode="auto">
          <a:xfrm>
            <a:off x="6845387" y="3638104"/>
            <a:ext cx="130088" cy="3274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" name="Oval 20"/>
          <p:cNvSpPr>
            <a:spLocks noChangeArrowheads="1"/>
          </p:cNvSpPr>
          <p:nvPr/>
        </p:nvSpPr>
        <p:spPr bwMode="auto">
          <a:xfrm>
            <a:off x="6549230" y="3940069"/>
            <a:ext cx="152400" cy="20414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1541462" y="1828446"/>
            <a:ext cx="5454737" cy="1758625"/>
            <a:chOff x="1541462" y="1828446"/>
            <a:chExt cx="5454737" cy="1758625"/>
          </a:xfrm>
        </p:grpSpPr>
        <p:sp>
          <p:nvSpPr>
            <p:cNvPr id="14" name="Line 78"/>
            <p:cNvSpPr>
              <a:spLocks noChangeShapeType="1"/>
            </p:cNvSpPr>
            <p:nvPr/>
          </p:nvSpPr>
          <p:spPr bwMode="auto">
            <a:xfrm flipV="1">
              <a:off x="1609239" y="1905354"/>
              <a:ext cx="1480389" cy="10989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Line 120"/>
            <p:cNvSpPr>
              <a:spLocks noChangeShapeType="1"/>
            </p:cNvSpPr>
            <p:nvPr/>
          </p:nvSpPr>
          <p:spPr bwMode="auto">
            <a:xfrm flipV="1">
              <a:off x="1676841" y="3048944"/>
              <a:ext cx="913959" cy="538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Line 145"/>
            <p:cNvSpPr>
              <a:spLocks noChangeShapeType="1"/>
            </p:cNvSpPr>
            <p:nvPr/>
          </p:nvSpPr>
          <p:spPr bwMode="auto">
            <a:xfrm flipH="1" flipV="1">
              <a:off x="1676841" y="3076470"/>
              <a:ext cx="960613" cy="499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1541462" y="3006533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9" name="Rectangle 11"/>
            <p:cNvSpPr>
              <a:spLocks noChangeArrowheads="1"/>
            </p:cNvSpPr>
            <p:nvPr/>
          </p:nvSpPr>
          <p:spPr bwMode="auto">
            <a:xfrm>
              <a:off x="2420937" y="2978740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0" name="Line 120"/>
            <p:cNvSpPr>
              <a:spLocks noChangeShapeType="1"/>
            </p:cNvSpPr>
            <p:nvPr/>
          </p:nvSpPr>
          <p:spPr bwMode="auto">
            <a:xfrm flipH="1" flipV="1">
              <a:off x="2685212" y="3034180"/>
              <a:ext cx="8819" cy="5528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Line 120"/>
            <p:cNvSpPr>
              <a:spLocks noChangeShapeType="1"/>
            </p:cNvSpPr>
            <p:nvPr/>
          </p:nvSpPr>
          <p:spPr bwMode="auto">
            <a:xfrm flipH="1" flipV="1">
              <a:off x="1613252" y="3061821"/>
              <a:ext cx="0" cy="525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2" name="Line 120"/>
            <p:cNvSpPr>
              <a:spLocks noChangeShapeType="1"/>
            </p:cNvSpPr>
            <p:nvPr/>
          </p:nvSpPr>
          <p:spPr bwMode="auto">
            <a:xfrm flipV="1">
              <a:off x="3118908" y="3029925"/>
              <a:ext cx="913959" cy="538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" name="Line 145"/>
            <p:cNvSpPr>
              <a:spLocks noChangeShapeType="1"/>
            </p:cNvSpPr>
            <p:nvPr/>
          </p:nvSpPr>
          <p:spPr bwMode="auto">
            <a:xfrm flipH="1" flipV="1">
              <a:off x="3118908" y="3057451"/>
              <a:ext cx="960613" cy="499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4" name="Rectangle 11"/>
            <p:cNvSpPr>
              <a:spLocks noChangeArrowheads="1"/>
            </p:cNvSpPr>
            <p:nvPr/>
          </p:nvSpPr>
          <p:spPr bwMode="auto">
            <a:xfrm>
              <a:off x="2983529" y="2987514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5" name="Rectangle 11"/>
            <p:cNvSpPr>
              <a:spLocks noChangeArrowheads="1"/>
            </p:cNvSpPr>
            <p:nvPr/>
          </p:nvSpPr>
          <p:spPr bwMode="auto">
            <a:xfrm>
              <a:off x="3863004" y="2953371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6" name="Line 120"/>
            <p:cNvSpPr>
              <a:spLocks noChangeShapeType="1"/>
            </p:cNvSpPr>
            <p:nvPr/>
          </p:nvSpPr>
          <p:spPr bwMode="auto">
            <a:xfrm flipH="1" flipV="1">
              <a:off x="4127279" y="3015161"/>
              <a:ext cx="8819" cy="5528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" name="Line 120"/>
            <p:cNvSpPr>
              <a:spLocks noChangeShapeType="1"/>
            </p:cNvSpPr>
            <p:nvPr/>
          </p:nvSpPr>
          <p:spPr bwMode="auto">
            <a:xfrm flipH="1" flipV="1">
              <a:off x="3055319" y="3042802"/>
              <a:ext cx="0" cy="525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8" name="Line 120"/>
            <p:cNvSpPr>
              <a:spLocks noChangeShapeType="1"/>
            </p:cNvSpPr>
            <p:nvPr/>
          </p:nvSpPr>
          <p:spPr bwMode="auto">
            <a:xfrm flipV="1">
              <a:off x="4489361" y="3025552"/>
              <a:ext cx="913959" cy="538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9" name="Line 145"/>
            <p:cNvSpPr>
              <a:spLocks noChangeShapeType="1"/>
            </p:cNvSpPr>
            <p:nvPr/>
          </p:nvSpPr>
          <p:spPr bwMode="auto">
            <a:xfrm flipH="1" flipV="1">
              <a:off x="4489361" y="3053078"/>
              <a:ext cx="960613" cy="499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0" name="Rectangle 11"/>
            <p:cNvSpPr>
              <a:spLocks noChangeArrowheads="1"/>
            </p:cNvSpPr>
            <p:nvPr/>
          </p:nvSpPr>
          <p:spPr bwMode="auto">
            <a:xfrm>
              <a:off x="4353982" y="2983141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1" name="Rectangle 11"/>
            <p:cNvSpPr>
              <a:spLocks noChangeArrowheads="1"/>
            </p:cNvSpPr>
            <p:nvPr/>
          </p:nvSpPr>
          <p:spPr bwMode="auto">
            <a:xfrm>
              <a:off x="5233457" y="2948998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2" name="Line 120"/>
            <p:cNvSpPr>
              <a:spLocks noChangeShapeType="1"/>
            </p:cNvSpPr>
            <p:nvPr/>
          </p:nvSpPr>
          <p:spPr bwMode="auto">
            <a:xfrm flipH="1" flipV="1">
              <a:off x="5497732" y="3010788"/>
              <a:ext cx="8819" cy="5528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3" name="Line 120"/>
            <p:cNvSpPr>
              <a:spLocks noChangeShapeType="1"/>
            </p:cNvSpPr>
            <p:nvPr/>
          </p:nvSpPr>
          <p:spPr bwMode="auto">
            <a:xfrm flipH="1" flipV="1">
              <a:off x="4425772" y="3038429"/>
              <a:ext cx="0" cy="525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4" name="Line 120"/>
            <p:cNvSpPr>
              <a:spLocks noChangeShapeType="1"/>
            </p:cNvSpPr>
            <p:nvPr/>
          </p:nvSpPr>
          <p:spPr bwMode="auto">
            <a:xfrm flipV="1">
              <a:off x="5931428" y="3006533"/>
              <a:ext cx="913959" cy="5381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5" name="Line 145"/>
            <p:cNvSpPr>
              <a:spLocks noChangeShapeType="1"/>
            </p:cNvSpPr>
            <p:nvPr/>
          </p:nvSpPr>
          <p:spPr bwMode="auto">
            <a:xfrm flipH="1" flipV="1">
              <a:off x="5931428" y="3034059"/>
              <a:ext cx="960613" cy="499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6" name="Rectangle 11"/>
            <p:cNvSpPr>
              <a:spLocks noChangeArrowheads="1"/>
            </p:cNvSpPr>
            <p:nvPr/>
          </p:nvSpPr>
          <p:spPr bwMode="auto">
            <a:xfrm>
              <a:off x="5796049" y="2964122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6675524" y="2929979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8" name="Line 120"/>
            <p:cNvSpPr>
              <a:spLocks noChangeShapeType="1"/>
            </p:cNvSpPr>
            <p:nvPr/>
          </p:nvSpPr>
          <p:spPr bwMode="auto">
            <a:xfrm flipH="1" flipV="1">
              <a:off x="6939799" y="2991769"/>
              <a:ext cx="8819" cy="5528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9" name="Line 120"/>
            <p:cNvSpPr>
              <a:spLocks noChangeShapeType="1"/>
            </p:cNvSpPr>
            <p:nvPr/>
          </p:nvSpPr>
          <p:spPr bwMode="auto">
            <a:xfrm flipH="1" flipV="1">
              <a:off x="5867839" y="3019410"/>
              <a:ext cx="0" cy="525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0" name="Rectangle 11"/>
            <p:cNvSpPr>
              <a:spLocks noChangeArrowheads="1"/>
            </p:cNvSpPr>
            <p:nvPr/>
          </p:nvSpPr>
          <p:spPr bwMode="auto">
            <a:xfrm>
              <a:off x="2996583" y="1828446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1" name="Rectangle 11"/>
            <p:cNvSpPr>
              <a:spLocks noChangeArrowheads="1"/>
            </p:cNvSpPr>
            <p:nvPr/>
          </p:nvSpPr>
          <p:spPr bwMode="auto">
            <a:xfrm>
              <a:off x="3793508" y="1828800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2" name="Rectangle 11"/>
            <p:cNvSpPr>
              <a:spLocks noChangeArrowheads="1"/>
            </p:cNvSpPr>
            <p:nvPr/>
          </p:nvSpPr>
          <p:spPr bwMode="auto">
            <a:xfrm>
              <a:off x="4438650" y="1828800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3" name="Rectangle 11"/>
            <p:cNvSpPr>
              <a:spLocks noChangeArrowheads="1"/>
            </p:cNvSpPr>
            <p:nvPr/>
          </p:nvSpPr>
          <p:spPr bwMode="auto">
            <a:xfrm>
              <a:off x="5318125" y="1828446"/>
              <a:ext cx="320675" cy="76554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4" name="Line 78"/>
            <p:cNvSpPr>
              <a:spLocks noChangeShapeType="1"/>
            </p:cNvSpPr>
            <p:nvPr/>
          </p:nvSpPr>
          <p:spPr bwMode="auto">
            <a:xfrm flipV="1">
              <a:off x="1761418" y="1905352"/>
              <a:ext cx="2093031" cy="1120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5" name="Line 78"/>
            <p:cNvSpPr>
              <a:spLocks noChangeShapeType="1"/>
            </p:cNvSpPr>
            <p:nvPr/>
          </p:nvSpPr>
          <p:spPr bwMode="auto">
            <a:xfrm flipV="1">
              <a:off x="2530474" y="1905353"/>
              <a:ext cx="1964487" cy="1069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6" name="Line 78"/>
            <p:cNvSpPr>
              <a:spLocks noChangeShapeType="1"/>
            </p:cNvSpPr>
            <p:nvPr/>
          </p:nvSpPr>
          <p:spPr bwMode="auto">
            <a:xfrm flipV="1">
              <a:off x="2637454" y="1905353"/>
              <a:ext cx="2750564" cy="10694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 flipV="1">
              <a:off x="3056290" y="1897789"/>
              <a:ext cx="62618" cy="11065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8" name="Line 78"/>
            <p:cNvSpPr>
              <a:spLocks noChangeShapeType="1"/>
            </p:cNvSpPr>
            <p:nvPr/>
          </p:nvSpPr>
          <p:spPr bwMode="auto">
            <a:xfrm flipV="1">
              <a:off x="3177381" y="1905353"/>
              <a:ext cx="747668" cy="10989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" name="Line 78"/>
            <p:cNvSpPr>
              <a:spLocks noChangeShapeType="1"/>
            </p:cNvSpPr>
            <p:nvPr/>
          </p:nvSpPr>
          <p:spPr bwMode="auto">
            <a:xfrm flipV="1">
              <a:off x="3958387" y="1884625"/>
              <a:ext cx="613613" cy="10817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 flipV="1">
              <a:off x="4061044" y="1905354"/>
              <a:ext cx="1388930" cy="1057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 flipH="1" flipV="1">
              <a:off x="3177381" y="1897788"/>
              <a:ext cx="1300471" cy="11129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 flipH="1" flipV="1">
              <a:off x="3958386" y="1897788"/>
              <a:ext cx="616897" cy="10809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3" name="Line 78"/>
            <p:cNvSpPr>
              <a:spLocks noChangeShapeType="1"/>
            </p:cNvSpPr>
            <p:nvPr/>
          </p:nvSpPr>
          <p:spPr bwMode="auto">
            <a:xfrm flipH="1" flipV="1">
              <a:off x="4605380" y="1884625"/>
              <a:ext cx="782637" cy="10687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4" name="Line 78"/>
            <p:cNvSpPr>
              <a:spLocks noChangeShapeType="1"/>
            </p:cNvSpPr>
            <p:nvPr/>
          </p:nvSpPr>
          <p:spPr bwMode="auto">
            <a:xfrm flipV="1">
              <a:off x="5448210" y="1884625"/>
              <a:ext cx="49522" cy="1077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5" name="Line 78"/>
            <p:cNvSpPr>
              <a:spLocks noChangeShapeType="1"/>
            </p:cNvSpPr>
            <p:nvPr/>
          </p:nvSpPr>
          <p:spPr bwMode="auto">
            <a:xfrm flipH="1" flipV="1">
              <a:off x="3261078" y="1904999"/>
              <a:ext cx="2620828" cy="10697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6" name="Line 78"/>
            <p:cNvSpPr>
              <a:spLocks noChangeShapeType="1"/>
            </p:cNvSpPr>
            <p:nvPr/>
          </p:nvSpPr>
          <p:spPr bwMode="auto">
            <a:xfrm flipH="1" flipV="1">
              <a:off x="4032866" y="1897787"/>
              <a:ext cx="1971145" cy="10512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7" name="Line 78"/>
            <p:cNvSpPr>
              <a:spLocks noChangeShapeType="1"/>
            </p:cNvSpPr>
            <p:nvPr/>
          </p:nvSpPr>
          <p:spPr bwMode="auto">
            <a:xfrm flipH="1" flipV="1">
              <a:off x="4674657" y="1905353"/>
              <a:ext cx="2128000" cy="10246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Line 78"/>
            <p:cNvSpPr>
              <a:spLocks noChangeShapeType="1"/>
            </p:cNvSpPr>
            <p:nvPr/>
          </p:nvSpPr>
          <p:spPr bwMode="auto">
            <a:xfrm flipH="1" flipV="1">
              <a:off x="5554131" y="1905000"/>
              <a:ext cx="1385667" cy="10249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7611180" y="3162160"/>
            <a:ext cx="1236840" cy="817347"/>
          </a:xfrm>
          <a:prstGeom prst="rect">
            <a:avLst/>
          </a:prstGeom>
          <a:noFill/>
        </p:spPr>
        <p:txBody>
          <a:bodyPr wrap="none" lIns="77923" tIns="38961" rIns="77923" bIns="38961" rtlCol="0">
            <a:spAutoFit/>
          </a:bodyPr>
          <a:lstStyle/>
          <a:p>
            <a:r>
              <a:rPr lang="en-US" sz="2400" dirty="0" err="1" smtClean="0"/>
              <a:t>ToR</a:t>
            </a:r>
            <a:endParaRPr lang="en-US" sz="2400" dirty="0"/>
          </a:p>
          <a:p>
            <a:r>
              <a:rPr lang="en-US" sz="2400" dirty="0" smtClean="0"/>
              <a:t>switches</a:t>
            </a:r>
            <a:endParaRPr lang="en-US" sz="2400" dirty="0"/>
          </a:p>
        </p:txBody>
      </p:sp>
      <p:sp>
        <p:nvSpPr>
          <p:cNvPr id="124" name="Freeform 123"/>
          <p:cNvSpPr/>
          <p:nvPr/>
        </p:nvSpPr>
        <p:spPr>
          <a:xfrm>
            <a:off x="5791200" y="2750377"/>
            <a:ext cx="922696" cy="451970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3293403" y="2224632"/>
            <a:ext cx="592797" cy="977715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6" name="Freeform 125"/>
          <p:cNvSpPr/>
          <p:nvPr/>
        </p:nvSpPr>
        <p:spPr>
          <a:xfrm>
            <a:off x="1905001" y="2316643"/>
            <a:ext cx="835709" cy="959956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7" name="Freeform 126"/>
          <p:cNvSpPr/>
          <p:nvPr/>
        </p:nvSpPr>
        <p:spPr>
          <a:xfrm>
            <a:off x="4343401" y="2298884"/>
            <a:ext cx="838199" cy="934617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8" name="Can 127"/>
          <p:cNvSpPr/>
          <p:nvPr/>
        </p:nvSpPr>
        <p:spPr>
          <a:xfrm rot="2976130">
            <a:off x="1728962" y="3268828"/>
            <a:ext cx="139313" cy="345654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29" name="Can 128"/>
          <p:cNvSpPr/>
          <p:nvPr/>
        </p:nvSpPr>
        <p:spPr>
          <a:xfrm rot="19033263">
            <a:off x="4374430" y="3220187"/>
            <a:ext cx="101380" cy="358934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0" name="Can 129"/>
          <p:cNvSpPr/>
          <p:nvPr/>
        </p:nvSpPr>
        <p:spPr>
          <a:xfrm rot="2976130">
            <a:off x="1728962" y="3268828"/>
            <a:ext cx="139313" cy="345654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1" name="Can 130"/>
          <p:cNvSpPr/>
          <p:nvPr/>
        </p:nvSpPr>
        <p:spPr>
          <a:xfrm rot="19753693">
            <a:off x="3916039" y="3215609"/>
            <a:ext cx="94279" cy="362665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2" name="Can 131"/>
          <p:cNvSpPr/>
          <p:nvPr/>
        </p:nvSpPr>
        <p:spPr>
          <a:xfrm rot="19033263">
            <a:off x="4374430" y="3220187"/>
            <a:ext cx="101380" cy="358934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3" name="Can 132"/>
          <p:cNvSpPr/>
          <p:nvPr/>
        </p:nvSpPr>
        <p:spPr>
          <a:xfrm rot="1996158">
            <a:off x="3205342" y="3216090"/>
            <a:ext cx="111472" cy="359209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4" name="Can 133"/>
          <p:cNvSpPr/>
          <p:nvPr/>
        </p:nvSpPr>
        <p:spPr>
          <a:xfrm rot="19753693">
            <a:off x="5222576" y="3222090"/>
            <a:ext cx="110048" cy="360005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5" name="Can 134"/>
          <p:cNvSpPr/>
          <p:nvPr/>
        </p:nvSpPr>
        <p:spPr>
          <a:xfrm rot="1996158">
            <a:off x="2612948" y="3218861"/>
            <a:ext cx="114897" cy="362119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6" name="Can 135"/>
          <p:cNvSpPr/>
          <p:nvPr/>
        </p:nvSpPr>
        <p:spPr>
          <a:xfrm rot="19753693">
            <a:off x="5826882" y="3190224"/>
            <a:ext cx="110048" cy="360005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7" name="Can 136"/>
          <p:cNvSpPr/>
          <p:nvPr/>
        </p:nvSpPr>
        <p:spPr>
          <a:xfrm rot="19753693">
            <a:off x="6679944" y="3200863"/>
            <a:ext cx="110048" cy="360005"/>
          </a:xfrm>
          <a:prstGeom prst="can">
            <a:avLst>
              <a:gd name="adj" fmla="val 50000"/>
            </a:avLst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3" tIns="38961" rIns="77923" bIns="38961" rtlCol="0" anchor="ctr"/>
          <a:lstStyle/>
          <a:p>
            <a:pPr algn="ctr"/>
            <a:endParaRPr lang="en-US" dirty="0"/>
          </a:p>
        </p:txBody>
      </p:sp>
      <p:sp>
        <p:nvSpPr>
          <p:cNvPr id="138" name="Freeform 137"/>
          <p:cNvSpPr/>
          <p:nvPr/>
        </p:nvSpPr>
        <p:spPr>
          <a:xfrm>
            <a:off x="1915582" y="2316643"/>
            <a:ext cx="2438400" cy="959956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9" name="Freeform 138"/>
          <p:cNvSpPr/>
          <p:nvPr/>
        </p:nvSpPr>
        <p:spPr>
          <a:xfrm flipH="1">
            <a:off x="2773847" y="2276690"/>
            <a:ext cx="2460045" cy="973744"/>
          </a:xfrm>
          <a:custGeom>
            <a:avLst/>
            <a:gdLst>
              <a:gd name="connsiteX0" fmla="*/ 0 w 4945259"/>
              <a:gd name="connsiteY0" fmla="*/ 824108 h 824108"/>
              <a:gd name="connsiteX1" fmla="*/ 2215908 w 4945259"/>
              <a:gd name="connsiteY1" fmla="*/ 0 h 824108"/>
              <a:gd name="connsiteX2" fmla="*/ 4945259 w 4945259"/>
              <a:gd name="connsiteY2" fmla="*/ 824108 h 82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5259" h="824108">
                <a:moveTo>
                  <a:pt x="0" y="824108"/>
                </a:moveTo>
                <a:cubicBezTo>
                  <a:pt x="695849" y="412054"/>
                  <a:pt x="1391698" y="0"/>
                  <a:pt x="2215908" y="0"/>
                </a:cubicBezTo>
                <a:cubicBezTo>
                  <a:pt x="3040118" y="0"/>
                  <a:pt x="4945259" y="824108"/>
                  <a:pt x="4945259" y="824108"/>
                </a:cubicBezTo>
              </a:path>
            </a:pathLst>
          </a:custGeom>
          <a:ln>
            <a:solidFill>
              <a:srgbClr val="FF0000"/>
            </a:solidFill>
            <a:tailEnd type="non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0" name="Rectangle 17"/>
          <p:cNvSpPr>
            <a:spLocks noChangeArrowheads="1"/>
          </p:cNvSpPr>
          <p:nvPr/>
        </p:nvSpPr>
        <p:spPr bwMode="auto">
          <a:xfrm>
            <a:off x="6629400" y="3572156"/>
            <a:ext cx="320675" cy="7655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1" name="Oval 140"/>
          <p:cNvSpPr/>
          <p:nvPr/>
        </p:nvSpPr>
        <p:spPr>
          <a:xfrm>
            <a:off x="6353626" y="3810000"/>
            <a:ext cx="898061" cy="4572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Left Arrow 141"/>
          <p:cNvSpPr/>
          <p:nvPr/>
        </p:nvSpPr>
        <p:spPr>
          <a:xfrm>
            <a:off x="7217820" y="3546265"/>
            <a:ext cx="542220" cy="125354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Left Arrow 142"/>
          <p:cNvSpPr/>
          <p:nvPr/>
        </p:nvSpPr>
        <p:spPr>
          <a:xfrm rot="1532766">
            <a:off x="7217820" y="4158131"/>
            <a:ext cx="542220" cy="136958"/>
          </a:xfrm>
          <a:prstGeom prst="leftArrow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7763067" y="4137837"/>
            <a:ext cx="747273" cy="448015"/>
          </a:xfrm>
          <a:prstGeom prst="rect">
            <a:avLst/>
          </a:prstGeom>
          <a:noFill/>
        </p:spPr>
        <p:txBody>
          <a:bodyPr wrap="none" lIns="77923" tIns="38961" rIns="77923" bIns="38961" rtlCol="0">
            <a:spAutoFit/>
          </a:bodyPr>
          <a:lstStyle/>
          <a:p>
            <a:r>
              <a:rPr lang="en-US" sz="2400" dirty="0" smtClean="0"/>
              <a:t>Rack</a:t>
            </a:r>
            <a:endParaRPr lang="en-US" sz="2400" dirty="0"/>
          </a:p>
        </p:txBody>
      </p: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889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79646"/>
                </a:solidFill>
              </a:rPr>
              <a:t>Background: Reconfigurable Networks (RNs)</a:t>
            </a:r>
            <a:endParaRPr lang="en-US" sz="3600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8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>
            <a:spLocks noGrp="1"/>
          </p:cNvSpPr>
          <p:nvPr>
            <p:ph type="title"/>
          </p:nvPr>
        </p:nvSpPr>
        <p:spPr>
          <a:xfrm>
            <a:off x="152400" y="91281"/>
            <a:ext cx="8839199" cy="88423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79646"/>
                </a:solidFill>
              </a:rPr>
              <a:t>FSO-based RN (</a:t>
            </a:r>
            <a:r>
              <a:rPr lang="en-US" sz="3600" dirty="0" err="1" smtClean="0">
                <a:solidFill>
                  <a:srgbClr val="F79646"/>
                </a:solidFill>
              </a:rPr>
              <a:t>FireFly</a:t>
            </a:r>
            <a:r>
              <a:rPr lang="en-US" sz="3600" dirty="0" smtClean="0">
                <a:solidFill>
                  <a:srgbClr val="F79646"/>
                </a:solidFill>
              </a:rPr>
              <a:t> [Sigcomm-14])  </a:t>
            </a:r>
            <a:endParaRPr lang="en-US" sz="3600" dirty="0">
              <a:solidFill>
                <a:srgbClr val="F79646"/>
              </a:solidFill>
            </a:endParaRPr>
          </a:p>
        </p:txBody>
      </p:sp>
      <p:sp>
        <p:nvSpPr>
          <p:cNvPr id="285" name="Content Placeholder 2"/>
          <p:cNvSpPr>
            <a:spLocks noGrp="1"/>
          </p:cNvSpPr>
          <p:nvPr>
            <p:ph idx="1"/>
          </p:nvPr>
        </p:nvSpPr>
        <p:spPr>
          <a:xfrm>
            <a:off x="533400" y="4315619"/>
            <a:ext cx="8153400" cy="238998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(50</a:t>
            </a:r>
            <a:r>
              <a:rPr lang="en-US" dirty="0"/>
              <a:t>+</a:t>
            </a:r>
            <a:r>
              <a:rPr lang="en-US" dirty="0" smtClean="0"/>
              <a:t>) </a:t>
            </a:r>
            <a:r>
              <a:rPr lang="en-US" u="sng" dirty="0" smtClean="0"/>
              <a:t>steerable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FSO links on each rack.</a:t>
            </a:r>
          </a:p>
          <a:p>
            <a:r>
              <a:rPr lang="en-US" dirty="0" smtClean="0"/>
              <a:t>Links steered in </a:t>
            </a:r>
            <a:r>
              <a:rPr lang="en-US" u="sng" dirty="0" smtClean="0">
                <a:solidFill>
                  <a:srgbClr val="000000"/>
                </a:solidFill>
              </a:rPr>
              <a:t>real-time</a:t>
            </a:r>
            <a:r>
              <a:rPr lang="en-US" dirty="0" smtClean="0"/>
              <a:t>, based on traffic.</a:t>
            </a:r>
          </a:p>
          <a:p>
            <a:r>
              <a:rPr lang="en-US" dirty="0" smtClean="0"/>
              <a:t>Near-optimal performance possible.</a:t>
            </a:r>
          </a:p>
          <a:p>
            <a:r>
              <a:rPr lang="en-US" dirty="0" smtClean="0"/>
              <a:t>Key benefits: </a:t>
            </a:r>
            <a:r>
              <a:rPr lang="en-US" u="sng" dirty="0" smtClean="0"/>
              <a:t>No wires</a:t>
            </a:r>
            <a:r>
              <a:rPr lang="en-US" dirty="0" smtClean="0"/>
              <a:t>, incremental expansion, perhaps lower cost.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pic>
        <p:nvPicPr>
          <p:cNvPr id="7" name="Picture 6" descr="firefl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94823"/>
            <a:ext cx="7662672" cy="320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11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646"/>
                </a:solidFill>
              </a:rPr>
              <a:t>Outline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Reconfigurable DC networks (RNs)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Virtual network embedding (VNE) problem 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Traditional traffic model.</a:t>
            </a:r>
          </a:p>
          <a:p>
            <a:r>
              <a:rPr lang="en-US" dirty="0" smtClean="0"/>
              <a:t>VNE in RNs </a:t>
            </a:r>
            <a:r>
              <a:rPr lang="mr-IN" dirty="0" smtClean="0"/>
              <a:t>–</a:t>
            </a:r>
            <a:r>
              <a:rPr lang="en-US" dirty="0" smtClean="0"/>
              <a:t> Stochastic traffic model.</a:t>
            </a:r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58B8-ACF5-6E4C-8B3E-49E538074B4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25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C77E05-685F-4FB9-921C-52000707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79646"/>
                </a:solidFill>
              </a:rPr>
              <a:t>Background: VN, and </a:t>
            </a:r>
            <a:r>
              <a:rPr lang="en-US" dirty="0" smtClean="0">
                <a:solidFill>
                  <a:srgbClr val="F79646"/>
                </a:solidFill>
              </a:rPr>
              <a:t>VN Embedding</a:t>
            </a:r>
            <a:endParaRPr lang="en-US" b="1" dirty="0">
              <a:solidFill>
                <a:srgbClr val="F7964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="" xmlns:a16="http://schemas.microsoft.com/office/drawing/2014/main" id="{2136F03A-2FD9-4344-9AC8-5BC5E97B38FD}"/>
              </a:ext>
            </a:extLst>
          </p:cNvPr>
          <p:cNvSpPr/>
          <p:nvPr/>
        </p:nvSpPr>
        <p:spPr>
          <a:xfrm>
            <a:off x="200025" y="1981200"/>
            <a:ext cx="4625928" cy="4229100"/>
          </a:xfrm>
          <a:prstGeom prst="clou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6615111" y="2110324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52B910CD-3011-4F61-A907-F7B3453903BE}"/>
              </a:ext>
            </a:extLst>
          </p:cNvPr>
          <p:cNvSpPr/>
          <p:nvPr/>
        </p:nvSpPr>
        <p:spPr>
          <a:xfrm>
            <a:off x="7934320" y="2171700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6679134" y="3498985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3F1E05DF-F103-41F3-A228-24B13C2F7AB3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7034212" y="2319874"/>
            <a:ext cx="900108" cy="613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39C4836-0D2E-4878-B4FE-20DA60BD1853}"/>
              </a:ext>
            </a:extLst>
          </p:cNvPr>
          <p:cNvCxnSpPr>
            <a:cxnSpLocks/>
            <a:stCxn id="8" idx="7"/>
            <a:endCxn id="7" idx="3"/>
          </p:cNvCxnSpPr>
          <p:nvPr/>
        </p:nvCxnSpPr>
        <p:spPr>
          <a:xfrm flipV="1">
            <a:off x="7036859" y="2529424"/>
            <a:ext cx="958837" cy="10309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240E53CF-5CE6-4FE9-B2FE-F4B3B9B6E20D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>
            <a:off x="6824662" y="2529424"/>
            <a:ext cx="64023" cy="96956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87BE0553-A298-480B-B96A-814960114003}"/>
              </a:ext>
            </a:extLst>
          </p:cNvPr>
          <p:cNvCxnSpPr>
            <a:cxnSpLocks/>
            <a:endCxn id="22" idx="2"/>
          </p:cNvCxnSpPr>
          <p:nvPr/>
        </p:nvCxnSpPr>
        <p:spPr>
          <a:xfrm>
            <a:off x="7054050" y="3808516"/>
            <a:ext cx="670719" cy="3191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E314475E-9B66-4520-9747-2D8303695B0F}"/>
              </a:ext>
            </a:extLst>
          </p:cNvPr>
          <p:cNvSpPr/>
          <p:nvPr/>
        </p:nvSpPr>
        <p:spPr>
          <a:xfrm>
            <a:off x="7724769" y="3918085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="" xmlns:a16="http://schemas.microsoft.com/office/drawing/2014/main" id="{48565C85-20C3-4779-A425-F483D8D4D7F4}"/>
              </a:ext>
            </a:extLst>
          </p:cNvPr>
          <p:cNvCxnSpPr>
            <a:cxnSpLocks/>
            <a:stCxn id="22" idx="7"/>
          </p:cNvCxnSpPr>
          <p:nvPr/>
        </p:nvCxnSpPr>
        <p:spPr>
          <a:xfrm flipV="1">
            <a:off x="8082494" y="2590801"/>
            <a:ext cx="161923" cy="13886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6096000" y="1637660"/>
            <a:ext cx="2596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Network (VN)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="" xmlns:a16="http://schemas.microsoft.com/office/drawing/2014/main" id="{882A01E2-3884-451E-BF58-FC8B0359CF4B}"/>
              </a:ext>
            </a:extLst>
          </p:cNvPr>
          <p:cNvSpPr/>
          <p:nvPr/>
        </p:nvSpPr>
        <p:spPr>
          <a:xfrm>
            <a:off x="1934191" y="2977121"/>
            <a:ext cx="900108" cy="147079"/>
          </a:xfrm>
          <a:custGeom>
            <a:avLst/>
            <a:gdLst>
              <a:gd name="connsiteX0" fmla="*/ 0 w 2009775"/>
              <a:gd name="connsiteY0" fmla="*/ 0 h 1066800"/>
              <a:gd name="connsiteX1" fmla="*/ 66675 w 2009775"/>
              <a:gd name="connsiteY1" fmla="*/ 57150 h 1066800"/>
              <a:gd name="connsiteX2" fmla="*/ 123825 w 2009775"/>
              <a:gd name="connsiteY2" fmla="*/ 85725 h 1066800"/>
              <a:gd name="connsiteX3" fmla="*/ 152400 w 2009775"/>
              <a:gd name="connsiteY3" fmla="*/ 104775 h 1066800"/>
              <a:gd name="connsiteX4" fmla="*/ 190500 w 2009775"/>
              <a:gd name="connsiteY4" fmla="*/ 114300 h 1066800"/>
              <a:gd name="connsiteX5" fmla="*/ 219075 w 2009775"/>
              <a:gd name="connsiteY5" fmla="*/ 123825 h 1066800"/>
              <a:gd name="connsiteX6" fmla="*/ 419100 w 2009775"/>
              <a:gd name="connsiteY6" fmla="*/ 133350 h 1066800"/>
              <a:gd name="connsiteX7" fmla="*/ 457200 w 2009775"/>
              <a:gd name="connsiteY7" fmla="*/ 142875 h 1066800"/>
              <a:gd name="connsiteX8" fmla="*/ 514350 w 2009775"/>
              <a:gd name="connsiteY8" fmla="*/ 152400 h 1066800"/>
              <a:gd name="connsiteX9" fmla="*/ 542925 w 2009775"/>
              <a:gd name="connsiteY9" fmla="*/ 180975 h 1066800"/>
              <a:gd name="connsiteX10" fmla="*/ 552450 w 2009775"/>
              <a:gd name="connsiteY10" fmla="*/ 295275 h 1066800"/>
              <a:gd name="connsiteX11" fmla="*/ 561975 w 2009775"/>
              <a:gd name="connsiteY11" fmla="*/ 361950 h 1066800"/>
              <a:gd name="connsiteX12" fmla="*/ 600075 w 2009775"/>
              <a:gd name="connsiteY12" fmla="*/ 419100 h 1066800"/>
              <a:gd name="connsiteX13" fmla="*/ 647700 w 2009775"/>
              <a:gd name="connsiteY13" fmla="*/ 466725 h 1066800"/>
              <a:gd name="connsiteX14" fmla="*/ 666750 w 2009775"/>
              <a:gd name="connsiteY14" fmla="*/ 495300 h 1066800"/>
              <a:gd name="connsiteX15" fmla="*/ 695325 w 2009775"/>
              <a:gd name="connsiteY15" fmla="*/ 504825 h 1066800"/>
              <a:gd name="connsiteX16" fmla="*/ 781050 w 2009775"/>
              <a:gd name="connsiteY16" fmla="*/ 542925 h 1066800"/>
              <a:gd name="connsiteX17" fmla="*/ 819150 w 2009775"/>
              <a:gd name="connsiteY17" fmla="*/ 552450 h 1066800"/>
              <a:gd name="connsiteX18" fmla="*/ 1285875 w 2009775"/>
              <a:gd name="connsiteY18" fmla="*/ 581025 h 1066800"/>
              <a:gd name="connsiteX19" fmla="*/ 1304925 w 2009775"/>
              <a:gd name="connsiteY19" fmla="*/ 609600 h 1066800"/>
              <a:gd name="connsiteX20" fmla="*/ 1314450 w 2009775"/>
              <a:gd name="connsiteY20" fmla="*/ 638175 h 1066800"/>
              <a:gd name="connsiteX21" fmla="*/ 1333500 w 2009775"/>
              <a:gd name="connsiteY21" fmla="*/ 733425 h 1066800"/>
              <a:gd name="connsiteX22" fmla="*/ 1343025 w 2009775"/>
              <a:gd name="connsiteY22" fmla="*/ 771525 h 1066800"/>
              <a:gd name="connsiteX23" fmla="*/ 1352550 w 2009775"/>
              <a:gd name="connsiteY23" fmla="*/ 819150 h 1066800"/>
              <a:gd name="connsiteX24" fmla="*/ 1447800 w 2009775"/>
              <a:gd name="connsiteY24" fmla="*/ 895350 h 1066800"/>
              <a:gd name="connsiteX25" fmla="*/ 1543050 w 2009775"/>
              <a:gd name="connsiteY25" fmla="*/ 942975 h 1066800"/>
              <a:gd name="connsiteX26" fmla="*/ 1609725 w 2009775"/>
              <a:gd name="connsiteY26" fmla="*/ 971550 h 1066800"/>
              <a:gd name="connsiteX27" fmla="*/ 1638300 w 2009775"/>
              <a:gd name="connsiteY27" fmla="*/ 990600 h 1066800"/>
              <a:gd name="connsiteX28" fmla="*/ 1790700 w 2009775"/>
              <a:gd name="connsiteY28" fmla="*/ 1000125 h 1066800"/>
              <a:gd name="connsiteX29" fmla="*/ 1885950 w 2009775"/>
              <a:gd name="connsiteY29" fmla="*/ 1028700 h 1066800"/>
              <a:gd name="connsiteX30" fmla="*/ 1914525 w 2009775"/>
              <a:gd name="connsiteY30" fmla="*/ 1038225 h 1066800"/>
              <a:gd name="connsiteX31" fmla="*/ 1962150 w 2009775"/>
              <a:gd name="connsiteY31" fmla="*/ 1047750 h 1066800"/>
              <a:gd name="connsiteX32" fmla="*/ 2009775 w 2009775"/>
              <a:gd name="connsiteY3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09775" h="1066800">
                <a:moveTo>
                  <a:pt x="0" y="0"/>
                </a:moveTo>
                <a:cubicBezTo>
                  <a:pt x="116711" y="70026"/>
                  <a:pt x="707" y="-8818"/>
                  <a:pt x="66675" y="57150"/>
                </a:cubicBezTo>
                <a:cubicBezTo>
                  <a:pt x="93972" y="84447"/>
                  <a:pt x="92837" y="70231"/>
                  <a:pt x="123825" y="85725"/>
                </a:cubicBezTo>
                <a:cubicBezTo>
                  <a:pt x="134064" y="90845"/>
                  <a:pt x="141878" y="100266"/>
                  <a:pt x="152400" y="104775"/>
                </a:cubicBezTo>
                <a:cubicBezTo>
                  <a:pt x="164432" y="109932"/>
                  <a:pt x="177913" y="110704"/>
                  <a:pt x="190500" y="114300"/>
                </a:cubicBezTo>
                <a:cubicBezTo>
                  <a:pt x="200154" y="117058"/>
                  <a:pt x="209069" y="122991"/>
                  <a:pt x="219075" y="123825"/>
                </a:cubicBezTo>
                <a:cubicBezTo>
                  <a:pt x="285595" y="129368"/>
                  <a:pt x="352425" y="130175"/>
                  <a:pt x="419100" y="133350"/>
                </a:cubicBezTo>
                <a:cubicBezTo>
                  <a:pt x="431800" y="136525"/>
                  <a:pt x="444363" y="140308"/>
                  <a:pt x="457200" y="142875"/>
                </a:cubicBezTo>
                <a:cubicBezTo>
                  <a:pt x="476138" y="146663"/>
                  <a:pt x="496702" y="144556"/>
                  <a:pt x="514350" y="152400"/>
                </a:cubicBezTo>
                <a:cubicBezTo>
                  <a:pt x="526659" y="157871"/>
                  <a:pt x="533400" y="171450"/>
                  <a:pt x="542925" y="180975"/>
                </a:cubicBezTo>
                <a:cubicBezTo>
                  <a:pt x="546100" y="219075"/>
                  <a:pt x="548448" y="257253"/>
                  <a:pt x="552450" y="295275"/>
                </a:cubicBezTo>
                <a:cubicBezTo>
                  <a:pt x="554800" y="317602"/>
                  <a:pt x="553916" y="340996"/>
                  <a:pt x="561975" y="361950"/>
                </a:cubicBezTo>
                <a:cubicBezTo>
                  <a:pt x="570194" y="383319"/>
                  <a:pt x="587375" y="400050"/>
                  <a:pt x="600075" y="419100"/>
                </a:cubicBezTo>
                <a:cubicBezTo>
                  <a:pt x="625475" y="457200"/>
                  <a:pt x="609600" y="441325"/>
                  <a:pt x="647700" y="466725"/>
                </a:cubicBezTo>
                <a:cubicBezTo>
                  <a:pt x="654050" y="476250"/>
                  <a:pt x="657811" y="488149"/>
                  <a:pt x="666750" y="495300"/>
                </a:cubicBezTo>
                <a:cubicBezTo>
                  <a:pt x="674590" y="501572"/>
                  <a:pt x="686345" y="500335"/>
                  <a:pt x="695325" y="504825"/>
                </a:cubicBezTo>
                <a:cubicBezTo>
                  <a:pt x="757873" y="536099"/>
                  <a:pt x="682756" y="518351"/>
                  <a:pt x="781050" y="542925"/>
                </a:cubicBezTo>
                <a:cubicBezTo>
                  <a:pt x="793750" y="546100"/>
                  <a:pt x="806611" y="548688"/>
                  <a:pt x="819150" y="552450"/>
                </a:cubicBezTo>
                <a:cubicBezTo>
                  <a:pt x="1028342" y="615208"/>
                  <a:pt x="703289" y="567476"/>
                  <a:pt x="1285875" y="581025"/>
                </a:cubicBezTo>
                <a:cubicBezTo>
                  <a:pt x="1292225" y="590550"/>
                  <a:pt x="1299805" y="599361"/>
                  <a:pt x="1304925" y="609600"/>
                </a:cubicBezTo>
                <a:cubicBezTo>
                  <a:pt x="1309415" y="618580"/>
                  <a:pt x="1312192" y="628392"/>
                  <a:pt x="1314450" y="638175"/>
                </a:cubicBezTo>
                <a:cubicBezTo>
                  <a:pt x="1321731" y="669725"/>
                  <a:pt x="1325647" y="702013"/>
                  <a:pt x="1333500" y="733425"/>
                </a:cubicBezTo>
                <a:cubicBezTo>
                  <a:pt x="1336675" y="746125"/>
                  <a:pt x="1340185" y="758746"/>
                  <a:pt x="1343025" y="771525"/>
                </a:cubicBezTo>
                <a:cubicBezTo>
                  <a:pt x="1346537" y="787329"/>
                  <a:pt x="1345851" y="804412"/>
                  <a:pt x="1352550" y="819150"/>
                </a:cubicBezTo>
                <a:cubicBezTo>
                  <a:pt x="1398859" y="921030"/>
                  <a:pt x="1371499" y="844483"/>
                  <a:pt x="1447800" y="895350"/>
                </a:cubicBezTo>
                <a:cubicBezTo>
                  <a:pt x="1515842" y="940712"/>
                  <a:pt x="1482738" y="927897"/>
                  <a:pt x="1543050" y="942975"/>
                </a:cubicBezTo>
                <a:cubicBezTo>
                  <a:pt x="1614789" y="990801"/>
                  <a:pt x="1523615" y="934646"/>
                  <a:pt x="1609725" y="971550"/>
                </a:cubicBezTo>
                <a:cubicBezTo>
                  <a:pt x="1620247" y="976059"/>
                  <a:pt x="1626992" y="988815"/>
                  <a:pt x="1638300" y="990600"/>
                </a:cubicBezTo>
                <a:cubicBezTo>
                  <a:pt x="1688576" y="998538"/>
                  <a:pt x="1739900" y="996950"/>
                  <a:pt x="1790700" y="1000125"/>
                </a:cubicBezTo>
                <a:cubicBezTo>
                  <a:pt x="1848281" y="1014520"/>
                  <a:pt x="1816381" y="1005510"/>
                  <a:pt x="1885950" y="1028700"/>
                </a:cubicBezTo>
                <a:cubicBezTo>
                  <a:pt x="1895475" y="1031875"/>
                  <a:pt x="1904680" y="1036256"/>
                  <a:pt x="1914525" y="1038225"/>
                </a:cubicBezTo>
                <a:cubicBezTo>
                  <a:pt x="1930400" y="1041400"/>
                  <a:pt x="1946346" y="1044238"/>
                  <a:pt x="1962150" y="1047750"/>
                </a:cubicBezTo>
                <a:cubicBezTo>
                  <a:pt x="2003090" y="1056848"/>
                  <a:pt x="1991513" y="1048538"/>
                  <a:pt x="2009775" y="106680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DF5C8B14-6D33-45C0-84EE-834CAB66DFA0}"/>
              </a:ext>
            </a:extLst>
          </p:cNvPr>
          <p:cNvSpPr txBox="1"/>
          <p:nvPr/>
        </p:nvSpPr>
        <p:spPr>
          <a:xfrm>
            <a:off x="1669503" y="6210300"/>
            <a:ext cx="1716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 Network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="" xmlns:a16="http://schemas.microsoft.com/office/drawing/2014/main" id="{BF5CA609-CB48-4295-8D45-A9BED3031D78}"/>
              </a:ext>
            </a:extLst>
          </p:cNvPr>
          <p:cNvSpPr txBox="1"/>
          <p:nvPr/>
        </p:nvSpPr>
        <p:spPr>
          <a:xfrm>
            <a:off x="2057400" y="2604535"/>
            <a:ext cx="683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="" xmlns:a16="http://schemas.microsoft.com/office/drawing/2014/main" id="{A54888A7-59DC-46DB-A6D4-4DC1014B50AA}"/>
              </a:ext>
            </a:extLst>
          </p:cNvPr>
          <p:cNvSpPr/>
          <p:nvPr/>
        </p:nvSpPr>
        <p:spPr>
          <a:xfrm>
            <a:off x="1515090" y="2887148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>
            <a:extLst>
              <a:ext uri="{FF2B5EF4-FFF2-40B4-BE49-F238E27FC236}">
                <a16:creationId xmlns="" xmlns:a16="http://schemas.microsoft.com/office/drawing/2014/main" id="{52B910CD-3011-4F61-A907-F7B3453903BE}"/>
              </a:ext>
            </a:extLst>
          </p:cNvPr>
          <p:cNvSpPr/>
          <p:nvPr/>
        </p:nvSpPr>
        <p:spPr>
          <a:xfrm>
            <a:off x="2834299" y="2948524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84D35266-4493-46E4-9669-406E93AE7E39}"/>
              </a:ext>
            </a:extLst>
          </p:cNvPr>
          <p:cNvSpPr/>
          <p:nvPr/>
        </p:nvSpPr>
        <p:spPr>
          <a:xfrm>
            <a:off x="1579113" y="427580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="" xmlns:a16="http://schemas.microsoft.com/office/drawing/2014/main" id="{E314475E-9B66-4520-9747-2D8303695B0F}"/>
              </a:ext>
            </a:extLst>
          </p:cNvPr>
          <p:cNvSpPr/>
          <p:nvPr/>
        </p:nvSpPr>
        <p:spPr>
          <a:xfrm>
            <a:off x="2624748" y="4694909"/>
            <a:ext cx="419101" cy="41910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65">
            <a:extLst>
              <a:ext uri="{FF2B5EF4-FFF2-40B4-BE49-F238E27FC236}">
                <a16:creationId xmlns="" xmlns:a16="http://schemas.microsoft.com/office/drawing/2014/main" id="{882A01E2-3884-451E-BF58-FC8B0359CF4B}"/>
              </a:ext>
            </a:extLst>
          </p:cNvPr>
          <p:cNvSpPr/>
          <p:nvPr/>
        </p:nvSpPr>
        <p:spPr>
          <a:xfrm>
            <a:off x="1934191" y="4463661"/>
            <a:ext cx="690557" cy="489339"/>
          </a:xfrm>
          <a:custGeom>
            <a:avLst/>
            <a:gdLst>
              <a:gd name="connsiteX0" fmla="*/ 0 w 2009775"/>
              <a:gd name="connsiteY0" fmla="*/ 0 h 1066800"/>
              <a:gd name="connsiteX1" fmla="*/ 66675 w 2009775"/>
              <a:gd name="connsiteY1" fmla="*/ 57150 h 1066800"/>
              <a:gd name="connsiteX2" fmla="*/ 123825 w 2009775"/>
              <a:gd name="connsiteY2" fmla="*/ 85725 h 1066800"/>
              <a:gd name="connsiteX3" fmla="*/ 152400 w 2009775"/>
              <a:gd name="connsiteY3" fmla="*/ 104775 h 1066800"/>
              <a:gd name="connsiteX4" fmla="*/ 190500 w 2009775"/>
              <a:gd name="connsiteY4" fmla="*/ 114300 h 1066800"/>
              <a:gd name="connsiteX5" fmla="*/ 219075 w 2009775"/>
              <a:gd name="connsiteY5" fmla="*/ 123825 h 1066800"/>
              <a:gd name="connsiteX6" fmla="*/ 419100 w 2009775"/>
              <a:gd name="connsiteY6" fmla="*/ 133350 h 1066800"/>
              <a:gd name="connsiteX7" fmla="*/ 457200 w 2009775"/>
              <a:gd name="connsiteY7" fmla="*/ 142875 h 1066800"/>
              <a:gd name="connsiteX8" fmla="*/ 514350 w 2009775"/>
              <a:gd name="connsiteY8" fmla="*/ 152400 h 1066800"/>
              <a:gd name="connsiteX9" fmla="*/ 542925 w 2009775"/>
              <a:gd name="connsiteY9" fmla="*/ 180975 h 1066800"/>
              <a:gd name="connsiteX10" fmla="*/ 552450 w 2009775"/>
              <a:gd name="connsiteY10" fmla="*/ 295275 h 1066800"/>
              <a:gd name="connsiteX11" fmla="*/ 561975 w 2009775"/>
              <a:gd name="connsiteY11" fmla="*/ 361950 h 1066800"/>
              <a:gd name="connsiteX12" fmla="*/ 600075 w 2009775"/>
              <a:gd name="connsiteY12" fmla="*/ 419100 h 1066800"/>
              <a:gd name="connsiteX13" fmla="*/ 647700 w 2009775"/>
              <a:gd name="connsiteY13" fmla="*/ 466725 h 1066800"/>
              <a:gd name="connsiteX14" fmla="*/ 666750 w 2009775"/>
              <a:gd name="connsiteY14" fmla="*/ 495300 h 1066800"/>
              <a:gd name="connsiteX15" fmla="*/ 695325 w 2009775"/>
              <a:gd name="connsiteY15" fmla="*/ 504825 h 1066800"/>
              <a:gd name="connsiteX16" fmla="*/ 781050 w 2009775"/>
              <a:gd name="connsiteY16" fmla="*/ 542925 h 1066800"/>
              <a:gd name="connsiteX17" fmla="*/ 819150 w 2009775"/>
              <a:gd name="connsiteY17" fmla="*/ 552450 h 1066800"/>
              <a:gd name="connsiteX18" fmla="*/ 1285875 w 2009775"/>
              <a:gd name="connsiteY18" fmla="*/ 581025 h 1066800"/>
              <a:gd name="connsiteX19" fmla="*/ 1304925 w 2009775"/>
              <a:gd name="connsiteY19" fmla="*/ 609600 h 1066800"/>
              <a:gd name="connsiteX20" fmla="*/ 1314450 w 2009775"/>
              <a:gd name="connsiteY20" fmla="*/ 638175 h 1066800"/>
              <a:gd name="connsiteX21" fmla="*/ 1333500 w 2009775"/>
              <a:gd name="connsiteY21" fmla="*/ 733425 h 1066800"/>
              <a:gd name="connsiteX22" fmla="*/ 1343025 w 2009775"/>
              <a:gd name="connsiteY22" fmla="*/ 771525 h 1066800"/>
              <a:gd name="connsiteX23" fmla="*/ 1352550 w 2009775"/>
              <a:gd name="connsiteY23" fmla="*/ 819150 h 1066800"/>
              <a:gd name="connsiteX24" fmla="*/ 1447800 w 2009775"/>
              <a:gd name="connsiteY24" fmla="*/ 895350 h 1066800"/>
              <a:gd name="connsiteX25" fmla="*/ 1543050 w 2009775"/>
              <a:gd name="connsiteY25" fmla="*/ 942975 h 1066800"/>
              <a:gd name="connsiteX26" fmla="*/ 1609725 w 2009775"/>
              <a:gd name="connsiteY26" fmla="*/ 971550 h 1066800"/>
              <a:gd name="connsiteX27" fmla="*/ 1638300 w 2009775"/>
              <a:gd name="connsiteY27" fmla="*/ 990600 h 1066800"/>
              <a:gd name="connsiteX28" fmla="*/ 1790700 w 2009775"/>
              <a:gd name="connsiteY28" fmla="*/ 1000125 h 1066800"/>
              <a:gd name="connsiteX29" fmla="*/ 1885950 w 2009775"/>
              <a:gd name="connsiteY29" fmla="*/ 1028700 h 1066800"/>
              <a:gd name="connsiteX30" fmla="*/ 1914525 w 2009775"/>
              <a:gd name="connsiteY30" fmla="*/ 1038225 h 1066800"/>
              <a:gd name="connsiteX31" fmla="*/ 1962150 w 2009775"/>
              <a:gd name="connsiteY31" fmla="*/ 1047750 h 1066800"/>
              <a:gd name="connsiteX32" fmla="*/ 2009775 w 2009775"/>
              <a:gd name="connsiteY3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09775" h="1066800">
                <a:moveTo>
                  <a:pt x="0" y="0"/>
                </a:moveTo>
                <a:cubicBezTo>
                  <a:pt x="116711" y="70026"/>
                  <a:pt x="707" y="-8818"/>
                  <a:pt x="66675" y="57150"/>
                </a:cubicBezTo>
                <a:cubicBezTo>
                  <a:pt x="93972" y="84447"/>
                  <a:pt x="92837" y="70231"/>
                  <a:pt x="123825" y="85725"/>
                </a:cubicBezTo>
                <a:cubicBezTo>
                  <a:pt x="134064" y="90845"/>
                  <a:pt x="141878" y="100266"/>
                  <a:pt x="152400" y="104775"/>
                </a:cubicBezTo>
                <a:cubicBezTo>
                  <a:pt x="164432" y="109932"/>
                  <a:pt x="177913" y="110704"/>
                  <a:pt x="190500" y="114300"/>
                </a:cubicBezTo>
                <a:cubicBezTo>
                  <a:pt x="200154" y="117058"/>
                  <a:pt x="209069" y="122991"/>
                  <a:pt x="219075" y="123825"/>
                </a:cubicBezTo>
                <a:cubicBezTo>
                  <a:pt x="285595" y="129368"/>
                  <a:pt x="352425" y="130175"/>
                  <a:pt x="419100" y="133350"/>
                </a:cubicBezTo>
                <a:cubicBezTo>
                  <a:pt x="431800" y="136525"/>
                  <a:pt x="444363" y="140308"/>
                  <a:pt x="457200" y="142875"/>
                </a:cubicBezTo>
                <a:cubicBezTo>
                  <a:pt x="476138" y="146663"/>
                  <a:pt x="496702" y="144556"/>
                  <a:pt x="514350" y="152400"/>
                </a:cubicBezTo>
                <a:cubicBezTo>
                  <a:pt x="526659" y="157871"/>
                  <a:pt x="533400" y="171450"/>
                  <a:pt x="542925" y="180975"/>
                </a:cubicBezTo>
                <a:cubicBezTo>
                  <a:pt x="546100" y="219075"/>
                  <a:pt x="548448" y="257253"/>
                  <a:pt x="552450" y="295275"/>
                </a:cubicBezTo>
                <a:cubicBezTo>
                  <a:pt x="554800" y="317602"/>
                  <a:pt x="553916" y="340996"/>
                  <a:pt x="561975" y="361950"/>
                </a:cubicBezTo>
                <a:cubicBezTo>
                  <a:pt x="570194" y="383319"/>
                  <a:pt x="587375" y="400050"/>
                  <a:pt x="600075" y="419100"/>
                </a:cubicBezTo>
                <a:cubicBezTo>
                  <a:pt x="625475" y="457200"/>
                  <a:pt x="609600" y="441325"/>
                  <a:pt x="647700" y="466725"/>
                </a:cubicBezTo>
                <a:cubicBezTo>
                  <a:pt x="654050" y="476250"/>
                  <a:pt x="657811" y="488149"/>
                  <a:pt x="666750" y="495300"/>
                </a:cubicBezTo>
                <a:cubicBezTo>
                  <a:pt x="674590" y="501572"/>
                  <a:pt x="686345" y="500335"/>
                  <a:pt x="695325" y="504825"/>
                </a:cubicBezTo>
                <a:cubicBezTo>
                  <a:pt x="757873" y="536099"/>
                  <a:pt x="682756" y="518351"/>
                  <a:pt x="781050" y="542925"/>
                </a:cubicBezTo>
                <a:cubicBezTo>
                  <a:pt x="793750" y="546100"/>
                  <a:pt x="806611" y="548688"/>
                  <a:pt x="819150" y="552450"/>
                </a:cubicBezTo>
                <a:cubicBezTo>
                  <a:pt x="1028342" y="615208"/>
                  <a:pt x="703289" y="567476"/>
                  <a:pt x="1285875" y="581025"/>
                </a:cubicBezTo>
                <a:cubicBezTo>
                  <a:pt x="1292225" y="590550"/>
                  <a:pt x="1299805" y="599361"/>
                  <a:pt x="1304925" y="609600"/>
                </a:cubicBezTo>
                <a:cubicBezTo>
                  <a:pt x="1309415" y="618580"/>
                  <a:pt x="1312192" y="628392"/>
                  <a:pt x="1314450" y="638175"/>
                </a:cubicBezTo>
                <a:cubicBezTo>
                  <a:pt x="1321731" y="669725"/>
                  <a:pt x="1325647" y="702013"/>
                  <a:pt x="1333500" y="733425"/>
                </a:cubicBezTo>
                <a:cubicBezTo>
                  <a:pt x="1336675" y="746125"/>
                  <a:pt x="1340185" y="758746"/>
                  <a:pt x="1343025" y="771525"/>
                </a:cubicBezTo>
                <a:cubicBezTo>
                  <a:pt x="1346537" y="787329"/>
                  <a:pt x="1345851" y="804412"/>
                  <a:pt x="1352550" y="819150"/>
                </a:cubicBezTo>
                <a:cubicBezTo>
                  <a:pt x="1398859" y="921030"/>
                  <a:pt x="1371499" y="844483"/>
                  <a:pt x="1447800" y="895350"/>
                </a:cubicBezTo>
                <a:cubicBezTo>
                  <a:pt x="1515842" y="940712"/>
                  <a:pt x="1482738" y="927897"/>
                  <a:pt x="1543050" y="942975"/>
                </a:cubicBezTo>
                <a:cubicBezTo>
                  <a:pt x="1614789" y="990801"/>
                  <a:pt x="1523615" y="934646"/>
                  <a:pt x="1609725" y="971550"/>
                </a:cubicBezTo>
                <a:cubicBezTo>
                  <a:pt x="1620247" y="976059"/>
                  <a:pt x="1626992" y="988815"/>
                  <a:pt x="1638300" y="990600"/>
                </a:cubicBezTo>
                <a:cubicBezTo>
                  <a:pt x="1688576" y="998538"/>
                  <a:pt x="1739900" y="996950"/>
                  <a:pt x="1790700" y="1000125"/>
                </a:cubicBezTo>
                <a:cubicBezTo>
                  <a:pt x="1848281" y="1014520"/>
                  <a:pt x="1816381" y="1005510"/>
                  <a:pt x="1885950" y="1028700"/>
                </a:cubicBezTo>
                <a:cubicBezTo>
                  <a:pt x="1895475" y="1031875"/>
                  <a:pt x="1904680" y="1036256"/>
                  <a:pt x="1914525" y="1038225"/>
                </a:cubicBezTo>
                <a:cubicBezTo>
                  <a:pt x="1930400" y="1041400"/>
                  <a:pt x="1946346" y="1044238"/>
                  <a:pt x="1962150" y="1047750"/>
                </a:cubicBezTo>
                <a:cubicBezTo>
                  <a:pt x="2003090" y="1056848"/>
                  <a:pt x="1991513" y="1048538"/>
                  <a:pt x="2009775" y="106680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: Shape 65">
            <a:extLst>
              <a:ext uri="{FF2B5EF4-FFF2-40B4-BE49-F238E27FC236}">
                <a16:creationId xmlns="" xmlns:a16="http://schemas.microsoft.com/office/drawing/2014/main" id="{882A01E2-3884-451E-BF58-FC8B0359CF4B}"/>
              </a:ext>
            </a:extLst>
          </p:cNvPr>
          <p:cNvSpPr/>
          <p:nvPr/>
        </p:nvSpPr>
        <p:spPr>
          <a:xfrm flipH="1">
            <a:off x="2834299" y="3351906"/>
            <a:ext cx="310097" cy="1343003"/>
          </a:xfrm>
          <a:custGeom>
            <a:avLst/>
            <a:gdLst>
              <a:gd name="connsiteX0" fmla="*/ 0 w 2009775"/>
              <a:gd name="connsiteY0" fmla="*/ 0 h 1066800"/>
              <a:gd name="connsiteX1" fmla="*/ 66675 w 2009775"/>
              <a:gd name="connsiteY1" fmla="*/ 57150 h 1066800"/>
              <a:gd name="connsiteX2" fmla="*/ 123825 w 2009775"/>
              <a:gd name="connsiteY2" fmla="*/ 85725 h 1066800"/>
              <a:gd name="connsiteX3" fmla="*/ 152400 w 2009775"/>
              <a:gd name="connsiteY3" fmla="*/ 104775 h 1066800"/>
              <a:gd name="connsiteX4" fmla="*/ 190500 w 2009775"/>
              <a:gd name="connsiteY4" fmla="*/ 114300 h 1066800"/>
              <a:gd name="connsiteX5" fmla="*/ 219075 w 2009775"/>
              <a:gd name="connsiteY5" fmla="*/ 123825 h 1066800"/>
              <a:gd name="connsiteX6" fmla="*/ 419100 w 2009775"/>
              <a:gd name="connsiteY6" fmla="*/ 133350 h 1066800"/>
              <a:gd name="connsiteX7" fmla="*/ 457200 w 2009775"/>
              <a:gd name="connsiteY7" fmla="*/ 142875 h 1066800"/>
              <a:gd name="connsiteX8" fmla="*/ 514350 w 2009775"/>
              <a:gd name="connsiteY8" fmla="*/ 152400 h 1066800"/>
              <a:gd name="connsiteX9" fmla="*/ 542925 w 2009775"/>
              <a:gd name="connsiteY9" fmla="*/ 180975 h 1066800"/>
              <a:gd name="connsiteX10" fmla="*/ 552450 w 2009775"/>
              <a:gd name="connsiteY10" fmla="*/ 295275 h 1066800"/>
              <a:gd name="connsiteX11" fmla="*/ 561975 w 2009775"/>
              <a:gd name="connsiteY11" fmla="*/ 361950 h 1066800"/>
              <a:gd name="connsiteX12" fmla="*/ 600075 w 2009775"/>
              <a:gd name="connsiteY12" fmla="*/ 419100 h 1066800"/>
              <a:gd name="connsiteX13" fmla="*/ 647700 w 2009775"/>
              <a:gd name="connsiteY13" fmla="*/ 466725 h 1066800"/>
              <a:gd name="connsiteX14" fmla="*/ 666750 w 2009775"/>
              <a:gd name="connsiteY14" fmla="*/ 495300 h 1066800"/>
              <a:gd name="connsiteX15" fmla="*/ 695325 w 2009775"/>
              <a:gd name="connsiteY15" fmla="*/ 504825 h 1066800"/>
              <a:gd name="connsiteX16" fmla="*/ 781050 w 2009775"/>
              <a:gd name="connsiteY16" fmla="*/ 542925 h 1066800"/>
              <a:gd name="connsiteX17" fmla="*/ 819150 w 2009775"/>
              <a:gd name="connsiteY17" fmla="*/ 552450 h 1066800"/>
              <a:gd name="connsiteX18" fmla="*/ 1285875 w 2009775"/>
              <a:gd name="connsiteY18" fmla="*/ 581025 h 1066800"/>
              <a:gd name="connsiteX19" fmla="*/ 1304925 w 2009775"/>
              <a:gd name="connsiteY19" fmla="*/ 609600 h 1066800"/>
              <a:gd name="connsiteX20" fmla="*/ 1314450 w 2009775"/>
              <a:gd name="connsiteY20" fmla="*/ 638175 h 1066800"/>
              <a:gd name="connsiteX21" fmla="*/ 1333500 w 2009775"/>
              <a:gd name="connsiteY21" fmla="*/ 733425 h 1066800"/>
              <a:gd name="connsiteX22" fmla="*/ 1343025 w 2009775"/>
              <a:gd name="connsiteY22" fmla="*/ 771525 h 1066800"/>
              <a:gd name="connsiteX23" fmla="*/ 1352550 w 2009775"/>
              <a:gd name="connsiteY23" fmla="*/ 819150 h 1066800"/>
              <a:gd name="connsiteX24" fmla="*/ 1447800 w 2009775"/>
              <a:gd name="connsiteY24" fmla="*/ 895350 h 1066800"/>
              <a:gd name="connsiteX25" fmla="*/ 1543050 w 2009775"/>
              <a:gd name="connsiteY25" fmla="*/ 942975 h 1066800"/>
              <a:gd name="connsiteX26" fmla="*/ 1609725 w 2009775"/>
              <a:gd name="connsiteY26" fmla="*/ 971550 h 1066800"/>
              <a:gd name="connsiteX27" fmla="*/ 1638300 w 2009775"/>
              <a:gd name="connsiteY27" fmla="*/ 990600 h 1066800"/>
              <a:gd name="connsiteX28" fmla="*/ 1790700 w 2009775"/>
              <a:gd name="connsiteY28" fmla="*/ 1000125 h 1066800"/>
              <a:gd name="connsiteX29" fmla="*/ 1885950 w 2009775"/>
              <a:gd name="connsiteY29" fmla="*/ 1028700 h 1066800"/>
              <a:gd name="connsiteX30" fmla="*/ 1914525 w 2009775"/>
              <a:gd name="connsiteY30" fmla="*/ 1038225 h 1066800"/>
              <a:gd name="connsiteX31" fmla="*/ 1962150 w 2009775"/>
              <a:gd name="connsiteY31" fmla="*/ 1047750 h 1066800"/>
              <a:gd name="connsiteX32" fmla="*/ 2009775 w 2009775"/>
              <a:gd name="connsiteY3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09775" h="1066800">
                <a:moveTo>
                  <a:pt x="0" y="0"/>
                </a:moveTo>
                <a:cubicBezTo>
                  <a:pt x="116711" y="70026"/>
                  <a:pt x="707" y="-8818"/>
                  <a:pt x="66675" y="57150"/>
                </a:cubicBezTo>
                <a:cubicBezTo>
                  <a:pt x="93972" y="84447"/>
                  <a:pt x="92837" y="70231"/>
                  <a:pt x="123825" y="85725"/>
                </a:cubicBezTo>
                <a:cubicBezTo>
                  <a:pt x="134064" y="90845"/>
                  <a:pt x="141878" y="100266"/>
                  <a:pt x="152400" y="104775"/>
                </a:cubicBezTo>
                <a:cubicBezTo>
                  <a:pt x="164432" y="109932"/>
                  <a:pt x="177913" y="110704"/>
                  <a:pt x="190500" y="114300"/>
                </a:cubicBezTo>
                <a:cubicBezTo>
                  <a:pt x="200154" y="117058"/>
                  <a:pt x="209069" y="122991"/>
                  <a:pt x="219075" y="123825"/>
                </a:cubicBezTo>
                <a:cubicBezTo>
                  <a:pt x="285595" y="129368"/>
                  <a:pt x="352425" y="130175"/>
                  <a:pt x="419100" y="133350"/>
                </a:cubicBezTo>
                <a:cubicBezTo>
                  <a:pt x="431800" y="136525"/>
                  <a:pt x="444363" y="140308"/>
                  <a:pt x="457200" y="142875"/>
                </a:cubicBezTo>
                <a:cubicBezTo>
                  <a:pt x="476138" y="146663"/>
                  <a:pt x="496702" y="144556"/>
                  <a:pt x="514350" y="152400"/>
                </a:cubicBezTo>
                <a:cubicBezTo>
                  <a:pt x="526659" y="157871"/>
                  <a:pt x="533400" y="171450"/>
                  <a:pt x="542925" y="180975"/>
                </a:cubicBezTo>
                <a:cubicBezTo>
                  <a:pt x="546100" y="219075"/>
                  <a:pt x="548448" y="257253"/>
                  <a:pt x="552450" y="295275"/>
                </a:cubicBezTo>
                <a:cubicBezTo>
                  <a:pt x="554800" y="317602"/>
                  <a:pt x="553916" y="340996"/>
                  <a:pt x="561975" y="361950"/>
                </a:cubicBezTo>
                <a:cubicBezTo>
                  <a:pt x="570194" y="383319"/>
                  <a:pt x="587375" y="400050"/>
                  <a:pt x="600075" y="419100"/>
                </a:cubicBezTo>
                <a:cubicBezTo>
                  <a:pt x="625475" y="457200"/>
                  <a:pt x="609600" y="441325"/>
                  <a:pt x="647700" y="466725"/>
                </a:cubicBezTo>
                <a:cubicBezTo>
                  <a:pt x="654050" y="476250"/>
                  <a:pt x="657811" y="488149"/>
                  <a:pt x="666750" y="495300"/>
                </a:cubicBezTo>
                <a:cubicBezTo>
                  <a:pt x="674590" y="501572"/>
                  <a:pt x="686345" y="500335"/>
                  <a:pt x="695325" y="504825"/>
                </a:cubicBezTo>
                <a:cubicBezTo>
                  <a:pt x="757873" y="536099"/>
                  <a:pt x="682756" y="518351"/>
                  <a:pt x="781050" y="542925"/>
                </a:cubicBezTo>
                <a:cubicBezTo>
                  <a:pt x="793750" y="546100"/>
                  <a:pt x="806611" y="548688"/>
                  <a:pt x="819150" y="552450"/>
                </a:cubicBezTo>
                <a:cubicBezTo>
                  <a:pt x="1028342" y="615208"/>
                  <a:pt x="703289" y="567476"/>
                  <a:pt x="1285875" y="581025"/>
                </a:cubicBezTo>
                <a:cubicBezTo>
                  <a:pt x="1292225" y="590550"/>
                  <a:pt x="1299805" y="599361"/>
                  <a:pt x="1304925" y="609600"/>
                </a:cubicBezTo>
                <a:cubicBezTo>
                  <a:pt x="1309415" y="618580"/>
                  <a:pt x="1312192" y="628392"/>
                  <a:pt x="1314450" y="638175"/>
                </a:cubicBezTo>
                <a:cubicBezTo>
                  <a:pt x="1321731" y="669725"/>
                  <a:pt x="1325647" y="702013"/>
                  <a:pt x="1333500" y="733425"/>
                </a:cubicBezTo>
                <a:cubicBezTo>
                  <a:pt x="1336675" y="746125"/>
                  <a:pt x="1340185" y="758746"/>
                  <a:pt x="1343025" y="771525"/>
                </a:cubicBezTo>
                <a:cubicBezTo>
                  <a:pt x="1346537" y="787329"/>
                  <a:pt x="1345851" y="804412"/>
                  <a:pt x="1352550" y="819150"/>
                </a:cubicBezTo>
                <a:cubicBezTo>
                  <a:pt x="1398859" y="921030"/>
                  <a:pt x="1371499" y="844483"/>
                  <a:pt x="1447800" y="895350"/>
                </a:cubicBezTo>
                <a:cubicBezTo>
                  <a:pt x="1515842" y="940712"/>
                  <a:pt x="1482738" y="927897"/>
                  <a:pt x="1543050" y="942975"/>
                </a:cubicBezTo>
                <a:cubicBezTo>
                  <a:pt x="1614789" y="990801"/>
                  <a:pt x="1523615" y="934646"/>
                  <a:pt x="1609725" y="971550"/>
                </a:cubicBezTo>
                <a:cubicBezTo>
                  <a:pt x="1620247" y="976059"/>
                  <a:pt x="1626992" y="988815"/>
                  <a:pt x="1638300" y="990600"/>
                </a:cubicBezTo>
                <a:cubicBezTo>
                  <a:pt x="1688576" y="998538"/>
                  <a:pt x="1739900" y="996950"/>
                  <a:pt x="1790700" y="1000125"/>
                </a:cubicBezTo>
                <a:cubicBezTo>
                  <a:pt x="1848281" y="1014520"/>
                  <a:pt x="1816381" y="1005510"/>
                  <a:pt x="1885950" y="1028700"/>
                </a:cubicBezTo>
                <a:cubicBezTo>
                  <a:pt x="1895475" y="1031875"/>
                  <a:pt x="1904680" y="1036256"/>
                  <a:pt x="1914525" y="1038225"/>
                </a:cubicBezTo>
                <a:cubicBezTo>
                  <a:pt x="1930400" y="1041400"/>
                  <a:pt x="1946346" y="1044238"/>
                  <a:pt x="1962150" y="1047750"/>
                </a:cubicBezTo>
                <a:cubicBezTo>
                  <a:pt x="2003090" y="1056848"/>
                  <a:pt x="1991513" y="1048538"/>
                  <a:pt x="2009775" y="106680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: Shape 65">
            <a:extLst>
              <a:ext uri="{FF2B5EF4-FFF2-40B4-BE49-F238E27FC236}">
                <a16:creationId xmlns="" xmlns:a16="http://schemas.microsoft.com/office/drawing/2014/main" id="{882A01E2-3884-451E-BF58-FC8B0359CF4B}"/>
              </a:ext>
            </a:extLst>
          </p:cNvPr>
          <p:cNvSpPr/>
          <p:nvPr/>
        </p:nvSpPr>
        <p:spPr>
          <a:xfrm flipH="1">
            <a:off x="1669502" y="3263644"/>
            <a:ext cx="64658" cy="1054551"/>
          </a:xfrm>
          <a:custGeom>
            <a:avLst/>
            <a:gdLst>
              <a:gd name="connsiteX0" fmla="*/ 0 w 2009775"/>
              <a:gd name="connsiteY0" fmla="*/ 0 h 1066800"/>
              <a:gd name="connsiteX1" fmla="*/ 66675 w 2009775"/>
              <a:gd name="connsiteY1" fmla="*/ 57150 h 1066800"/>
              <a:gd name="connsiteX2" fmla="*/ 123825 w 2009775"/>
              <a:gd name="connsiteY2" fmla="*/ 85725 h 1066800"/>
              <a:gd name="connsiteX3" fmla="*/ 152400 w 2009775"/>
              <a:gd name="connsiteY3" fmla="*/ 104775 h 1066800"/>
              <a:gd name="connsiteX4" fmla="*/ 190500 w 2009775"/>
              <a:gd name="connsiteY4" fmla="*/ 114300 h 1066800"/>
              <a:gd name="connsiteX5" fmla="*/ 219075 w 2009775"/>
              <a:gd name="connsiteY5" fmla="*/ 123825 h 1066800"/>
              <a:gd name="connsiteX6" fmla="*/ 419100 w 2009775"/>
              <a:gd name="connsiteY6" fmla="*/ 133350 h 1066800"/>
              <a:gd name="connsiteX7" fmla="*/ 457200 w 2009775"/>
              <a:gd name="connsiteY7" fmla="*/ 142875 h 1066800"/>
              <a:gd name="connsiteX8" fmla="*/ 514350 w 2009775"/>
              <a:gd name="connsiteY8" fmla="*/ 152400 h 1066800"/>
              <a:gd name="connsiteX9" fmla="*/ 542925 w 2009775"/>
              <a:gd name="connsiteY9" fmla="*/ 180975 h 1066800"/>
              <a:gd name="connsiteX10" fmla="*/ 552450 w 2009775"/>
              <a:gd name="connsiteY10" fmla="*/ 295275 h 1066800"/>
              <a:gd name="connsiteX11" fmla="*/ 561975 w 2009775"/>
              <a:gd name="connsiteY11" fmla="*/ 361950 h 1066800"/>
              <a:gd name="connsiteX12" fmla="*/ 600075 w 2009775"/>
              <a:gd name="connsiteY12" fmla="*/ 419100 h 1066800"/>
              <a:gd name="connsiteX13" fmla="*/ 647700 w 2009775"/>
              <a:gd name="connsiteY13" fmla="*/ 466725 h 1066800"/>
              <a:gd name="connsiteX14" fmla="*/ 666750 w 2009775"/>
              <a:gd name="connsiteY14" fmla="*/ 495300 h 1066800"/>
              <a:gd name="connsiteX15" fmla="*/ 695325 w 2009775"/>
              <a:gd name="connsiteY15" fmla="*/ 504825 h 1066800"/>
              <a:gd name="connsiteX16" fmla="*/ 781050 w 2009775"/>
              <a:gd name="connsiteY16" fmla="*/ 542925 h 1066800"/>
              <a:gd name="connsiteX17" fmla="*/ 819150 w 2009775"/>
              <a:gd name="connsiteY17" fmla="*/ 552450 h 1066800"/>
              <a:gd name="connsiteX18" fmla="*/ 1285875 w 2009775"/>
              <a:gd name="connsiteY18" fmla="*/ 581025 h 1066800"/>
              <a:gd name="connsiteX19" fmla="*/ 1304925 w 2009775"/>
              <a:gd name="connsiteY19" fmla="*/ 609600 h 1066800"/>
              <a:gd name="connsiteX20" fmla="*/ 1314450 w 2009775"/>
              <a:gd name="connsiteY20" fmla="*/ 638175 h 1066800"/>
              <a:gd name="connsiteX21" fmla="*/ 1333500 w 2009775"/>
              <a:gd name="connsiteY21" fmla="*/ 733425 h 1066800"/>
              <a:gd name="connsiteX22" fmla="*/ 1343025 w 2009775"/>
              <a:gd name="connsiteY22" fmla="*/ 771525 h 1066800"/>
              <a:gd name="connsiteX23" fmla="*/ 1352550 w 2009775"/>
              <a:gd name="connsiteY23" fmla="*/ 819150 h 1066800"/>
              <a:gd name="connsiteX24" fmla="*/ 1447800 w 2009775"/>
              <a:gd name="connsiteY24" fmla="*/ 895350 h 1066800"/>
              <a:gd name="connsiteX25" fmla="*/ 1543050 w 2009775"/>
              <a:gd name="connsiteY25" fmla="*/ 942975 h 1066800"/>
              <a:gd name="connsiteX26" fmla="*/ 1609725 w 2009775"/>
              <a:gd name="connsiteY26" fmla="*/ 971550 h 1066800"/>
              <a:gd name="connsiteX27" fmla="*/ 1638300 w 2009775"/>
              <a:gd name="connsiteY27" fmla="*/ 990600 h 1066800"/>
              <a:gd name="connsiteX28" fmla="*/ 1790700 w 2009775"/>
              <a:gd name="connsiteY28" fmla="*/ 1000125 h 1066800"/>
              <a:gd name="connsiteX29" fmla="*/ 1885950 w 2009775"/>
              <a:gd name="connsiteY29" fmla="*/ 1028700 h 1066800"/>
              <a:gd name="connsiteX30" fmla="*/ 1914525 w 2009775"/>
              <a:gd name="connsiteY30" fmla="*/ 1038225 h 1066800"/>
              <a:gd name="connsiteX31" fmla="*/ 1962150 w 2009775"/>
              <a:gd name="connsiteY31" fmla="*/ 1047750 h 1066800"/>
              <a:gd name="connsiteX32" fmla="*/ 2009775 w 2009775"/>
              <a:gd name="connsiteY3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09775" h="1066800">
                <a:moveTo>
                  <a:pt x="0" y="0"/>
                </a:moveTo>
                <a:cubicBezTo>
                  <a:pt x="116711" y="70026"/>
                  <a:pt x="707" y="-8818"/>
                  <a:pt x="66675" y="57150"/>
                </a:cubicBezTo>
                <a:cubicBezTo>
                  <a:pt x="93972" y="84447"/>
                  <a:pt x="92837" y="70231"/>
                  <a:pt x="123825" y="85725"/>
                </a:cubicBezTo>
                <a:cubicBezTo>
                  <a:pt x="134064" y="90845"/>
                  <a:pt x="141878" y="100266"/>
                  <a:pt x="152400" y="104775"/>
                </a:cubicBezTo>
                <a:cubicBezTo>
                  <a:pt x="164432" y="109932"/>
                  <a:pt x="177913" y="110704"/>
                  <a:pt x="190500" y="114300"/>
                </a:cubicBezTo>
                <a:cubicBezTo>
                  <a:pt x="200154" y="117058"/>
                  <a:pt x="209069" y="122991"/>
                  <a:pt x="219075" y="123825"/>
                </a:cubicBezTo>
                <a:cubicBezTo>
                  <a:pt x="285595" y="129368"/>
                  <a:pt x="352425" y="130175"/>
                  <a:pt x="419100" y="133350"/>
                </a:cubicBezTo>
                <a:cubicBezTo>
                  <a:pt x="431800" y="136525"/>
                  <a:pt x="444363" y="140308"/>
                  <a:pt x="457200" y="142875"/>
                </a:cubicBezTo>
                <a:cubicBezTo>
                  <a:pt x="476138" y="146663"/>
                  <a:pt x="496702" y="144556"/>
                  <a:pt x="514350" y="152400"/>
                </a:cubicBezTo>
                <a:cubicBezTo>
                  <a:pt x="526659" y="157871"/>
                  <a:pt x="533400" y="171450"/>
                  <a:pt x="542925" y="180975"/>
                </a:cubicBezTo>
                <a:cubicBezTo>
                  <a:pt x="546100" y="219075"/>
                  <a:pt x="548448" y="257253"/>
                  <a:pt x="552450" y="295275"/>
                </a:cubicBezTo>
                <a:cubicBezTo>
                  <a:pt x="554800" y="317602"/>
                  <a:pt x="553916" y="340996"/>
                  <a:pt x="561975" y="361950"/>
                </a:cubicBezTo>
                <a:cubicBezTo>
                  <a:pt x="570194" y="383319"/>
                  <a:pt x="587375" y="400050"/>
                  <a:pt x="600075" y="419100"/>
                </a:cubicBezTo>
                <a:cubicBezTo>
                  <a:pt x="625475" y="457200"/>
                  <a:pt x="609600" y="441325"/>
                  <a:pt x="647700" y="466725"/>
                </a:cubicBezTo>
                <a:cubicBezTo>
                  <a:pt x="654050" y="476250"/>
                  <a:pt x="657811" y="488149"/>
                  <a:pt x="666750" y="495300"/>
                </a:cubicBezTo>
                <a:cubicBezTo>
                  <a:pt x="674590" y="501572"/>
                  <a:pt x="686345" y="500335"/>
                  <a:pt x="695325" y="504825"/>
                </a:cubicBezTo>
                <a:cubicBezTo>
                  <a:pt x="757873" y="536099"/>
                  <a:pt x="682756" y="518351"/>
                  <a:pt x="781050" y="542925"/>
                </a:cubicBezTo>
                <a:cubicBezTo>
                  <a:pt x="793750" y="546100"/>
                  <a:pt x="806611" y="548688"/>
                  <a:pt x="819150" y="552450"/>
                </a:cubicBezTo>
                <a:cubicBezTo>
                  <a:pt x="1028342" y="615208"/>
                  <a:pt x="703289" y="567476"/>
                  <a:pt x="1285875" y="581025"/>
                </a:cubicBezTo>
                <a:cubicBezTo>
                  <a:pt x="1292225" y="590550"/>
                  <a:pt x="1299805" y="599361"/>
                  <a:pt x="1304925" y="609600"/>
                </a:cubicBezTo>
                <a:cubicBezTo>
                  <a:pt x="1309415" y="618580"/>
                  <a:pt x="1312192" y="628392"/>
                  <a:pt x="1314450" y="638175"/>
                </a:cubicBezTo>
                <a:cubicBezTo>
                  <a:pt x="1321731" y="669725"/>
                  <a:pt x="1325647" y="702013"/>
                  <a:pt x="1333500" y="733425"/>
                </a:cubicBezTo>
                <a:cubicBezTo>
                  <a:pt x="1336675" y="746125"/>
                  <a:pt x="1340185" y="758746"/>
                  <a:pt x="1343025" y="771525"/>
                </a:cubicBezTo>
                <a:cubicBezTo>
                  <a:pt x="1346537" y="787329"/>
                  <a:pt x="1345851" y="804412"/>
                  <a:pt x="1352550" y="819150"/>
                </a:cubicBezTo>
                <a:cubicBezTo>
                  <a:pt x="1398859" y="921030"/>
                  <a:pt x="1371499" y="844483"/>
                  <a:pt x="1447800" y="895350"/>
                </a:cubicBezTo>
                <a:cubicBezTo>
                  <a:pt x="1515842" y="940712"/>
                  <a:pt x="1482738" y="927897"/>
                  <a:pt x="1543050" y="942975"/>
                </a:cubicBezTo>
                <a:cubicBezTo>
                  <a:pt x="1614789" y="990801"/>
                  <a:pt x="1523615" y="934646"/>
                  <a:pt x="1609725" y="971550"/>
                </a:cubicBezTo>
                <a:cubicBezTo>
                  <a:pt x="1620247" y="976059"/>
                  <a:pt x="1626992" y="988815"/>
                  <a:pt x="1638300" y="990600"/>
                </a:cubicBezTo>
                <a:cubicBezTo>
                  <a:pt x="1688576" y="998538"/>
                  <a:pt x="1739900" y="996950"/>
                  <a:pt x="1790700" y="1000125"/>
                </a:cubicBezTo>
                <a:cubicBezTo>
                  <a:pt x="1848281" y="1014520"/>
                  <a:pt x="1816381" y="1005510"/>
                  <a:pt x="1885950" y="1028700"/>
                </a:cubicBezTo>
                <a:cubicBezTo>
                  <a:pt x="1895475" y="1031875"/>
                  <a:pt x="1904680" y="1036256"/>
                  <a:pt x="1914525" y="1038225"/>
                </a:cubicBezTo>
                <a:cubicBezTo>
                  <a:pt x="1930400" y="1041400"/>
                  <a:pt x="1946346" y="1044238"/>
                  <a:pt x="1962150" y="1047750"/>
                </a:cubicBezTo>
                <a:cubicBezTo>
                  <a:pt x="2003090" y="1056848"/>
                  <a:pt x="1991513" y="1048538"/>
                  <a:pt x="2009775" y="106680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65">
            <a:extLst>
              <a:ext uri="{FF2B5EF4-FFF2-40B4-BE49-F238E27FC236}">
                <a16:creationId xmlns="" xmlns:a16="http://schemas.microsoft.com/office/drawing/2014/main" id="{882A01E2-3884-451E-BF58-FC8B0359CF4B}"/>
              </a:ext>
            </a:extLst>
          </p:cNvPr>
          <p:cNvSpPr/>
          <p:nvPr/>
        </p:nvSpPr>
        <p:spPr>
          <a:xfrm flipH="1">
            <a:off x="1934190" y="3263644"/>
            <a:ext cx="900108" cy="1073541"/>
          </a:xfrm>
          <a:custGeom>
            <a:avLst/>
            <a:gdLst>
              <a:gd name="connsiteX0" fmla="*/ 0 w 2009775"/>
              <a:gd name="connsiteY0" fmla="*/ 0 h 1066800"/>
              <a:gd name="connsiteX1" fmla="*/ 66675 w 2009775"/>
              <a:gd name="connsiteY1" fmla="*/ 57150 h 1066800"/>
              <a:gd name="connsiteX2" fmla="*/ 123825 w 2009775"/>
              <a:gd name="connsiteY2" fmla="*/ 85725 h 1066800"/>
              <a:gd name="connsiteX3" fmla="*/ 152400 w 2009775"/>
              <a:gd name="connsiteY3" fmla="*/ 104775 h 1066800"/>
              <a:gd name="connsiteX4" fmla="*/ 190500 w 2009775"/>
              <a:gd name="connsiteY4" fmla="*/ 114300 h 1066800"/>
              <a:gd name="connsiteX5" fmla="*/ 219075 w 2009775"/>
              <a:gd name="connsiteY5" fmla="*/ 123825 h 1066800"/>
              <a:gd name="connsiteX6" fmla="*/ 419100 w 2009775"/>
              <a:gd name="connsiteY6" fmla="*/ 133350 h 1066800"/>
              <a:gd name="connsiteX7" fmla="*/ 457200 w 2009775"/>
              <a:gd name="connsiteY7" fmla="*/ 142875 h 1066800"/>
              <a:gd name="connsiteX8" fmla="*/ 514350 w 2009775"/>
              <a:gd name="connsiteY8" fmla="*/ 152400 h 1066800"/>
              <a:gd name="connsiteX9" fmla="*/ 542925 w 2009775"/>
              <a:gd name="connsiteY9" fmla="*/ 180975 h 1066800"/>
              <a:gd name="connsiteX10" fmla="*/ 552450 w 2009775"/>
              <a:gd name="connsiteY10" fmla="*/ 295275 h 1066800"/>
              <a:gd name="connsiteX11" fmla="*/ 561975 w 2009775"/>
              <a:gd name="connsiteY11" fmla="*/ 361950 h 1066800"/>
              <a:gd name="connsiteX12" fmla="*/ 600075 w 2009775"/>
              <a:gd name="connsiteY12" fmla="*/ 419100 h 1066800"/>
              <a:gd name="connsiteX13" fmla="*/ 647700 w 2009775"/>
              <a:gd name="connsiteY13" fmla="*/ 466725 h 1066800"/>
              <a:gd name="connsiteX14" fmla="*/ 666750 w 2009775"/>
              <a:gd name="connsiteY14" fmla="*/ 495300 h 1066800"/>
              <a:gd name="connsiteX15" fmla="*/ 695325 w 2009775"/>
              <a:gd name="connsiteY15" fmla="*/ 504825 h 1066800"/>
              <a:gd name="connsiteX16" fmla="*/ 781050 w 2009775"/>
              <a:gd name="connsiteY16" fmla="*/ 542925 h 1066800"/>
              <a:gd name="connsiteX17" fmla="*/ 819150 w 2009775"/>
              <a:gd name="connsiteY17" fmla="*/ 552450 h 1066800"/>
              <a:gd name="connsiteX18" fmla="*/ 1285875 w 2009775"/>
              <a:gd name="connsiteY18" fmla="*/ 581025 h 1066800"/>
              <a:gd name="connsiteX19" fmla="*/ 1304925 w 2009775"/>
              <a:gd name="connsiteY19" fmla="*/ 609600 h 1066800"/>
              <a:gd name="connsiteX20" fmla="*/ 1314450 w 2009775"/>
              <a:gd name="connsiteY20" fmla="*/ 638175 h 1066800"/>
              <a:gd name="connsiteX21" fmla="*/ 1333500 w 2009775"/>
              <a:gd name="connsiteY21" fmla="*/ 733425 h 1066800"/>
              <a:gd name="connsiteX22" fmla="*/ 1343025 w 2009775"/>
              <a:gd name="connsiteY22" fmla="*/ 771525 h 1066800"/>
              <a:gd name="connsiteX23" fmla="*/ 1352550 w 2009775"/>
              <a:gd name="connsiteY23" fmla="*/ 819150 h 1066800"/>
              <a:gd name="connsiteX24" fmla="*/ 1447800 w 2009775"/>
              <a:gd name="connsiteY24" fmla="*/ 895350 h 1066800"/>
              <a:gd name="connsiteX25" fmla="*/ 1543050 w 2009775"/>
              <a:gd name="connsiteY25" fmla="*/ 942975 h 1066800"/>
              <a:gd name="connsiteX26" fmla="*/ 1609725 w 2009775"/>
              <a:gd name="connsiteY26" fmla="*/ 971550 h 1066800"/>
              <a:gd name="connsiteX27" fmla="*/ 1638300 w 2009775"/>
              <a:gd name="connsiteY27" fmla="*/ 990600 h 1066800"/>
              <a:gd name="connsiteX28" fmla="*/ 1790700 w 2009775"/>
              <a:gd name="connsiteY28" fmla="*/ 1000125 h 1066800"/>
              <a:gd name="connsiteX29" fmla="*/ 1885950 w 2009775"/>
              <a:gd name="connsiteY29" fmla="*/ 1028700 h 1066800"/>
              <a:gd name="connsiteX30" fmla="*/ 1914525 w 2009775"/>
              <a:gd name="connsiteY30" fmla="*/ 1038225 h 1066800"/>
              <a:gd name="connsiteX31" fmla="*/ 1962150 w 2009775"/>
              <a:gd name="connsiteY31" fmla="*/ 1047750 h 1066800"/>
              <a:gd name="connsiteX32" fmla="*/ 2009775 w 2009775"/>
              <a:gd name="connsiteY3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009775" h="1066800">
                <a:moveTo>
                  <a:pt x="0" y="0"/>
                </a:moveTo>
                <a:cubicBezTo>
                  <a:pt x="116711" y="70026"/>
                  <a:pt x="707" y="-8818"/>
                  <a:pt x="66675" y="57150"/>
                </a:cubicBezTo>
                <a:cubicBezTo>
                  <a:pt x="93972" y="84447"/>
                  <a:pt x="92837" y="70231"/>
                  <a:pt x="123825" y="85725"/>
                </a:cubicBezTo>
                <a:cubicBezTo>
                  <a:pt x="134064" y="90845"/>
                  <a:pt x="141878" y="100266"/>
                  <a:pt x="152400" y="104775"/>
                </a:cubicBezTo>
                <a:cubicBezTo>
                  <a:pt x="164432" y="109932"/>
                  <a:pt x="177913" y="110704"/>
                  <a:pt x="190500" y="114300"/>
                </a:cubicBezTo>
                <a:cubicBezTo>
                  <a:pt x="200154" y="117058"/>
                  <a:pt x="209069" y="122991"/>
                  <a:pt x="219075" y="123825"/>
                </a:cubicBezTo>
                <a:cubicBezTo>
                  <a:pt x="285595" y="129368"/>
                  <a:pt x="352425" y="130175"/>
                  <a:pt x="419100" y="133350"/>
                </a:cubicBezTo>
                <a:cubicBezTo>
                  <a:pt x="431800" y="136525"/>
                  <a:pt x="444363" y="140308"/>
                  <a:pt x="457200" y="142875"/>
                </a:cubicBezTo>
                <a:cubicBezTo>
                  <a:pt x="476138" y="146663"/>
                  <a:pt x="496702" y="144556"/>
                  <a:pt x="514350" y="152400"/>
                </a:cubicBezTo>
                <a:cubicBezTo>
                  <a:pt x="526659" y="157871"/>
                  <a:pt x="533400" y="171450"/>
                  <a:pt x="542925" y="180975"/>
                </a:cubicBezTo>
                <a:cubicBezTo>
                  <a:pt x="546100" y="219075"/>
                  <a:pt x="548448" y="257253"/>
                  <a:pt x="552450" y="295275"/>
                </a:cubicBezTo>
                <a:cubicBezTo>
                  <a:pt x="554800" y="317602"/>
                  <a:pt x="553916" y="340996"/>
                  <a:pt x="561975" y="361950"/>
                </a:cubicBezTo>
                <a:cubicBezTo>
                  <a:pt x="570194" y="383319"/>
                  <a:pt x="587375" y="400050"/>
                  <a:pt x="600075" y="419100"/>
                </a:cubicBezTo>
                <a:cubicBezTo>
                  <a:pt x="625475" y="457200"/>
                  <a:pt x="609600" y="441325"/>
                  <a:pt x="647700" y="466725"/>
                </a:cubicBezTo>
                <a:cubicBezTo>
                  <a:pt x="654050" y="476250"/>
                  <a:pt x="657811" y="488149"/>
                  <a:pt x="666750" y="495300"/>
                </a:cubicBezTo>
                <a:cubicBezTo>
                  <a:pt x="674590" y="501572"/>
                  <a:pt x="686345" y="500335"/>
                  <a:pt x="695325" y="504825"/>
                </a:cubicBezTo>
                <a:cubicBezTo>
                  <a:pt x="757873" y="536099"/>
                  <a:pt x="682756" y="518351"/>
                  <a:pt x="781050" y="542925"/>
                </a:cubicBezTo>
                <a:cubicBezTo>
                  <a:pt x="793750" y="546100"/>
                  <a:pt x="806611" y="548688"/>
                  <a:pt x="819150" y="552450"/>
                </a:cubicBezTo>
                <a:cubicBezTo>
                  <a:pt x="1028342" y="615208"/>
                  <a:pt x="703289" y="567476"/>
                  <a:pt x="1285875" y="581025"/>
                </a:cubicBezTo>
                <a:cubicBezTo>
                  <a:pt x="1292225" y="590550"/>
                  <a:pt x="1299805" y="599361"/>
                  <a:pt x="1304925" y="609600"/>
                </a:cubicBezTo>
                <a:cubicBezTo>
                  <a:pt x="1309415" y="618580"/>
                  <a:pt x="1312192" y="628392"/>
                  <a:pt x="1314450" y="638175"/>
                </a:cubicBezTo>
                <a:cubicBezTo>
                  <a:pt x="1321731" y="669725"/>
                  <a:pt x="1325647" y="702013"/>
                  <a:pt x="1333500" y="733425"/>
                </a:cubicBezTo>
                <a:cubicBezTo>
                  <a:pt x="1336675" y="746125"/>
                  <a:pt x="1340185" y="758746"/>
                  <a:pt x="1343025" y="771525"/>
                </a:cubicBezTo>
                <a:cubicBezTo>
                  <a:pt x="1346537" y="787329"/>
                  <a:pt x="1345851" y="804412"/>
                  <a:pt x="1352550" y="819150"/>
                </a:cubicBezTo>
                <a:cubicBezTo>
                  <a:pt x="1398859" y="921030"/>
                  <a:pt x="1371499" y="844483"/>
                  <a:pt x="1447800" y="895350"/>
                </a:cubicBezTo>
                <a:cubicBezTo>
                  <a:pt x="1515842" y="940712"/>
                  <a:pt x="1482738" y="927897"/>
                  <a:pt x="1543050" y="942975"/>
                </a:cubicBezTo>
                <a:cubicBezTo>
                  <a:pt x="1614789" y="990801"/>
                  <a:pt x="1523615" y="934646"/>
                  <a:pt x="1609725" y="971550"/>
                </a:cubicBezTo>
                <a:cubicBezTo>
                  <a:pt x="1620247" y="976059"/>
                  <a:pt x="1626992" y="988815"/>
                  <a:pt x="1638300" y="990600"/>
                </a:cubicBezTo>
                <a:cubicBezTo>
                  <a:pt x="1688576" y="998538"/>
                  <a:pt x="1739900" y="996950"/>
                  <a:pt x="1790700" y="1000125"/>
                </a:cubicBezTo>
                <a:cubicBezTo>
                  <a:pt x="1848281" y="1014520"/>
                  <a:pt x="1816381" y="1005510"/>
                  <a:pt x="1885950" y="1028700"/>
                </a:cubicBezTo>
                <a:cubicBezTo>
                  <a:pt x="1895475" y="1031875"/>
                  <a:pt x="1904680" y="1036256"/>
                  <a:pt x="1914525" y="1038225"/>
                </a:cubicBezTo>
                <a:cubicBezTo>
                  <a:pt x="1930400" y="1041400"/>
                  <a:pt x="1946346" y="1044238"/>
                  <a:pt x="1962150" y="1047750"/>
                </a:cubicBezTo>
                <a:cubicBezTo>
                  <a:pt x="2003090" y="1056848"/>
                  <a:pt x="1991513" y="1048538"/>
                  <a:pt x="2009775" y="106680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245346">
            <a:off x="3500572" y="3224317"/>
            <a:ext cx="3054224" cy="3653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4794156" y="3505200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Embedding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BF5CA609-CB48-4295-8D45-A9BED3031D78}"/>
              </a:ext>
            </a:extLst>
          </p:cNvPr>
          <p:cNvSpPr txBox="1"/>
          <p:nvPr/>
        </p:nvSpPr>
        <p:spPr>
          <a:xfrm>
            <a:off x="7934320" y="4275809"/>
            <a:ext cx="982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units</a:t>
            </a:r>
            <a:endParaRPr lang="en-US" sz="2000" b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BF5CA609-CB48-4295-8D45-A9BED3031D78}"/>
              </a:ext>
            </a:extLst>
          </p:cNvPr>
          <p:cNvSpPr txBox="1"/>
          <p:nvPr/>
        </p:nvSpPr>
        <p:spPr>
          <a:xfrm>
            <a:off x="8143870" y="3098875"/>
            <a:ext cx="91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units</a:t>
            </a:r>
            <a:endParaRPr lang="en-US" sz="2000" b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8009487" y="4648200"/>
            <a:ext cx="1210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Demands</a:t>
            </a:r>
            <a:endParaRPr lang="en-US" sz="2000" b="1" dirty="0">
              <a:solidFill>
                <a:srgbClr val="33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128D7997-76DD-4AA5-BCC0-117BDC53A093}"/>
              </a:ext>
            </a:extLst>
          </p:cNvPr>
          <p:cNvSpPr txBox="1"/>
          <p:nvPr/>
        </p:nvSpPr>
        <p:spPr>
          <a:xfrm>
            <a:off x="5609845" y="5238690"/>
            <a:ext cx="3308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VN also has a duration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43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2" grpId="0" animBg="1"/>
      <p:bldP spid="56" grpId="0"/>
      <p:bldP spid="66" grpId="0" animBg="1"/>
      <p:bldP spid="83" grpId="0"/>
      <p:bldP spid="33" grpId="0" animBg="1"/>
      <p:bldP spid="35" grpId="0" animBg="1"/>
      <p:bldP spid="36" grpId="0" animBg="1"/>
      <p:bldP spid="41" grpId="0" animBg="1"/>
      <p:bldP spid="43" grpId="0" animBg="1"/>
      <p:bldP spid="44" grpId="0" animBg="1"/>
      <p:bldP spid="47" grpId="0" animBg="1"/>
      <p:bldP spid="48" grpId="0" animBg="1"/>
      <p:bldP spid="4" grpId="0" animBg="1"/>
      <p:bldP spid="49" grpId="0"/>
      <p:bldP spid="50" grpId="0"/>
      <p:bldP spid="51" grpId="1"/>
      <p:bldP spid="52" grpId="1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31978</TotalTime>
  <Words>1331</Words>
  <Application>Microsoft Macintosh PowerPoint</Application>
  <PresentationFormat>On-screen Show (4:3)</PresentationFormat>
  <Paragraphs>219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Rethinking Virtual Network Embedding in Reconfigurable Networks</vt:lpstr>
      <vt:lpstr>High-Level Summary</vt:lpstr>
      <vt:lpstr>Outline</vt:lpstr>
      <vt:lpstr>Background: Reconfigurable Networks (RNs)</vt:lpstr>
      <vt:lpstr>Background: Reconfigurable Networks (RNs)</vt:lpstr>
      <vt:lpstr>Background: Reconfigurable Networks (RNs)</vt:lpstr>
      <vt:lpstr>FSO-based RN (FireFly [Sigcomm-14])  </vt:lpstr>
      <vt:lpstr>Outline</vt:lpstr>
      <vt:lpstr>Background: VN, and VN Embedding</vt:lpstr>
      <vt:lpstr>Background: (Online) VNE Problem</vt:lpstr>
      <vt:lpstr>VNE Problem Complexity </vt:lpstr>
      <vt:lpstr>Outline</vt:lpstr>
      <vt:lpstr>(Traditional) VNE Problem in RNs</vt:lpstr>
      <vt:lpstr>(Traditional) VNE Problem in RNs: Motivating Example</vt:lpstr>
      <vt:lpstr>PowerPoint Presentation</vt:lpstr>
      <vt:lpstr>Outline</vt:lpstr>
      <vt:lpstr>Outline</vt:lpstr>
      <vt:lpstr>Stochastic Traffic Model</vt:lpstr>
      <vt:lpstr>Runtime-Binding of VN Links</vt:lpstr>
      <vt:lpstr>Runtime-Binding of VN Links</vt:lpstr>
      <vt:lpstr>(Stochastic) VNE Problem Formulation</vt:lpstr>
      <vt:lpstr>(Stochastic) VNE Problem Algorithm</vt:lpstr>
      <vt:lpstr>Experiment Results</vt:lpstr>
      <vt:lpstr>Conclusions</vt:lpstr>
    </vt:vector>
  </TitlesOfParts>
  <Company>State University of New York at Stony Brook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and Incremental Convergence between SDN and Middleboxes</dc:title>
  <dc:creator>Navid Azimi</dc:creator>
  <cp:lastModifiedBy>Himanshu Gupta</cp:lastModifiedBy>
  <cp:revision>2170</cp:revision>
  <dcterms:created xsi:type="dcterms:W3CDTF">2013-07-08T02:14:57Z</dcterms:created>
  <dcterms:modified xsi:type="dcterms:W3CDTF">2018-06-13T07:31:35Z</dcterms:modified>
</cp:coreProperties>
</file>