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86" r:id="rId3"/>
    <p:sldId id="384" r:id="rId4"/>
    <p:sldId id="374" r:id="rId5"/>
    <p:sldId id="385" r:id="rId6"/>
    <p:sldId id="376" r:id="rId7"/>
    <p:sldId id="354" r:id="rId8"/>
    <p:sldId id="350" r:id="rId9"/>
    <p:sldId id="323" r:id="rId10"/>
    <p:sldId id="377" r:id="rId11"/>
    <p:sldId id="378" r:id="rId12"/>
    <p:sldId id="325" r:id="rId13"/>
    <p:sldId id="321" r:id="rId14"/>
    <p:sldId id="326" r:id="rId15"/>
    <p:sldId id="327" r:id="rId16"/>
    <p:sldId id="328" r:id="rId17"/>
    <p:sldId id="329" r:id="rId18"/>
    <p:sldId id="379" r:id="rId19"/>
    <p:sldId id="362" r:id="rId20"/>
    <p:sldId id="334" r:id="rId21"/>
    <p:sldId id="337" r:id="rId22"/>
    <p:sldId id="335" r:id="rId23"/>
    <p:sldId id="382" r:id="rId24"/>
    <p:sldId id="364" r:id="rId25"/>
    <p:sldId id="349" r:id="rId26"/>
    <p:sldId id="355" r:id="rId27"/>
    <p:sldId id="347" r:id="rId28"/>
    <p:sldId id="365" r:id="rId29"/>
    <p:sldId id="3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F036"/>
    <a:srgbClr val="95D19C"/>
    <a:srgbClr val="00FF00"/>
    <a:srgbClr val="9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82" autoAdjust="0"/>
  </p:normalViewPr>
  <p:slideViewPr>
    <p:cSldViewPr>
      <p:cViewPr varScale="1">
        <p:scale>
          <a:sx n="63" d="100"/>
          <a:sy n="63" d="100"/>
        </p:scale>
        <p:origin x="1620" y="72"/>
      </p:cViewPr>
      <p:guideLst>
        <p:guide orient="horz" pos="2160"/>
        <p:guide pos="2880"/>
      </p:guideLst>
    </p:cSldViewPr>
  </p:slideViewPr>
  <p:outlineViewPr>
    <p:cViewPr>
      <p:scale>
        <a:sx n="33" d="100"/>
        <a:sy n="33" d="100"/>
      </p:scale>
      <p:origin x="0" y="-1878"/>
    </p:cViewPr>
  </p:outlineViewPr>
  <p:notesTextViewPr>
    <p:cViewPr>
      <p:scale>
        <a:sx n="100" d="100"/>
        <a:sy n="100" d="100"/>
      </p:scale>
      <p:origin x="0" y="-150"/>
    </p:cViewPr>
  </p:notesTextViewPr>
  <p:notesViewPr>
    <p:cSldViewPr>
      <p:cViewPr varScale="1">
        <p:scale>
          <a:sx n="56" d="100"/>
          <a:sy n="56" d="100"/>
        </p:scale>
        <p:origin x="199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F07DE-A185-4775-AD13-79F0B5E8791C}" type="datetimeFigureOut">
              <a:rPr lang="en-US" smtClean="0"/>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E5257-A730-4F01-BC1B-F123818FB794}" type="slidenum">
              <a:rPr lang="en-US" smtClean="0"/>
              <a:t>‹#›</a:t>
            </a:fld>
            <a:endParaRPr lang="en-US"/>
          </a:p>
        </p:txBody>
      </p:sp>
    </p:spTree>
    <p:extLst>
      <p:ext uri="{BB962C8B-B14F-4D97-AF65-F5344CB8AC3E}">
        <p14:creationId xmlns:p14="http://schemas.microsoft.com/office/powerpoint/2010/main" val="408268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Hello everyone, my name is Yanjun, and I’m happy to present the joint work with my supervisor Dr. Li and his colleague Dr. Fan from UA, also Dr. </a:t>
            </a:r>
            <a:r>
              <a:rPr lang="en-US" altLang="zh-CN" sz="1200" kern="1200" dirty="0" err="1" smtClean="0">
                <a:solidFill>
                  <a:schemeClr val="tx1"/>
                </a:solidFill>
                <a:effectLst/>
                <a:latin typeface="+mn-lt"/>
                <a:ea typeface="+mn-ea"/>
                <a:cs typeface="+mn-cs"/>
              </a:rPr>
              <a:t>Hou</a:t>
            </a:r>
            <a:r>
              <a:rPr lang="en-US" altLang="zh-CN" sz="1200" kern="1200" dirty="0" smtClean="0">
                <a:solidFill>
                  <a:schemeClr val="tx1"/>
                </a:solidFill>
                <a:effectLst/>
                <a:latin typeface="+mn-lt"/>
                <a:ea typeface="+mn-ea"/>
                <a:cs typeface="+mn-cs"/>
              </a:rPr>
              <a:t> from Boise state </a:t>
            </a:r>
            <a:r>
              <a:rPr lang="en-US" altLang="zh-CN" sz="1200" kern="1200" smtClean="0">
                <a:solidFill>
                  <a:schemeClr val="tx1"/>
                </a:solidFill>
                <a:effectLst/>
                <a:latin typeface="+mn-lt"/>
                <a:ea typeface="+mn-ea"/>
                <a:cs typeface="+mn-cs"/>
              </a:rPr>
              <a:t>university.</a:t>
            </a:r>
            <a:endParaRPr lang="zh-CN" altLang="zh-CN"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a:t>
            </a:fld>
            <a:endParaRPr lang="en-US"/>
          </a:p>
        </p:txBody>
      </p:sp>
    </p:spTree>
    <p:extLst>
      <p:ext uri="{BB962C8B-B14F-4D97-AF65-F5344CB8AC3E}">
        <p14:creationId xmlns:p14="http://schemas.microsoft.com/office/powerpoint/2010/main" val="347419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Then two state-link pairs cannot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a:t>
            </a:r>
          </a:p>
          <a:p>
            <a:r>
              <a:rPr lang="en-US" altLang="zh-CN" sz="1200" kern="1200" dirty="0" smtClean="0">
                <a:solidFill>
                  <a:schemeClr val="tx1"/>
                </a:solidFill>
                <a:effectLst/>
                <a:latin typeface="+mn-lt"/>
                <a:ea typeface="+mn-ea"/>
                <a:cs typeface="+mn-cs"/>
              </a:rPr>
              <a:t>Here</a:t>
            </a:r>
            <a:r>
              <a:rPr lang="en-US" altLang="zh-CN" sz="1200" kern="1200" baseline="0" dirty="0" smtClean="0">
                <a:solidFill>
                  <a:schemeClr val="tx1"/>
                </a:solidFill>
                <a:effectLst/>
                <a:latin typeface="+mn-lt"/>
                <a:ea typeface="+mn-ea"/>
                <a:cs typeface="+mn-cs"/>
              </a:rPr>
              <a:t> we list the scenarios that will cause interference and we will give examples of them later.</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10</a:t>
            </a:fld>
            <a:endParaRPr lang="en-US"/>
          </a:p>
        </p:txBody>
      </p:sp>
    </p:spTree>
    <p:extLst>
      <p:ext uri="{BB962C8B-B14F-4D97-AF65-F5344CB8AC3E}">
        <p14:creationId xmlns:p14="http://schemas.microsoft.com/office/powerpoint/2010/main" val="4284316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With above antenna &amp; interference model we can get our state-link conflict graph model.  Here is an example. To simplify, we consider transmitting antenna pattern </a:t>
            </a:r>
            <a:r>
              <a:rPr lang="en-US" altLang="zh-CN" sz="1200" kern="1200" dirty="0" err="1" smtClean="0">
                <a:solidFill>
                  <a:schemeClr val="tx1"/>
                </a:solidFill>
                <a:effectLst/>
                <a:latin typeface="+mn-lt"/>
                <a:ea typeface="+mn-ea"/>
                <a:cs typeface="+mn-cs"/>
              </a:rPr>
              <a:t>reconfigurability</a:t>
            </a:r>
            <a:r>
              <a:rPr lang="en-US" altLang="zh-CN" sz="1200" kern="1200" dirty="0" smtClean="0">
                <a:solidFill>
                  <a:schemeClr val="tx1"/>
                </a:solidFill>
                <a:effectLst/>
                <a:latin typeface="+mn-lt"/>
                <a:ea typeface="+mn-ea"/>
                <a:cs typeface="+mn-cs"/>
              </a:rPr>
              <a:t> only. The original four-node network graph under OAs is shown in Figure (a). Figure (b) shows the traditional link-based conflict graph using OAs, where</a:t>
            </a:r>
            <a:r>
              <a:rPr lang="en-US" altLang="zh-CN" sz="1200" kern="1200" baseline="0" dirty="0" smtClean="0">
                <a:solidFill>
                  <a:schemeClr val="tx1"/>
                </a:solidFill>
                <a:effectLst/>
                <a:latin typeface="+mn-lt"/>
                <a:ea typeface="+mn-ea"/>
                <a:cs typeface="+mn-cs"/>
              </a:rPr>
              <a:t> there are four ISs and each of them only contains one link</a:t>
            </a:r>
            <a:r>
              <a:rPr lang="en-US" altLang="zh-CN" sz="1200" kern="1200" dirty="0" smtClean="0">
                <a:solidFill>
                  <a:schemeClr val="tx1"/>
                </a:solidFill>
                <a:effectLst/>
                <a:latin typeface="+mn-lt"/>
                <a:ea typeface="+mn-ea"/>
                <a:cs typeface="+mn-cs"/>
              </a:rPr>
              <a:t>, which means only one link can transmit at a time.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With RAs, the original network graph is shown in Figure (c), where each node’s RA has the same set of three transmitting states indexed by {1, 2, 3}. Its corresponding conflict graph</a:t>
            </a:r>
            <a:r>
              <a:rPr lang="en-US" altLang="zh-CN" sz="1200" kern="1200" baseline="0" dirty="0" smtClean="0">
                <a:solidFill>
                  <a:schemeClr val="tx1"/>
                </a:solidFill>
                <a:effectLst/>
                <a:latin typeface="+mn-lt"/>
                <a:ea typeface="+mn-ea"/>
                <a:cs typeface="+mn-cs"/>
              </a:rPr>
              <a:t> is shown in </a:t>
            </a:r>
            <a:r>
              <a:rPr lang="en-US" altLang="zh-CN" sz="1200" kern="1200" dirty="0" smtClean="0">
                <a:solidFill>
                  <a:schemeClr val="tx1"/>
                </a:solidFill>
                <a:effectLst/>
                <a:latin typeface="+mn-lt"/>
                <a:ea typeface="+mn-ea"/>
                <a:cs typeface="+mn-cs"/>
              </a:rPr>
              <a:t>Figure (d).  Here,</a:t>
            </a:r>
          </a:p>
          <a:p>
            <a:r>
              <a:rPr lang="en-US" altLang="zh-CN" sz="1200" kern="1200" dirty="0" smtClean="0">
                <a:solidFill>
                  <a:schemeClr val="tx1"/>
                </a:solidFill>
                <a:effectLst/>
                <a:latin typeface="+mn-lt"/>
                <a:ea typeface="+mn-ea"/>
                <a:cs typeface="+mn-cs"/>
              </a:rPr>
              <a:t>Ab1 &amp; ab2 conflict with each other because</a:t>
            </a:r>
            <a:r>
              <a:rPr lang="en-US" altLang="zh-CN" sz="1200" kern="1200" baseline="0" dirty="0" smtClean="0">
                <a:solidFill>
                  <a:schemeClr val="tx1"/>
                </a:solidFill>
                <a:effectLst/>
                <a:latin typeface="+mn-lt"/>
                <a:ea typeface="+mn-ea"/>
                <a:cs typeface="+mn-cs"/>
              </a:rPr>
              <a:t> a node can only select one antenna state at a certain time.</a:t>
            </a:r>
          </a:p>
          <a:p>
            <a:r>
              <a:rPr lang="en-US" altLang="zh-CN" sz="1200" kern="1200" baseline="0" dirty="0" smtClean="0">
                <a:solidFill>
                  <a:schemeClr val="tx1"/>
                </a:solidFill>
                <a:effectLst/>
                <a:latin typeface="+mn-lt"/>
                <a:ea typeface="+mn-ea"/>
                <a:cs typeface="+mn-cs"/>
              </a:rPr>
              <a:t>Ab2 &amp;bd2 conflict with each other because a node cannot transmit and receive at the same time.</a:t>
            </a:r>
          </a:p>
          <a:p>
            <a:r>
              <a:rPr lang="en-US" altLang="zh-CN" sz="1200" kern="1200" baseline="0" dirty="0" smtClean="0">
                <a:solidFill>
                  <a:schemeClr val="tx1"/>
                </a:solidFill>
                <a:effectLst/>
                <a:latin typeface="+mn-lt"/>
                <a:ea typeface="+mn-ea"/>
                <a:cs typeface="+mn-cs"/>
              </a:rPr>
              <a:t>Bd3 &amp;cd2 conflict with each other because a node cannot transmit to or receiver from multiple nodes at the same time</a:t>
            </a:r>
            <a:r>
              <a:rPr lang="en-US" altLang="zh-CN" sz="1200" kern="1200" baseline="0" dirty="0" smtClean="0">
                <a:solidFill>
                  <a:schemeClr val="tx1"/>
                </a:solidFill>
                <a:effectLst/>
                <a:latin typeface="+mn-lt"/>
                <a:ea typeface="+mn-ea"/>
                <a:cs typeface="+mn-cs"/>
              </a:rPr>
              <a:t>.</a:t>
            </a:r>
          </a:p>
          <a:p>
            <a:r>
              <a:rPr lang="en-US" altLang="zh-CN" sz="1200" kern="1200" baseline="0" dirty="0" smtClean="0">
                <a:solidFill>
                  <a:schemeClr val="tx1"/>
                </a:solidFill>
                <a:effectLst/>
                <a:latin typeface="+mn-lt"/>
                <a:ea typeface="+mn-ea"/>
                <a:cs typeface="+mn-cs"/>
              </a:rPr>
              <a:t>With previous interference conditions, we can get the whole state-link conflict graph as in Fig. (d).</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Now we can see that we</a:t>
            </a:r>
            <a:r>
              <a:rPr lang="en-US" altLang="zh-CN" sz="1200" kern="1200" baseline="0" dirty="0" smtClean="0">
                <a:solidFill>
                  <a:schemeClr val="tx1"/>
                </a:solidFill>
                <a:effectLst/>
                <a:latin typeface="+mn-lt"/>
                <a:ea typeface="+mn-ea"/>
                <a:cs typeface="+mn-cs"/>
              </a:rPr>
              <a:t> get</a:t>
            </a:r>
            <a:r>
              <a:rPr lang="en-US" altLang="zh-CN" sz="1200" kern="1200" dirty="0" smtClean="0">
                <a:solidFill>
                  <a:schemeClr val="tx1"/>
                </a:solidFill>
                <a:effectLst/>
                <a:latin typeface="+mn-lt"/>
                <a:ea typeface="+mn-ea"/>
                <a:cs typeface="+mn-cs"/>
              </a:rPr>
              <a:t> eight new ISs, where two-link simultaneous transmissions become possible.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From the results, we can see that the state-link conflict can capture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11</a:t>
            </a:fld>
            <a:endParaRPr lang="en-US"/>
          </a:p>
        </p:txBody>
      </p:sp>
    </p:spTree>
    <p:extLst>
      <p:ext uri="{BB962C8B-B14F-4D97-AF65-F5344CB8AC3E}">
        <p14:creationId xmlns:p14="http://schemas.microsoft.com/office/powerpoint/2010/main" val="213883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With our state-link conflict graph, we can formulate our throughput optimization problem as follows. Suppose that we can list all the ISs</a:t>
            </a:r>
            <a:r>
              <a:rPr lang="en-US" altLang="zh-CN" sz="1200" kern="1200" baseline="0" dirty="0" smtClean="0">
                <a:solidFill>
                  <a:schemeClr val="tx1"/>
                </a:solidFill>
                <a:effectLst/>
                <a:latin typeface="+mn-lt"/>
                <a:ea typeface="+mn-ea"/>
                <a:cs typeface="+mn-cs"/>
              </a:rPr>
              <a:t> in the conflict graph</a:t>
            </a:r>
            <a:r>
              <a:rPr lang="en-US" altLang="zh-CN" sz="1200" kern="1200" dirty="0" smtClean="0">
                <a:solidFill>
                  <a:schemeClr val="tx1"/>
                </a:solidFill>
                <a:effectLst/>
                <a:latin typeface="+mn-lt"/>
                <a:ea typeface="+mn-ea"/>
                <a:cs typeface="+mn-cs"/>
              </a:rPr>
              <a:t> as set Q. Then we have the following scheduling constraints. Here</a:t>
            </a:r>
            <a:r>
              <a:rPr lang="en-US" altLang="zh-CN" sz="1200" kern="1200" baseline="0" dirty="0" smtClean="0">
                <a:solidFill>
                  <a:schemeClr val="tx1"/>
                </a:solidFill>
                <a:effectLst/>
                <a:latin typeface="+mn-lt"/>
                <a:ea typeface="+mn-ea"/>
                <a:cs typeface="+mn-cs"/>
              </a:rPr>
              <a:t> variable f is … , variable lambda is …, parameter c is…, and parameter t equals to one if …, Constraint (4) is the capacity constraint which means that the total flow over a state-link pair cannot exceed the capacity it scheduled. And constraint (5) means the summation of time-shares cannot exceed 1.</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12</a:t>
            </a:fld>
            <a:endParaRPr lang="en-US"/>
          </a:p>
        </p:txBody>
      </p:sp>
    </p:spTree>
    <p:extLst>
      <p:ext uri="{BB962C8B-B14F-4D97-AF65-F5344CB8AC3E}">
        <p14:creationId xmlns:p14="http://schemas.microsoft.com/office/powerpoint/2010/main" val="71125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Denote variable</a:t>
            </a:r>
            <a:r>
              <a:rPr lang="en-US" altLang="zh-CN" sz="1200" kern="1200" baseline="0" dirty="0" smtClean="0">
                <a:solidFill>
                  <a:schemeClr val="tx1"/>
                </a:solidFill>
                <a:effectLst/>
                <a:latin typeface="+mn-lt"/>
                <a:ea typeface="+mn-ea"/>
                <a:cs typeface="+mn-cs"/>
              </a:rPr>
              <a:t> r as … </a:t>
            </a:r>
            <a:r>
              <a:rPr lang="en-US" altLang="zh-CN" sz="1200" kern="1200" dirty="0" smtClean="0">
                <a:solidFill>
                  <a:schemeClr val="tx1"/>
                </a:solidFill>
                <a:effectLst/>
                <a:latin typeface="+mn-lt"/>
                <a:ea typeface="+mn-ea"/>
                <a:cs typeface="+mn-cs"/>
              </a:rPr>
              <a:t>Then we have following routing constraints,</a:t>
            </a:r>
            <a:r>
              <a:rPr lang="en-US" altLang="zh-CN" sz="1200" kern="1200" baseline="0" dirty="0" smtClean="0">
                <a:solidFill>
                  <a:schemeClr val="tx1"/>
                </a:solidFill>
                <a:effectLst/>
                <a:latin typeface="+mn-lt"/>
                <a:ea typeface="+mn-ea"/>
                <a:cs typeface="+mn-cs"/>
              </a:rPr>
              <a:t> which are standard flow balance constraints</a:t>
            </a:r>
            <a:r>
              <a:rPr lang="en-US" altLang="zh-CN" sz="1200" kern="1200" dirty="0" smtClean="0">
                <a:solidFill>
                  <a:schemeClr val="tx1"/>
                </a:solidFill>
                <a:effectLst/>
                <a:latin typeface="+mn-lt"/>
                <a:ea typeface="+mn-ea"/>
                <a:cs typeface="+mn-cs"/>
              </a:rPr>
              <a:t> in the max-flow problem. That is the aggregate flow rate of a session is flows generated from the source intended for the destination. And for any intermediate nodes, overall incoming flows must balance with overall outgoing flows.</a:t>
            </a:r>
            <a:endParaRPr lang="zh-CN"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13</a:t>
            </a:fld>
            <a:endParaRPr lang="en-US"/>
          </a:p>
        </p:txBody>
      </p:sp>
    </p:spTree>
    <p:extLst>
      <p:ext uri="{BB962C8B-B14F-4D97-AF65-F5344CB8AC3E}">
        <p14:creationId xmlns:p14="http://schemas.microsoft.com/office/powerpoint/2010/main" val="374916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Based on above constraints, we get the following max-flow based formulation and we call it primal problem. This problem cannot be solved directly since it assumes the knowledge of all the independent sets in the conflict graph, and find this set is NP-hard.</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14</a:t>
            </a:fld>
            <a:endParaRPr lang="en-US"/>
          </a:p>
        </p:txBody>
      </p:sp>
    </p:spTree>
    <p:extLst>
      <p:ext uri="{BB962C8B-B14F-4D97-AF65-F5344CB8AC3E}">
        <p14:creationId xmlns:p14="http://schemas.microsoft.com/office/powerpoint/2010/main" val="115527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So next we use column generation decomposition approach to solve our problem. The basic idea behind column generation is that … </a:t>
            </a:r>
          </a:p>
          <a:p>
            <a:r>
              <a:rPr lang="en-US" altLang="zh-CN" sz="1200" kern="1200" dirty="0" smtClean="0">
                <a:solidFill>
                  <a:schemeClr val="tx1"/>
                </a:solidFill>
                <a:effectLst/>
                <a:latin typeface="+mn-lt"/>
                <a:ea typeface="+mn-ea"/>
                <a:cs typeface="+mn-cs"/>
              </a:rPr>
              <a:t>Column generation</a:t>
            </a:r>
            <a:r>
              <a:rPr lang="en-US" altLang="zh-CN" sz="1200" kern="1200" baseline="0" dirty="0" smtClean="0">
                <a:solidFill>
                  <a:schemeClr val="tx1"/>
                </a:solidFill>
                <a:effectLst/>
                <a:latin typeface="+mn-lt"/>
                <a:ea typeface="+mn-ea"/>
                <a:cs typeface="+mn-cs"/>
              </a:rPr>
              <a:t> is suitable for our problem because in our case …</a:t>
            </a:r>
            <a:endParaRPr lang="en-US" altLang="zh-CN"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8E5257-A730-4F01-BC1B-F123818FB794}" type="slidenum">
              <a:rPr lang="en-US" smtClean="0"/>
              <a:t>15</a:t>
            </a:fld>
            <a:endParaRPr lang="en-US"/>
          </a:p>
        </p:txBody>
      </p:sp>
    </p:spTree>
    <p:extLst>
      <p:ext uri="{BB962C8B-B14F-4D97-AF65-F5344CB8AC3E}">
        <p14:creationId xmlns:p14="http://schemas.microsoft.com/office/powerpoint/2010/main" val="299496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our problem, to use column generation, we start with a subset of Q which</a:t>
            </a:r>
            <a:r>
              <a:rPr lang="en-US" altLang="zh-CN" sz="1200" kern="1200" baseline="0" dirty="0" smtClean="0">
                <a:solidFill>
                  <a:schemeClr val="tx1"/>
                </a:solidFill>
                <a:effectLst/>
                <a:latin typeface="+mn-lt"/>
                <a:ea typeface="+mn-ea"/>
                <a:cs typeface="+mn-cs"/>
              </a:rPr>
              <a:t> is denoted as</a:t>
            </a:r>
            <a:r>
              <a:rPr lang="en-US" altLang="zh-CN" sz="1200" kern="1200" dirty="0" smtClean="0">
                <a:solidFill>
                  <a:schemeClr val="tx1"/>
                </a:solidFill>
                <a:effectLst/>
                <a:latin typeface="+mn-lt"/>
                <a:ea typeface="+mn-ea"/>
                <a:cs typeface="+mn-cs"/>
              </a:rPr>
              <a:t> Q’, then scheduling constraints can be restricted to the following forms, here we simply replace the whole set Q with its subset Q’. Then we get the following restricted master problem. Note that this master problem is a linear programming problem, which can be solved optimally in polynomial time when Q’ is given. And the simplest way to get Q’ is to take</a:t>
            </a:r>
            <a:r>
              <a:rPr lang="en-US" altLang="zh-CN" sz="1200" kern="1200" baseline="0" dirty="0" smtClean="0">
                <a:solidFill>
                  <a:schemeClr val="tx1"/>
                </a:solidFill>
                <a:effectLst/>
                <a:latin typeface="+mn-lt"/>
                <a:ea typeface="+mn-ea"/>
                <a:cs typeface="+mn-cs"/>
              </a:rPr>
              <a:t> every state-link pair in the conflict graph as an IS.</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16</a:t>
            </a:fld>
            <a:endParaRPr lang="en-US"/>
          </a:p>
        </p:txBody>
      </p:sp>
    </p:spTree>
    <p:extLst>
      <p:ext uri="{BB962C8B-B14F-4D97-AF65-F5344CB8AC3E}">
        <p14:creationId xmlns:p14="http://schemas.microsoft.com/office/powerpoint/2010/main" val="12115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Then here occurs the </a:t>
            </a:r>
            <a:r>
              <a:rPr lang="en-US" altLang="zh-CN" sz="1200" kern="1200" dirty="0" err="1" smtClean="0">
                <a:solidFill>
                  <a:schemeClr val="tx1"/>
                </a:solidFill>
                <a:effectLst/>
                <a:latin typeface="+mn-lt"/>
                <a:ea typeface="+mn-ea"/>
                <a:cs typeface="+mn-cs"/>
              </a:rPr>
              <a:t>subproblem</a:t>
            </a:r>
            <a:r>
              <a:rPr lang="en-US" altLang="zh-CN" sz="1200" kern="1200" dirty="0" smtClean="0">
                <a:solidFill>
                  <a:schemeClr val="tx1"/>
                </a:solidFill>
                <a:effectLst/>
                <a:latin typeface="+mn-lt"/>
                <a:ea typeface="+mn-ea"/>
                <a:cs typeface="+mn-cs"/>
              </a:rPr>
              <a:t> which finds a new independent set that is potential to improve the objective. Here variables z and </a:t>
            </a:r>
            <a:r>
              <a:rPr lang="en-US" altLang="zh-CN" sz="1200" kern="1200" dirty="0" smtClean="0">
                <a:solidFill>
                  <a:schemeClr val="tx1"/>
                </a:solidFill>
                <a:effectLst/>
                <a:latin typeface="+mn-lt"/>
                <a:ea typeface="+mn-ea"/>
                <a:cs typeface="+mn-cs"/>
              </a:rPr>
              <a:t>gamma </a:t>
            </a:r>
            <a:r>
              <a:rPr lang="en-US" altLang="zh-CN" sz="1200" kern="1200" dirty="0" smtClean="0">
                <a:solidFill>
                  <a:schemeClr val="tx1"/>
                </a:solidFill>
                <a:effectLst/>
                <a:latin typeface="+mn-lt"/>
                <a:ea typeface="+mn-ea"/>
                <a:cs typeface="+mn-cs"/>
              </a:rPr>
              <a:t>are </a:t>
            </a:r>
            <a:r>
              <a:rPr lang="en-US" altLang="zh-CN" sz="1200" kern="1200" dirty="0" smtClean="0">
                <a:solidFill>
                  <a:schemeClr val="tx1"/>
                </a:solidFill>
                <a:effectLst/>
                <a:latin typeface="+mn-lt"/>
                <a:ea typeface="+mn-ea"/>
                <a:cs typeface="+mn-cs"/>
              </a:rPr>
              <a:t>dual solutions</a:t>
            </a:r>
            <a:r>
              <a:rPr lang="en-US" altLang="zh-CN" sz="1200" kern="1200" baseline="0" dirty="0" smtClean="0">
                <a:solidFill>
                  <a:schemeClr val="tx1"/>
                </a:solidFill>
                <a:effectLst/>
                <a:latin typeface="+mn-lt"/>
                <a:ea typeface="+mn-ea"/>
                <a:cs typeface="+mn-cs"/>
              </a:rPr>
              <a:t> of restricted scheduling constraints</a:t>
            </a:r>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 x indicates whether a state-link pair is in the IS </a:t>
            </a:r>
            <a:r>
              <a:rPr lang="en-US" altLang="zh-CN" sz="1200" kern="1200" dirty="0" err="1" smtClean="0">
                <a:solidFill>
                  <a:schemeClr val="tx1"/>
                </a:solidFill>
                <a:effectLst/>
                <a:latin typeface="+mn-lt"/>
                <a:ea typeface="+mn-ea"/>
                <a:cs typeface="+mn-cs"/>
              </a:rPr>
              <a:t>Iq</a:t>
            </a:r>
            <a:r>
              <a:rPr lang="en-US" altLang="zh-CN" sz="1200" kern="1200" baseline="0" dirty="0" smtClean="0">
                <a:solidFill>
                  <a:schemeClr val="tx1"/>
                </a:solidFill>
                <a:effectLst/>
                <a:latin typeface="+mn-lt"/>
                <a:ea typeface="+mn-ea"/>
                <a:cs typeface="+mn-cs"/>
              </a:rPr>
              <a:t>. And t</a:t>
            </a:r>
            <a:r>
              <a:rPr lang="en-US" altLang="zh-CN" sz="1200" kern="1200" dirty="0" smtClean="0">
                <a:solidFill>
                  <a:schemeClr val="tx1"/>
                </a:solidFill>
                <a:effectLst/>
                <a:latin typeface="+mn-lt"/>
                <a:ea typeface="+mn-ea"/>
                <a:cs typeface="+mn-cs"/>
              </a:rPr>
              <a:t>he objective is obtained from the definition of the reduced price in column generation algorithm. </a:t>
            </a:r>
            <a:endParaRPr lang="en-US" altLang="zh-CN"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Then our problem can be solved in this way: first we solve master problem with the simplest</a:t>
            </a:r>
            <a:r>
              <a:rPr lang="en-US" altLang="zh-CN" sz="1200" kern="1200" baseline="0" dirty="0" smtClean="0">
                <a:solidFill>
                  <a:schemeClr val="tx1"/>
                </a:solidFill>
                <a:effectLst/>
                <a:latin typeface="+mn-lt"/>
                <a:ea typeface="+mn-ea"/>
                <a:cs typeface="+mn-cs"/>
              </a:rPr>
              <a:t> sub</a:t>
            </a:r>
            <a:r>
              <a:rPr lang="en-US" altLang="zh-CN" sz="1200" kern="1200" dirty="0" smtClean="0">
                <a:solidFill>
                  <a:schemeClr val="tx1"/>
                </a:solidFill>
                <a:effectLst/>
                <a:latin typeface="+mn-lt"/>
                <a:ea typeface="+mn-ea"/>
                <a:cs typeface="+mn-cs"/>
              </a:rPr>
              <a:t>set Q’, then we get the dual solutions for </a:t>
            </a:r>
            <a:r>
              <a:rPr lang="en-US" altLang="zh-CN" sz="1200" kern="1200" dirty="0" err="1" smtClean="0">
                <a:solidFill>
                  <a:schemeClr val="tx1"/>
                </a:solidFill>
                <a:effectLst/>
                <a:latin typeface="+mn-lt"/>
                <a:ea typeface="+mn-ea"/>
                <a:cs typeface="+mn-cs"/>
              </a:rPr>
              <a:t>subproblem</a:t>
            </a:r>
            <a:r>
              <a:rPr lang="en-US" altLang="zh-CN" sz="1200" kern="1200" dirty="0" smtClean="0">
                <a:solidFill>
                  <a:schemeClr val="tx1"/>
                </a:solidFill>
                <a:effectLst/>
                <a:latin typeface="+mn-lt"/>
                <a:ea typeface="+mn-ea"/>
                <a:cs typeface="+mn-cs"/>
              </a:rPr>
              <a:t>. After solving the </a:t>
            </a:r>
            <a:r>
              <a:rPr lang="en-US" altLang="zh-CN" sz="1200" kern="1200" dirty="0" err="1" smtClean="0">
                <a:solidFill>
                  <a:schemeClr val="tx1"/>
                </a:solidFill>
                <a:effectLst/>
                <a:latin typeface="+mn-lt"/>
                <a:ea typeface="+mn-ea"/>
                <a:cs typeface="+mn-cs"/>
              </a:rPr>
              <a:t>subproblem</a:t>
            </a:r>
            <a:r>
              <a:rPr lang="en-US" altLang="zh-CN" sz="1200" kern="1200" dirty="0" smtClean="0">
                <a:solidFill>
                  <a:schemeClr val="tx1"/>
                </a:solidFill>
                <a:effectLst/>
                <a:latin typeface="+mn-lt"/>
                <a:ea typeface="+mn-ea"/>
                <a:cs typeface="+mn-cs"/>
              </a:rPr>
              <a:t> we get a new independent set, we add this set to the subset</a:t>
            </a:r>
            <a:r>
              <a:rPr lang="en-US" altLang="zh-CN" sz="1200" kern="1200" baseline="0" dirty="0" smtClean="0">
                <a:solidFill>
                  <a:schemeClr val="tx1"/>
                </a:solidFill>
                <a:effectLst/>
                <a:latin typeface="+mn-lt"/>
                <a:ea typeface="+mn-ea"/>
                <a:cs typeface="+mn-cs"/>
              </a:rPr>
              <a:t> Q’ and solve </a:t>
            </a:r>
            <a:r>
              <a:rPr lang="en-US" altLang="zh-CN" sz="1200" kern="1200" dirty="0" smtClean="0">
                <a:solidFill>
                  <a:schemeClr val="tx1"/>
                </a:solidFill>
                <a:effectLst/>
                <a:latin typeface="+mn-lt"/>
                <a:ea typeface="+mn-ea"/>
                <a:cs typeface="+mn-cs"/>
              </a:rPr>
              <a:t>RMP and </a:t>
            </a:r>
            <a:r>
              <a:rPr lang="en-US" altLang="zh-CN" sz="1200" kern="1200" dirty="0" err="1" smtClean="0">
                <a:solidFill>
                  <a:schemeClr val="tx1"/>
                </a:solidFill>
                <a:effectLst/>
                <a:latin typeface="+mn-lt"/>
                <a:ea typeface="+mn-ea"/>
                <a:cs typeface="+mn-cs"/>
              </a:rPr>
              <a:t>subproblem</a:t>
            </a:r>
            <a:r>
              <a:rPr lang="en-US" altLang="zh-CN" sz="1200" kern="1200" dirty="0" smtClean="0">
                <a:solidFill>
                  <a:schemeClr val="tx1"/>
                </a:solidFill>
                <a:effectLst/>
                <a:latin typeface="+mn-lt"/>
                <a:ea typeface="+mn-ea"/>
                <a:cs typeface="+mn-cs"/>
              </a:rPr>
              <a:t> iteratively. The iteration ends when … However, we notice that the </a:t>
            </a:r>
            <a:r>
              <a:rPr lang="en-US" altLang="zh-CN" sz="1200" kern="1200" dirty="0" err="1" smtClean="0">
                <a:solidFill>
                  <a:schemeClr val="tx1"/>
                </a:solidFill>
                <a:effectLst/>
                <a:latin typeface="+mn-lt"/>
                <a:ea typeface="+mn-ea"/>
                <a:cs typeface="+mn-cs"/>
              </a:rPr>
              <a:t>subproblem</a:t>
            </a:r>
            <a:r>
              <a:rPr lang="en-US" altLang="zh-CN" sz="1200" kern="1200" dirty="0" smtClean="0">
                <a:solidFill>
                  <a:schemeClr val="tx1"/>
                </a:solidFill>
                <a:effectLst/>
                <a:latin typeface="+mn-lt"/>
                <a:ea typeface="+mn-ea"/>
                <a:cs typeface="+mn-cs"/>
              </a:rPr>
              <a:t> is a maximum weight independent set problem indeed, which is also NP-hard.</a:t>
            </a:r>
            <a:endParaRPr lang="zh-CN"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17</a:t>
            </a:fld>
            <a:endParaRPr lang="en-US"/>
          </a:p>
        </p:txBody>
      </p:sp>
    </p:spTree>
    <p:extLst>
      <p:ext uri="{BB962C8B-B14F-4D97-AF65-F5344CB8AC3E}">
        <p14:creationId xmlns:p14="http://schemas.microsoft.com/office/powerpoint/2010/main" val="185053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To solve our column generation based approach more efficiently, we first proposed a Conflict-Graph Pruning Based Heuristic Algorithm, the basic idea is to prune the original conflict graph so as to reduce the size of the input to the column generation based solution. There are two steps in this alg. The first step is to … </a:t>
            </a:r>
          </a:p>
          <a:p>
            <a:r>
              <a:rPr lang="en-US" altLang="zh-CN" sz="1200" kern="1200" dirty="0" smtClean="0">
                <a:solidFill>
                  <a:schemeClr val="tx1"/>
                </a:solidFill>
                <a:effectLst/>
                <a:latin typeface="+mn-lt"/>
                <a:ea typeface="+mn-ea"/>
                <a:cs typeface="+mn-cs"/>
              </a:rPr>
              <a:t>Here we choose to use</a:t>
            </a:r>
            <a:r>
              <a:rPr lang="en-US" altLang="zh-CN" sz="1200" kern="1200" baseline="0" dirty="0" smtClean="0">
                <a:solidFill>
                  <a:schemeClr val="tx1"/>
                </a:solidFill>
                <a:effectLst/>
                <a:latin typeface="+mn-lt"/>
                <a:ea typeface="+mn-ea"/>
                <a:cs typeface="+mn-cs"/>
              </a:rPr>
              <a:t> link-disjoint paths instead of other methods because …</a:t>
            </a:r>
          </a:p>
          <a:p>
            <a:r>
              <a:rPr lang="en-US" altLang="zh-CN" sz="1200" kern="1200" dirty="0" smtClean="0">
                <a:solidFill>
                  <a:schemeClr val="tx1"/>
                </a:solidFill>
                <a:effectLst/>
                <a:latin typeface="+mn-lt"/>
                <a:ea typeface="+mn-ea"/>
                <a:cs typeface="+mn-cs"/>
              </a:rPr>
              <a:t>Next, based on the pruned conflict graph </a:t>
            </a:r>
            <a:r>
              <a:rPr lang="en-US" altLang="zh-CN" sz="1200" kern="1200" dirty="0" err="1" smtClean="0">
                <a:solidFill>
                  <a:schemeClr val="tx1"/>
                </a:solidFill>
                <a:effectLst/>
                <a:latin typeface="+mn-lt"/>
                <a:ea typeface="+mn-ea"/>
                <a:cs typeface="+mn-cs"/>
              </a:rPr>
              <a:t>Gc</a:t>
            </a:r>
            <a:r>
              <a:rPr lang="en-US" altLang="zh-CN" sz="1200" kern="1200" dirty="0" smtClean="0">
                <a:solidFill>
                  <a:schemeClr val="tx1"/>
                </a:solidFill>
                <a:effectLst/>
                <a:latin typeface="+mn-lt"/>
                <a:ea typeface="+mn-ea"/>
                <a:cs typeface="+mn-cs"/>
              </a:rPr>
              <a:t>’ </a:t>
            </a:r>
            <a:r>
              <a:rPr lang="en-US" altLang="zh-CN" sz="1200" kern="1200" smtClean="0">
                <a:solidFill>
                  <a:schemeClr val="tx1"/>
                </a:solidFill>
                <a:effectLst/>
                <a:latin typeface="+mn-lt"/>
                <a:ea typeface="+mn-ea"/>
                <a:cs typeface="+mn-cs"/>
              </a:rPr>
              <a:t>from step 1, </a:t>
            </a:r>
            <a:r>
              <a:rPr lang="en-US" altLang="zh-CN" sz="1200" kern="1200" dirty="0" smtClean="0">
                <a:solidFill>
                  <a:schemeClr val="tx1"/>
                </a:solidFill>
                <a:effectLst/>
                <a:latin typeface="+mn-lt"/>
                <a:ea typeface="+mn-ea"/>
                <a:cs typeface="+mn-cs"/>
              </a:rPr>
              <a:t>we update the capacity</a:t>
            </a:r>
            <a:r>
              <a:rPr lang="en-US" altLang="zh-CN" sz="1200" kern="1200" baseline="0" dirty="0" smtClean="0">
                <a:solidFill>
                  <a:schemeClr val="tx1"/>
                </a:solidFill>
                <a:effectLst/>
                <a:latin typeface="+mn-lt"/>
                <a:ea typeface="+mn-ea"/>
                <a:cs typeface="+mn-cs"/>
              </a:rPr>
              <a:t> for each state-link pair and select the top-k of them. After this step we will get our final pruned conflict graph. And t</a:t>
            </a:r>
            <a:r>
              <a:rPr lang="en-US" altLang="zh-CN" sz="1200" kern="1200" dirty="0" smtClean="0">
                <a:solidFill>
                  <a:schemeClr val="tx1"/>
                </a:solidFill>
                <a:effectLst/>
                <a:latin typeface="+mn-lt"/>
                <a:ea typeface="+mn-ea"/>
                <a:cs typeface="+mn-cs"/>
              </a:rPr>
              <a:t>hen we implement column generation technique based on this final conflict graph by</a:t>
            </a:r>
            <a:r>
              <a:rPr lang="en-US" altLang="zh-CN" sz="1200" kern="1200" baseline="0" dirty="0" smtClean="0">
                <a:solidFill>
                  <a:schemeClr val="tx1"/>
                </a:solidFill>
                <a:effectLst/>
                <a:latin typeface="+mn-lt"/>
                <a:ea typeface="+mn-ea"/>
                <a:cs typeface="+mn-cs"/>
              </a:rPr>
              <a:t> starting</a:t>
            </a:r>
            <a:r>
              <a:rPr lang="en-US" altLang="zh-CN" sz="1200" kern="1200" dirty="0" smtClean="0">
                <a:solidFill>
                  <a:schemeClr val="tx1"/>
                </a:solidFill>
                <a:effectLst/>
                <a:latin typeface="+mn-lt"/>
                <a:ea typeface="+mn-ea"/>
                <a:cs typeface="+mn-cs"/>
              </a:rPr>
              <a:t> with the simplest subset</a:t>
            </a:r>
            <a:r>
              <a:rPr lang="en-US" altLang="zh-CN" sz="1200" kern="1200" baseline="0" dirty="0" smtClean="0">
                <a:solidFill>
                  <a:schemeClr val="tx1"/>
                </a:solidFill>
                <a:effectLst/>
                <a:latin typeface="+mn-lt"/>
                <a:ea typeface="+mn-ea"/>
                <a:cs typeface="+mn-cs"/>
              </a:rPr>
              <a:t> Q’</a:t>
            </a:r>
            <a:r>
              <a:rPr lang="en-US" altLang="zh-CN" sz="1200" kern="1200" dirty="0" smtClean="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18</a:t>
            </a:fld>
            <a:endParaRPr lang="en-US"/>
          </a:p>
        </p:txBody>
      </p:sp>
    </p:spTree>
    <p:extLst>
      <p:ext uri="{BB962C8B-B14F-4D97-AF65-F5344CB8AC3E}">
        <p14:creationId xmlns:p14="http://schemas.microsoft.com/office/powerpoint/2010/main" val="262150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Based on above heuristic problem, we propose an optimal algorithm.</a:t>
            </a:r>
            <a:r>
              <a:rPr lang="en-US" altLang="zh-CN" sz="1200" kern="1200" baseline="0" dirty="0" smtClean="0">
                <a:solidFill>
                  <a:schemeClr val="tx1"/>
                </a:solidFill>
                <a:effectLst/>
                <a:latin typeface="+mn-lt"/>
                <a:ea typeface="+mn-ea"/>
                <a:cs typeface="+mn-cs"/>
              </a:rPr>
              <a:t> That is we start with …</a:t>
            </a:r>
          </a:p>
          <a:p>
            <a:r>
              <a:rPr lang="en-US" altLang="zh-CN" sz="1200" kern="1200" baseline="0" dirty="0" smtClean="0">
                <a:solidFill>
                  <a:schemeClr val="tx1"/>
                </a:solidFill>
                <a:effectLst/>
                <a:latin typeface="+mn-lt"/>
                <a:ea typeface="+mn-ea"/>
                <a:cs typeface="+mn-cs"/>
              </a:rPr>
              <a:t>Note that, the running time for this opt. alg. is largely reduced comparing with original column generation based approach because we start with good independent sets founded by the heuristic alg.</a:t>
            </a:r>
          </a:p>
        </p:txBody>
      </p:sp>
      <p:sp>
        <p:nvSpPr>
          <p:cNvPr id="4" name="Slide Number Placeholder 3"/>
          <p:cNvSpPr>
            <a:spLocks noGrp="1"/>
          </p:cNvSpPr>
          <p:nvPr>
            <p:ph type="sldNum" sz="quarter" idx="10"/>
          </p:nvPr>
        </p:nvSpPr>
        <p:spPr/>
        <p:txBody>
          <a:bodyPr/>
          <a:lstStyle/>
          <a:p>
            <a:fld id="{8B8E5257-A730-4F01-BC1B-F123818FB794}" type="slidenum">
              <a:rPr lang="en-US" smtClean="0"/>
              <a:t>19</a:t>
            </a:fld>
            <a:endParaRPr lang="en-US"/>
          </a:p>
        </p:txBody>
      </p:sp>
    </p:spTree>
    <p:extLst>
      <p:ext uri="{BB962C8B-B14F-4D97-AF65-F5344CB8AC3E}">
        <p14:creationId xmlns:p14="http://schemas.microsoft.com/office/powerpoint/2010/main" val="421759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recent years, multi-hop wireless networks are widely used in many scenarios. Typical applications include:</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D2D networks, where devices</a:t>
            </a:r>
            <a:r>
              <a:rPr lang="en-US" altLang="zh-CN" sz="1200" kern="1200" baseline="0" dirty="0" smtClean="0">
                <a:solidFill>
                  <a:schemeClr val="tx1"/>
                </a:solidFill>
                <a:effectLst/>
                <a:latin typeface="+mn-lt"/>
                <a:ea typeface="+mn-ea"/>
                <a:cs typeface="+mn-cs"/>
              </a:rPr>
              <a:t> can communicate directly through multi-hops</a:t>
            </a:r>
            <a:r>
              <a:rPr lang="en-US" altLang="zh-CN" sz="1200" kern="1200" dirty="0" smtClean="0">
                <a:solidFill>
                  <a:schemeClr val="tx1"/>
                </a:solidFill>
                <a:effectLst/>
                <a:latin typeface="+mn-lt"/>
                <a:ea typeface="+mn-ea"/>
                <a:cs typeface="+mn-cs"/>
              </a:rPr>
              <a:t>. And UAV (Unmanned Aerial Vehicles) system, where</a:t>
            </a:r>
            <a:r>
              <a:rPr lang="en-US" altLang="zh-CN" sz="1200" kern="1200" baseline="0" dirty="0" smtClean="0">
                <a:solidFill>
                  <a:schemeClr val="tx1"/>
                </a:solidFill>
                <a:effectLst/>
                <a:latin typeface="+mn-lt"/>
                <a:ea typeface="+mn-ea"/>
                <a:cs typeface="+mn-cs"/>
              </a:rPr>
              <a:t> UAVs can work as relay</a:t>
            </a:r>
            <a:r>
              <a:rPr lang="en-US" altLang="zh-CN"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Also</a:t>
            </a:r>
            <a:r>
              <a:rPr lang="en-US" altLang="zh-CN" sz="1200" kern="1200" baseline="0" dirty="0" smtClean="0">
                <a:solidFill>
                  <a:schemeClr val="tx1"/>
                </a:solidFill>
                <a:effectLst/>
                <a:latin typeface="+mn-lt"/>
                <a:ea typeface="+mn-ea"/>
                <a:cs typeface="+mn-cs"/>
              </a:rPr>
              <a:t> m</a:t>
            </a:r>
            <a:r>
              <a:rPr lang="en-US" altLang="zh-CN" sz="1200" kern="1200" dirty="0" smtClean="0">
                <a:solidFill>
                  <a:schemeClr val="tx1"/>
                </a:solidFill>
                <a:effectLst/>
                <a:latin typeface="+mn-lt"/>
                <a:ea typeface="+mn-ea"/>
                <a:cs typeface="+mn-cs"/>
              </a:rPr>
              <a:t>ulti-hop </a:t>
            </a:r>
            <a:r>
              <a:rPr lang="en-US" altLang="zh-CN" sz="1200" kern="1200" dirty="0" smtClean="0">
                <a:solidFill>
                  <a:schemeClr val="tx1"/>
                </a:solidFill>
                <a:effectLst/>
                <a:latin typeface="+mn-lt"/>
                <a:ea typeface="+mn-ea"/>
                <a:cs typeface="+mn-cs"/>
              </a:rPr>
              <a:t>sensor networks for</a:t>
            </a:r>
            <a:r>
              <a:rPr lang="en-US" altLang="zh-CN" sz="1200" kern="1200" baseline="0" dirty="0" smtClean="0">
                <a:solidFill>
                  <a:schemeClr val="tx1"/>
                </a:solidFill>
                <a:effectLst/>
                <a:latin typeface="+mn-lt"/>
                <a:ea typeface="+mn-ea"/>
                <a:cs typeface="+mn-cs"/>
              </a:rPr>
              <a:t> environment monitoring</a:t>
            </a:r>
            <a:r>
              <a:rPr lang="en-US" altLang="zh-CN" sz="1200" kern="1200" dirty="0" smtClean="0">
                <a:solidFill>
                  <a:schemeClr val="tx1"/>
                </a:solidFill>
                <a:effectLst/>
                <a:latin typeface="+mn-lt"/>
                <a:ea typeface="+mn-ea"/>
                <a:cs typeface="+mn-cs"/>
              </a:rPr>
              <a:t> and mesh networks for</a:t>
            </a:r>
            <a:r>
              <a:rPr lang="en-US" altLang="zh-CN" sz="1200" kern="1200" baseline="0" dirty="0" smtClean="0">
                <a:solidFill>
                  <a:schemeClr val="tx1"/>
                </a:solidFill>
                <a:effectLst/>
                <a:latin typeface="+mn-lt"/>
                <a:ea typeface="+mn-ea"/>
                <a:cs typeface="+mn-cs"/>
              </a:rPr>
              <a:t> the implementation of </a:t>
            </a:r>
            <a:r>
              <a:rPr lang="en-US" altLang="zh-CN" sz="1200" kern="1200" baseline="0" dirty="0" err="1" smtClean="0">
                <a:solidFill>
                  <a:schemeClr val="tx1"/>
                </a:solidFill>
                <a:effectLst/>
                <a:latin typeface="+mn-lt"/>
                <a:ea typeface="+mn-ea"/>
                <a:cs typeface="+mn-cs"/>
              </a:rPr>
              <a:t>IoTs</a:t>
            </a:r>
            <a:r>
              <a:rPr lang="en-US" altLang="zh-CN" sz="1200" kern="1200" baseline="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2</a:t>
            </a:fld>
            <a:endParaRPr lang="en-US"/>
          </a:p>
        </p:txBody>
      </p:sp>
    </p:spTree>
    <p:extLst>
      <p:ext uri="{BB962C8B-B14F-4D97-AF65-F5344CB8AC3E}">
        <p14:creationId xmlns:p14="http://schemas.microsoft.com/office/powerpoint/2010/main" val="2348172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For evaluation results, first we consider a case study</a:t>
            </a:r>
            <a:r>
              <a:rPr lang="en-US" altLang="zh-CN" sz="1200" kern="1200" baseline="0" dirty="0" smtClean="0">
                <a:solidFill>
                  <a:schemeClr val="tx1"/>
                </a:solidFill>
                <a:effectLst/>
                <a:latin typeface="+mn-lt"/>
                <a:ea typeface="+mn-ea"/>
                <a:cs typeface="+mn-cs"/>
              </a:rPr>
              <a:t> where </a:t>
            </a:r>
            <a:r>
              <a:rPr lang="en-US" altLang="zh-CN" sz="1200" kern="1200" dirty="0" smtClean="0">
                <a:solidFill>
                  <a:schemeClr val="tx1"/>
                </a:solidFill>
                <a:effectLst/>
                <a:latin typeface="+mn-lt"/>
                <a:ea typeface="+mn-ea"/>
                <a:cs typeface="+mn-cs"/>
              </a:rPr>
              <a:t>20 nodes …</a:t>
            </a:r>
          </a:p>
          <a:p>
            <a:r>
              <a:rPr lang="en-US" altLang="zh-CN" sz="1200" kern="1200" dirty="0" smtClean="0">
                <a:solidFill>
                  <a:schemeClr val="tx1"/>
                </a:solidFill>
                <a:effectLst/>
                <a:latin typeface="+mn-lt"/>
                <a:ea typeface="+mn-ea"/>
                <a:cs typeface="+mn-cs"/>
              </a:rPr>
              <a:t>And here we show the RA we use,</a:t>
            </a:r>
            <a:r>
              <a:rPr lang="en-US" altLang="zh-CN" sz="1200" kern="1200" baseline="0" dirty="0" smtClean="0">
                <a:solidFill>
                  <a:schemeClr val="tx1"/>
                </a:solidFill>
                <a:effectLst/>
                <a:latin typeface="+mn-lt"/>
                <a:ea typeface="+mn-ea"/>
                <a:cs typeface="+mn-cs"/>
              </a:rPr>
              <a:t> it has 12 switches which gives us 1024 antenna state, but here we consider 100 antenna states at most.</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20</a:t>
            </a:fld>
            <a:endParaRPr lang="en-US"/>
          </a:p>
        </p:txBody>
      </p:sp>
    </p:spTree>
    <p:extLst>
      <p:ext uri="{BB962C8B-B14F-4D97-AF65-F5344CB8AC3E}">
        <p14:creationId xmlns:p14="http://schemas.microsoft.com/office/powerpoint/2010/main" val="1799357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this figure we show the optimal routing, scheduling and antenna state selection results under 20 antenna states. Here the state</a:t>
            </a:r>
            <a:r>
              <a:rPr lang="en-US" altLang="zh-CN" sz="1200" kern="1200" baseline="0" dirty="0" smtClean="0">
                <a:solidFill>
                  <a:schemeClr val="tx1"/>
                </a:solidFill>
                <a:effectLst/>
                <a:latin typeface="+mn-lt"/>
                <a:ea typeface="+mn-ea"/>
                <a:cs typeface="+mn-cs"/>
              </a:rPr>
              <a:t>-link pairs with the same color are in the same IS. </a:t>
            </a:r>
            <a:r>
              <a:rPr lang="en-US" altLang="zh-CN" sz="1200" kern="1200" dirty="0" smtClean="0">
                <a:solidFill>
                  <a:schemeClr val="tx1"/>
                </a:solidFill>
                <a:effectLst/>
                <a:latin typeface="+mn-lt"/>
                <a:ea typeface="+mn-ea"/>
                <a:cs typeface="+mn-cs"/>
              </a:rPr>
              <a:t>From the result we can see that node 15 utilizes different antenna states for link 15-3 in different independent sets, which shows the state diversity and swift pattern switching benefits of RA.</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21</a:t>
            </a:fld>
            <a:endParaRPr lang="en-US"/>
          </a:p>
        </p:txBody>
      </p:sp>
    </p:spTree>
    <p:extLst>
      <p:ext uri="{BB962C8B-B14F-4D97-AF65-F5344CB8AC3E}">
        <p14:creationId xmlns:p14="http://schemas.microsoft.com/office/powerpoint/2010/main" val="94639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When we look into the details of this case study, first we notice that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22</a:t>
            </a:fld>
            <a:endParaRPr lang="en-US"/>
          </a:p>
        </p:txBody>
      </p:sp>
    </p:spTree>
    <p:extLst>
      <p:ext uri="{BB962C8B-B14F-4D97-AF65-F5344CB8AC3E}">
        <p14:creationId xmlns:p14="http://schemas.microsoft.com/office/powerpoint/2010/main" val="3490982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Next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study the Impact of No. of sessions …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23</a:t>
            </a:fld>
            <a:endParaRPr lang="en-US"/>
          </a:p>
        </p:txBody>
      </p:sp>
    </p:spTree>
    <p:extLst>
      <p:ext uri="{BB962C8B-B14F-4D97-AF65-F5344CB8AC3E}">
        <p14:creationId xmlns:p14="http://schemas.microsoft.com/office/powerpoint/2010/main" val="1422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Then we consider … </a:t>
            </a:r>
          </a:p>
          <a:p>
            <a:r>
              <a:rPr lang="en-US" dirty="0" smtClean="0"/>
              <a:t>In this scenario,</a:t>
            </a:r>
            <a:r>
              <a:rPr lang="en-US" baseline="0" dirty="0" smtClean="0"/>
              <a:t> the heuristic </a:t>
            </a:r>
            <a:r>
              <a:rPr lang="en-US" baseline="0" dirty="0" err="1" smtClean="0"/>
              <a:t>alg</a:t>
            </a:r>
            <a:r>
              <a:rPr lang="en-US" baseline="0" dirty="0" smtClean="0"/>
              <a:t> performs worse than previous case. That is our heuristic alg. could have good performance in general.</a:t>
            </a:r>
            <a:endParaRPr lang="en-US" dirty="0"/>
          </a:p>
        </p:txBody>
      </p:sp>
      <p:sp>
        <p:nvSpPr>
          <p:cNvPr id="4" name="Slide Number Placeholder 3"/>
          <p:cNvSpPr>
            <a:spLocks noGrp="1"/>
          </p:cNvSpPr>
          <p:nvPr>
            <p:ph type="sldNum" sz="quarter" idx="10"/>
          </p:nvPr>
        </p:nvSpPr>
        <p:spPr/>
        <p:txBody>
          <a:bodyPr/>
          <a:lstStyle/>
          <a:p>
            <a:fld id="{8B8E5257-A730-4F01-BC1B-F123818FB794}" type="slidenum">
              <a:rPr lang="en-US" smtClean="0"/>
              <a:t>24</a:t>
            </a:fld>
            <a:endParaRPr lang="en-US"/>
          </a:p>
        </p:txBody>
      </p:sp>
    </p:spTree>
    <p:extLst>
      <p:ext uri="{BB962C8B-B14F-4D97-AF65-F5344CB8AC3E}">
        <p14:creationId xmlns:p14="http://schemas.microsoft.com/office/powerpoint/2010/main" val="1623857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conclusion, …</a:t>
            </a:r>
          </a:p>
          <a:p>
            <a:r>
              <a:rPr lang="en-US" altLang="zh-CN" sz="1200" b="0" i="0" u="none" strike="noStrike" kern="1200" baseline="0" dirty="0" smtClean="0">
                <a:solidFill>
                  <a:schemeClr val="tx1"/>
                </a:solidFill>
                <a:latin typeface="+mn-lt"/>
                <a:ea typeface="+mn-ea"/>
                <a:cs typeface="+mn-cs"/>
              </a:rPr>
              <a:t>And the heuristic itself can also be used as an approximation algorithm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for the future work …</a:t>
            </a:r>
            <a:endParaRPr lang="en-US" dirty="0"/>
          </a:p>
        </p:txBody>
      </p:sp>
      <p:sp>
        <p:nvSpPr>
          <p:cNvPr id="4" name="Slide Number Placeholder 3"/>
          <p:cNvSpPr>
            <a:spLocks noGrp="1"/>
          </p:cNvSpPr>
          <p:nvPr>
            <p:ph type="sldNum" sz="quarter" idx="10"/>
          </p:nvPr>
        </p:nvSpPr>
        <p:spPr/>
        <p:txBody>
          <a:bodyPr/>
          <a:lstStyle/>
          <a:p>
            <a:fld id="{8B8E5257-A730-4F01-BC1B-F123818FB794}" type="slidenum">
              <a:rPr lang="en-US" smtClean="0"/>
              <a:t>25</a:t>
            </a:fld>
            <a:endParaRPr lang="en-US"/>
          </a:p>
        </p:txBody>
      </p:sp>
    </p:spTree>
    <p:extLst>
      <p:ext uri="{BB962C8B-B14F-4D97-AF65-F5344CB8AC3E}">
        <p14:creationId xmlns:p14="http://schemas.microsoft.com/office/powerpoint/2010/main" val="3193039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Finally, we compare our optimal algorithm with …</a:t>
            </a:r>
            <a:endParaRPr lang="zh-CN"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27</a:t>
            </a:fld>
            <a:endParaRPr lang="en-US"/>
          </a:p>
        </p:txBody>
      </p:sp>
    </p:spTree>
    <p:extLst>
      <p:ext uri="{BB962C8B-B14F-4D97-AF65-F5344CB8AC3E}">
        <p14:creationId xmlns:p14="http://schemas.microsoft.com/office/powerpoint/2010/main" val="1948852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we also implement a simulation to show…</a:t>
            </a:r>
            <a:endParaRPr lang="en-US" dirty="0"/>
          </a:p>
        </p:txBody>
      </p:sp>
      <p:sp>
        <p:nvSpPr>
          <p:cNvPr id="4" name="Slide Number Placeholder 3"/>
          <p:cNvSpPr>
            <a:spLocks noGrp="1"/>
          </p:cNvSpPr>
          <p:nvPr>
            <p:ph type="sldNum" sz="quarter" idx="10"/>
          </p:nvPr>
        </p:nvSpPr>
        <p:spPr/>
        <p:txBody>
          <a:bodyPr/>
          <a:lstStyle/>
          <a:p>
            <a:fld id="{8B8E5257-A730-4F01-BC1B-F123818FB794}" type="slidenum">
              <a:rPr lang="en-US" smtClean="0"/>
              <a:t>28</a:t>
            </a:fld>
            <a:endParaRPr lang="en-US"/>
          </a:p>
        </p:txBody>
      </p:sp>
    </p:spTree>
    <p:extLst>
      <p:ext uri="{BB962C8B-B14F-4D97-AF65-F5344CB8AC3E}">
        <p14:creationId xmlns:p14="http://schemas.microsoft.com/office/powerpoint/2010/main" val="983277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To the scalability of our </a:t>
            </a:r>
            <a:r>
              <a:rPr lang="en-US" altLang="zh-CN" sz="1200" kern="1200" dirty="0" err="1" smtClean="0">
                <a:solidFill>
                  <a:schemeClr val="tx1"/>
                </a:solidFill>
                <a:effectLst/>
                <a:latin typeface="+mn-lt"/>
                <a:ea typeface="+mn-ea"/>
                <a:cs typeface="+mn-cs"/>
              </a:rPr>
              <a:t>algs</a:t>
            </a:r>
            <a:r>
              <a:rPr lang="en-US" altLang="zh-CN" sz="1200" kern="1200" dirty="0" smtClean="0">
                <a:solidFill>
                  <a:schemeClr val="tx1"/>
                </a:solidFill>
                <a:effectLst/>
                <a:latin typeface="+mn-lt"/>
                <a:ea typeface="+mn-ea"/>
                <a:cs typeface="+mn-cs"/>
              </a:rPr>
              <a:t>, we …</a:t>
            </a:r>
            <a:endParaRPr lang="zh-CN" altLang="zh-CN"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8E5257-A730-4F01-BC1B-F123818FB794}" type="slidenum">
              <a:rPr lang="en-US" smtClean="0"/>
              <a:t>29</a:t>
            </a:fld>
            <a:endParaRPr lang="en-US"/>
          </a:p>
        </p:txBody>
      </p:sp>
    </p:spTree>
    <p:extLst>
      <p:ext uri="{BB962C8B-B14F-4D97-AF65-F5344CB8AC3E}">
        <p14:creationId xmlns:p14="http://schemas.microsoft.com/office/powerpoint/2010/main" val="173550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However, design a high performance MWNs has remained challenging due to two</a:t>
            </a:r>
            <a:r>
              <a:rPr lang="en-US" altLang="zh-CN" sz="1200" kern="1200" baseline="0" dirty="0" smtClean="0">
                <a:solidFill>
                  <a:schemeClr val="tx1"/>
                </a:solidFill>
                <a:effectLst/>
                <a:latin typeface="+mn-lt"/>
                <a:ea typeface="+mn-ea"/>
                <a:cs typeface="+mn-cs"/>
              </a:rPr>
              <a:t> main reasons. The first reason is the</a:t>
            </a:r>
            <a:r>
              <a:rPr lang="en-US" altLang="zh-CN" sz="1200" kern="1200" dirty="0" smtClean="0">
                <a:solidFill>
                  <a:schemeClr val="tx1"/>
                </a:solidFill>
                <a:effectLst/>
                <a:latin typeface="+mn-lt"/>
                <a:ea typeface="+mn-ea"/>
                <a:cs typeface="+mn-cs"/>
              </a:rPr>
              <a:t> unreliable wireless links caused by multi-path fading or mobility. For example, in this network, node A wants to</a:t>
            </a:r>
            <a:r>
              <a:rPr lang="en-US" altLang="zh-CN" sz="1200" kern="1200" baseline="0" dirty="0" smtClean="0">
                <a:solidFill>
                  <a:schemeClr val="tx1"/>
                </a:solidFill>
                <a:effectLst/>
                <a:latin typeface="+mn-lt"/>
                <a:ea typeface="+mn-ea"/>
                <a:cs typeface="+mn-cs"/>
              </a:rPr>
              <a:t> send message to node C through path A-B-C. However, the link A-B is unreliable that makes the transmission from A to B failed in multiple slots. So node A will keep transmitting until B successfully receives message, which results in large overhead for the communication.</a:t>
            </a:r>
            <a:endParaRPr lang="en-US"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3</a:t>
            </a:fld>
            <a:endParaRPr lang="en-US"/>
          </a:p>
        </p:txBody>
      </p:sp>
    </p:spTree>
    <p:extLst>
      <p:ext uri="{BB962C8B-B14F-4D97-AF65-F5344CB8AC3E}">
        <p14:creationId xmlns:p14="http://schemas.microsoft.com/office/powerpoint/2010/main" val="76845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a:t>
            </a:r>
            <a:r>
              <a:rPr lang="en-US" altLang="zh-CN" sz="1200" kern="1200" baseline="0" dirty="0" smtClean="0">
                <a:solidFill>
                  <a:schemeClr val="tx1"/>
                </a:solidFill>
                <a:effectLst/>
                <a:latin typeface="+mn-lt"/>
                <a:ea typeface="+mn-ea"/>
                <a:cs typeface="+mn-cs"/>
              </a:rPr>
              <a:t> second reason is the</a:t>
            </a:r>
            <a:r>
              <a:rPr lang="en-US" altLang="zh-CN" sz="1200" kern="1200" dirty="0" smtClean="0">
                <a:solidFill>
                  <a:schemeClr val="tx1"/>
                </a:solidFill>
                <a:effectLst/>
                <a:latin typeface="+mn-lt"/>
                <a:ea typeface="+mn-ea"/>
                <a:cs typeface="+mn-cs"/>
              </a:rPr>
              <a:t> interference caused by the broadcast nature of wireless channels,</a:t>
            </a:r>
            <a:r>
              <a:rPr lang="en-US" altLang="zh-CN" sz="1200" kern="1200" baseline="0" dirty="0" smtClean="0">
                <a:solidFill>
                  <a:schemeClr val="tx1"/>
                </a:solidFill>
                <a:effectLst/>
                <a:latin typeface="+mn-lt"/>
                <a:ea typeface="+mn-ea"/>
                <a:cs typeface="+mn-cs"/>
              </a:rPr>
              <a:t> in this network, when node C is receiving, no transmission is allowed at node D since it will cause collision at node C.</a:t>
            </a:r>
            <a:r>
              <a:rPr lang="en-US" altLang="zh-CN" sz="1200" kern="1200" dirty="0" smtClean="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4</a:t>
            </a:fld>
            <a:endParaRPr lang="en-US"/>
          </a:p>
        </p:txBody>
      </p:sp>
    </p:spTree>
    <p:extLst>
      <p:ext uri="{BB962C8B-B14F-4D97-AF65-F5344CB8AC3E}">
        <p14:creationId xmlns:p14="http://schemas.microsoft.com/office/powerpoint/2010/main" val="138822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To cope with some of these challenges, various link/network layer mechanisms are proposed. For example, multipath routing uses the path diversity to increase the overall E2E data delivery reliability; opportunistic routing exploits the broadcast nature of the wireless channel to cope with unreliable links; and network coding also exploits the broadcast nature and adopts in-network processing to turn interference into useful information. However, none of these approaches touch the fundamental characteristics of the wireless channel itself, so results them in limited </a:t>
            </a:r>
            <a:r>
              <a:rPr lang="en-US" altLang="zh-CN" sz="1200" kern="1200" dirty="0" smtClean="0">
                <a:solidFill>
                  <a:schemeClr val="tx1"/>
                </a:solidFill>
                <a:effectLst/>
                <a:latin typeface="+mn-lt"/>
                <a:ea typeface="+mn-ea"/>
                <a:cs typeface="+mn-cs"/>
              </a:rPr>
              <a:t>gains in practice.</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5</a:t>
            </a:fld>
            <a:endParaRPr lang="en-US"/>
          </a:p>
        </p:txBody>
      </p:sp>
    </p:spTree>
    <p:extLst>
      <p:ext uri="{BB962C8B-B14F-4D97-AF65-F5344CB8AC3E}">
        <p14:creationId xmlns:p14="http://schemas.microsoft.com/office/powerpoint/2010/main" val="157471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Besides, some approaches use physical layer techniques, such as transmission power and rate control to enhance the link capacity or reliability, but at the expense of higher resource consumption (e.g., energy). Also, MIMO techniques that enables Spatial multiplexing &amp; interference cancellation make concurrent transmissions between multiple links possible. However, MIMO needs extra hardware &amp; </a:t>
            </a:r>
            <a:r>
              <a:rPr lang="en-US" altLang="zh-CN" dirty="0" smtClean="0">
                <a:solidFill>
                  <a:srgbClr val="FF0000"/>
                </a:solidFill>
              </a:rPr>
              <a:t>energy consumption due</a:t>
            </a:r>
            <a:r>
              <a:rPr lang="en-US" altLang="zh-CN" baseline="0" dirty="0" smtClean="0">
                <a:solidFill>
                  <a:srgbClr val="FF0000"/>
                </a:solidFill>
              </a:rPr>
              <a:t> to </a:t>
            </a:r>
            <a:r>
              <a:rPr lang="en-US" altLang="zh-CN" dirty="0" smtClean="0">
                <a:solidFill>
                  <a:srgbClr val="FF0000"/>
                </a:solidFill>
              </a:rPr>
              <a:t>multiple antennas.</a:t>
            </a:r>
            <a:r>
              <a:rPr lang="en-US" altLang="zh-CN" baseline="0" dirty="0" smtClean="0">
                <a:solidFill>
                  <a:srgbClr val="FF0000"/>
                </a:solidFill>
              </a:rPr>
              <a:t> Besides, the rich scattering requirement for MIMO might bot be satisfied in practice. </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rich scattering:</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 requisite for the channel matrix to have full rank</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6</a:t>
            </a:fld>
            <a:endParaRPr lang="en-US"/>
          </a:p>
        </p:txBody>
      </p:sp>
    </p:spTree>
    <p:extLst>
      <p:ext uri="{BB962C8B-B14F-4D97-AF65-F5344CB8AC3E}">
        <p14:creationId xmlns:p14="http://schemas.microsoft.com/office/powerpoint/2010/main" val="125111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100" kern="1200" dirty="0" smtClean="0">
                <a:solidFill>
                  <a:schemeClr val="tx1"/>
                </a:solidFill>
                <a:effectLst/>
                <a:latin typeface="+mn-lt"/>
                <a:ea typeface="+mn-ea"/>
                <a:cs typeface="+mn-cs"/>
              </a:rPr>
              <a:t>Under this context, reconfigurable antennas appear as a promising technology to solve the above challenges due to their dynamically reconfigurable properties. By changing its structure electronically, a reconfigurable antenna can swiftly reconfigure itself in terms of radiation pattern, polarization, and frequency, or combinations of them, as shown in the figure.</a:t>
            </a:r>
          </a:p>
          <a:p>
            <a:r>
              <a:rPr lang="en-US" altLang="zh-CN" sz="1100" kern="1200" dirty="0" smtClean="0">
                <a:solidFill>
                  <a:schemeClr val="tx1"/>
                </a:solidFill>
                <a:effectLst/>
                <a:latin typeface="+mn-lt"/>
                <a:ea typeface="+mn-ea"/>
                <a:cs typeface="+mn-cs"/>
              </a:rPr>
              <a:t>So one RA can replace multiple traditional antennas and we have significant reduction in antenna size. Also, the reconfigurable properties of RAs provide us additional degree of freedom for</a:t>
            </a:r>
            <a:r>
              <a:rPr lang="en-US" altLang="zh-CN" sz="1100" kern="1200" baseline="0" dirty="0" smtClean="0">
                <a:solidFill>
                  <a:schemeClr val="tx1"/>
                </a:solidFill>
                <a:effectLst/>
                <a:latin typeface="+mn-lt"/>
                <a:ea typeface="+mn-ea"/>
                <a:cs typeface="+mn-cs"/>
              </a:rPr>
              <a:t> network optimization.</a:t>
            </a:r>
            <a:endParaRPr lang="en-US" altLang="zh-CN" sz="1100" kern="1200" dirty="0" smtClean="0">
              <a:solidFill>
                <a:schemeClr val="tx1"/>
              </a:solidFill>
              <a:effectLst/>
              <a:latin typeface="+mn-lt"/>
              <a:ea typeface="+mn-ea"/>
              <a:cs typeface="+mn-cs"/>
            </a:endParaRPr>
          </a:p>
          <a:p>
            <a:r>
              <a:rPr lang="en-US" altLang="zh-CN" sz="1100" kern="1200" dirty="0" smtClean="0">
                <a:solidFill>
                  <a:schemeClr val="tx1"/>
                </a:solidFill>
                <a:effectLst/>
                <a:latin typeface="+mn-lt"/>
                <a:ea typeface="+mn-ea"/>
                <a:cs typeface="+mn-cs"/>
              </a:rPr>
              <a:t>Existing works have shown that RA</a:t>
            </a:r>
            <a:r>
              <a:rPr lang="en-US" altLang="zh-CN" sz="1100" kern="1200" baseline="0" dirty="0" smtClean="0">
                <a:solidFill>
                  <a:schemeClr val="tx1"/>
                </a:solidFill>
                <a:effectLst/>
                <a:latin typeface="+mn-lt"/>
                <a:ea typeface="+mn-ea"/>
                <a:cs typeface="+mn-cs"/>
              </a:rPr>
              <a:t>s are able to </a:t>
            </a:r>
            <a:r>
              <a:rPr lang="en-US" altLang="zh-CN" sz="1100" dirty="0" smtClean="0"/>
              <a:t>enhance link capacity and reliability, achieve better interference alignment and transmission scheduling. </a:t>
            </a:r>
            <a:r>
              <a:rPr lang="en-US" altLang="zh-CN" sz="1100" kern="1200" dirty="0" smtClean="0">
                <a:solidFill>
                  <a:schemeClr val="tx1"/>
                </a:solidFill>
                <a:effectLst/>
                <a:latin typeface="+mn-lt"/>
                <a:ea typeface="+mn-ea"/>
                <a:cs typeface="+mn-cs"/>
              </a:rPr>
              <a:t>But the exploration of them has been limited to single-link or single-hop networks, and their potential to enhance performance in MWNs has not been fully explored yet.</a:t>
            </a:r>
            <a:endParaRPr lang="zh-CN" altLang="zh-CN"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7</a:t>
            </a:fld>
            <a:endParaRPr lang="en-US"/>
          </a:p>
        </p:txBody>
      </p:sp>
    </p:spTree>
    <p:extLst>
      <p:ext uri="{BB962C8B-B14F-4D97-AF65-F5344CB8AC3E}">
        <p14:creationId xmlns:p14="http://schemas.microsoft.com/office/powerpoint/2010/main" val="66060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Indeed, applying RAs to MWNs provides us opportunities to optimize the throughput performance. For example, figure (a) shows the benefit of state diversity. In the left subfigure, node 2 uses the default state that maximizes the gain of link 2→4, but it also interferes with the 1→3 link. Thus nodes 1 and 2 have to transmit at separate time slots. In the right subfigure, optimal state selection is used such that node 2 adopts another state that has lower capacity for link 1→3, but now 1→3 and 2→4 can transmit simultaneously, which yields a higher E2E throughput.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Figure (b) shows the benefit of fast state switching. In the left</a:t>
            </a:r>
            <a:r>
              <a:rPr lang="en-US" altLang="zh-CN" sz="1200" kern="1200" baseline="0" dirty="0" smtClean="0">
                <a:solidFill>
                  <a:schemeClr val="tx1"/>
                </a:solidFill>
                <a:effectLst/>
                <a:latin typeface="+mn-lt"/>
                <a:ea typeface="+mn-ea"/>
                <a:cs typeface="+mn-cs"/>
              </a:rPr>
              <a:t> subfigure, we use</a:t>
            </a:r>
            <a:r>
              <a:rPr lang="en-US" altLang="zh-CN" sz="1200" kern="1200" dirty="0" smtClean="0">
                <a:solidFill>
                  <a:schemeClr val="tx1"/>
                </a:solidFill>
                <a:effectLst/>
                <a:latin typeface="+mn-lt"/>
                <a:ea typeface="+mn-ea"/>
                <a:cs typeface="+mn-cs"/>
              </a:rPr>
              <a:t> traditional directional antennas (DAs) with a fixed beam, since initially there is one flow (1→ 5),</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DA beam at node 3 is optimized to point toward node 5; but later when the 2→4 flow arrives, link 3→4’s capacity is degraded by half due to fixed beam direction at node 3. In</a:t>
            </a:r>
            <a:r>
              <a:rPr lang="en-US" altLang="zh-CN" sz="1200" kern="1200" baseline="0" dirty="0" smtClean="0">
                <a:solidFill>
                  <a:schemeClr val="tx1"/>
                </a:solidFill>
                <a:effectLst/>
                <a:latin typeface="+mn-lt"/>
                <a:ea typeface="+mn-ea"/>
                <a:cs typeface="+mn-cs"/>
              </a:rPr>
              <a:t> the right subfigure, w</a:t>
            </a:r>
            <a:r>
              <a:rPr lang="en-US" altLang="zh-CN" sz="1200" kern="1200" dirty="0" smtClean="0">
                <a:solidFill>
                  <a:schemeClr val="tx1"/>
                </a:solidFill>
                <a:effectLst/>
                <a:latin typeface="+mn-lt"/>
                <a:ea typeface="+mn-ea"/>
                <a:cs typeface="+mn-cs"/>
              </a:rPr>
              <a:t>hile using RAs, node 3’s transmitting state can be quickly adjusted such that 3→4 link’s capacity remains the same, which again enhances total E2E throughput.</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However, it is difficult for us to quantify the gains of RAs for a general large-scale MWNs. First, the large number of antenna configurations available at each node makes the </a:t>
            </a:r>
            <a:r>
              <a:rPr lang="en-US" altLang="zh-CN" sz="1200" b="0" i="0" u="none" strike="noStrike" kern="1200" baseline="0" dirty="0" smtClean="0">
                <a:solidFill>
                  <a:schemeClr val="tx1"/>
                </a:solidFill>
                <a:latin typeface="+mn-lt"/>
                <a:ea typeface="+mn-ea"/>
                <a:cs typeface="+mn-cs"/>
              </a:rPr>
              <a:t>number of state combinations among all the nodes very large.</a:t>
            </a:r>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And more importantly, now e</a:t>
            </a:r>
            <a:r>
              <a:rPr lang="en-US" altLang="zh-CN" dirty="0" smtClean="0"/>
              <a:t>ach antenna state associates with different transmission &amp; interference range, which</a:t>
            </a:r>
            <a:r>
              <a:rPr lang="en-US" altLang="zh-CN" baseline="0" dirty="0" smtClean="0"/>
              <a:t> makes </a:t>
            </a:r>
            <a:r>
              <a:rPr lang="en-US" altLang="zh-CN" sz="1200" b="0" i="0" u="none" strike="noStrike" kern="1200" baseline="0" dirty="0" smtClean="0">
                <a:solidFill>
                  <a:schemeClr val="tx1"/>
                </a:solidFill>
                <a:latin typeface="+mn-lt"/>
                <a:ea typeface="+mn-ea"/>
                <a:cs typeface="+mn-cs"/>
              </a:rPr>
              <a:t>the network topology become dynamic and can change over time.</a:t>
            </a:r>
            <a:endParaRPr lang="en-US"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8</a:t>
            </a:fld>
            <a:endParaRPr lang="en-US"/>
          </a:p>
        </p:txBody>
      </p:sp>
    </p:spTree>
    <p:extLst>
      <p:ext uri="{BB962C8B-B14F-4D97-AF65-F5344CB8AC3E}">
        <p14:creationId xmlns:p14="http://schemas.microsoft.com/office/powerpoint/2010/main" val="93816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In this work we apply RAs to MWNs and jointly optimize routing, scheduling and antenna state selection. Thus</a:t>
            </a:r>
            <a:r>
              <a:rPr lang="en-US" altLang="zh-CN" sz="1200" kern="1200" baseline="0" dirty="0" smtClean="0">
                <a:solidFill>
                  <a:schemeClr val="tx1"/>
                </a:solidFill>
                <a:effectLst/>
                <a:latin typeface="+mn-lt"/>
                <a:ea typeface="+mn-ea"/>
                <a:cs typeface="+mn-cs"/>
              </a:rPr>
              <a:t> i</a:t>
            </a:r>
            <a:r>
              <a:rPr lang="en-US" altLang="zh-CN" sz="1200" kern="1200" dirty="0" smtClean="0">
                <a:solidFill>
                  <a:schemeClr val="tx1"/>
                </a:solidFill>
                <a:effectLst/>
                <a:latin typeface="+mn-lt"/>
                <a:ea typeface="+mn-ea"/>
                <a:cs typeface="+mn-cs"/>
              </a:rPr>
              <a:t>n our interference model, we need to consider a node as well as its antenna state simultaneously.</a:t>
            </a:r>
          </a:p>
          <a:p>
            <a:r>
              <a:rPr lang="en-US" altLang="zh-CN" sz="1200" kern="1200" dirty="0" smtClean="0">
                <a:solidFill>
                  <a:schemeClr val="tx1"/>
                </a:solidFill>
                <a:effectLst/>
                <a:latin typeface="+mn-lt"/>
                <a:ea typeface="+mn-ea"/>
                <a:cs typeface="+mn-cs"/>
              </a:rPr>
              <a:t>So for</a:t>
            </a:r>
            <a:r>
              <a:rPr lang="en-US" altLang="zh-CN" sz="1200" kern="1200" baseline="0" dirty="0" smtClean="0">
                <a:solidFill>
                  <a:schemeClr val="tx1"/>
                </a:solidFill>
                <a:effectLst/>
                <a:latin typeface="+mn-lt"/>
                <a:ea typeface="+mn-ea"/>
                <a:cs typeface="+mn-cs"/>
              </a:rPr>
              <a:t> transmitter I under state u, the receiver j under state v is in its transmission set if the received power at j exceeds the detection threshold. Similarly, we can get the interference set with interference threshold.</a:t>
            </a:r>
          </a:p>
          <a:p>
            <a:r>
              <a:rPr lang="en-US" altLang="zh-CN" sz="1200" kern="1200" baseline="0" dirty="0" smtClean="0">
                <a:solidFill>
                  <a:schemeClr val="tx1"/>
                </a:solidFill>
                <a:effectLst/>
                <a:latin typeface="+mn-lt"/>
                <a:ea typeface="+mn-ea"/>
                <a:cs typeface="+mn-cs"/>
              </a:rPr>
              <a:t>Then the received power at receiver j will given by the product of three terms, the first term is … the second term is … and the last term is a function that reflects the impacts …, the function will be in different form under different antenna types. And we can see that our antenna model supports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8E5257-A730-4F01-BC1B-F123818FB794}" type="slidenum">
              <a:rPr lang="en-US" smtClean="0"/>
              <a:t>9</a:t>
            </a:fld>
            <a:endParaRPr lang="en-US"/>
          </a:p>
        </p:txBody>
      </p:sp>
    </p:spTree>
    <p:extLst>
      <p:ext uri="{BB962C8B-B14F-4D97-AF65-F5344CB8AC3E}">
        <p14:creationId xmlns:p14="http://schemas.microsoft.com/office/powerpoint/2010/main" val="147899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6/13/2018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20.png"/><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70.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3" Type="http://schemas.openxmlformats.org/officeDocument/2006/relationships/image" Target="../media/image31.png"/><Relationship Id="rId3" Type="http://schemas.openxmlformats.org/officeDocument/2006/relationships/image" Target="../media/image240.png"/><Relationship Id="rId12"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11"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image" Target="../media/image250.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763000" cy="1851025"/>
          </a:xfrm>
        </p:spPr>
        <p:txBody>
          <a:bodyPr>
            <a:noAutofit/>
          </a:bodyPr>
          <a:lstStyle/>
          <a:p>
            <a:pPr algn="ctr"/>
            <a:r>
              <a:rPr lang="en-US" sz="3200" b="1" dirty="0" smtClean="0"/>
              <a:t>On the throughput limit of multi-hop wireless Networks with reconfigurable antennas</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143000" y="3576152"/>
                <a:ext cx="7086600" cy="2546866"/>
              </a:xfrm>
            </p:spPr>
            <p:txBody>
              <a:bodyPr>
                <a:norm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m:rPr>
                              <m:sty m:val="p"/>
                            </m:rPr>
                            <a:rPr lang="en-US" sz="2400" b="0" i="0" smtClean="0">
                              <a:latin typeface="Cambria Math"/>
                            </a:rPr>
                            <m:t>Yan</m:t>
                          </m:r>
                          <m:r>
                            <m:rPr>
                              <m:sty m:val="p"/>
                            </m:rPr>
                            <a:rPr lang="en-US" sz="2400" b="0" i="0" smtClean="0">
                              <a:latin typeface="Cambria Math" panose="02040503050406030204" pitchFamily="18" charset="0"/>
                            </a:rPr>
                            <m:t>jun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Pan</m:t>
                          </m:r>
                        </m:e>
                        <m:sub/>
                        <m:sup>
                          <m:r>
                            <a:rPr lang="en-US" sz="2400" i="1">
                              <a:latin typeface="Cambria Math"/>
                            </a:rPr>
                            <m:t>1</m:t>
                          </m:r>
                        </m:sup>
                      </m:sSubSup>
                      <m:r>
                        <a:rPr lang="en-US" sz="2400" i="1">
                          <a:latin typeface="Cambria Math"/>
                        </a:rPr>
                        <m:t> </m:t>
                      </m:r>
                      <m:sSubSup>
                        <m:sSubSupPr>
                          <m:ctrlPr>
                            <a:rPr lang="en-US" sz="2400" i="1">
                              <a:latin typeface="Cambria Math" panose="02040503050406030204" pitchFamily="18" charset="0"/>
                            </a:rPr>
                          </m:ctrlPr>
                        </m:sSubSupPr>
                        <m:e>
                          <m:r>
                            <m:rPr>
                              <m:sty m:val="p"/>
                            </m:rPr>
                            <a:rPr lang="en-US" sz="2400" b="0" i="0" smtClean="0">
                              <a:latin typeface="Cambria Math"/>
                            </a:rPr>
                            <m:t>Ming</m:t>
                          </m:r>
                          <m:r>
                            <a:rPr lang="en-US" sz="2400" b="0" i="0" smtClean="0">
                              <a:latin typeface="Cambria Math"/>
                            </a:rPr>
                            <m:t> </m:t>
                          </m:r>
                          <m:r>
                            <m:rPr>
                              <m:sty m:val="p"/>
                            </m:rPr>
                            <a:rPr lang="en-US" sz="2400" b="0" i="0" smtClean="0">
                              <a:latin typeface="Cambria Math"/>
                            </a:rPr>
                            <m:t>Li</m:t>
                          </m:r>
                        </m:e>
                        <m:sub/>
                        <m:sup>
                          <m:r>
                            <a:rPr lang="en-US" sz="2400" i="1">
                              <a:latin typeface="Cambria Math"/>
                            </a:rPr>
                            <m:t>1</m:t>
                          </m:r>
                        </m:sup>
                      </m:sSubSup>
                      <m:r>
                        <a:rPr lang="en-US" sz="2400" i="1">
                          <a:latin typeface="Cambria Math"/>
                        </a:rPr>
                        <m:t> </m:t>
                      </m:r>
                      <m:sSubSup>
                        <m:sSubSupPr>
                          <m:ctrlPr>
                            <a:rPr lang="en-US" sz="2400" i="1">
                              <a:latin typeface="Cambria Math" panose="02040503050406030204" pitchFamily="18" charset="0"/>
                            </a:rPr>
                          </m:ctrlPr>
                        </m:sSubSupPr>
                        <m:e>
                          <m:r>
                            <m:rPr>
                              <m:sty m:val="p"/>
                            </m:rPr>
                            <a:rPr lang="en-US" sz="2400" b="0" i="0" smtClean="0">
                              <a:latin typeface="Cambria Math" panose="02040503050406030204" pitchFamily="18" charset="0"/>
                            </a:rPr>
                            <m:t>Neng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Fan</m:t>
                          </m:r>
                        </m:e>
                        <m:sub/>
                        <m:sup>
                          <m:r>
                            <a:rPr lang="en-US" sz="2400" b="0" i="0" smtClean="0">
                              <a:latin typeface="Cambria Math" panose="02040503050406030204" pitchFamily="18" charset="0"/>
                            </a:rPr>
                            <m:t>1</m:t>
                          </m:r>
                        </m:sup>
                      </m:sSubSup>
                      <m:r>
                        <a:rPr lang="en-US" sz="2400" b="0" i="0" smtClean="0">
                          <a:latin typeface="Cambria Math"/>
                        </a:rPr>
                        <m:t>  </m:t>
                      </m:r>
                      <m:sSubSup>
                        <m:sSubSupPr>
                          <m:ctrlPr>
                            <a:rPr lang="en-US" sz="2400" i="1">
                              <a:latin typeface="Cambria Math" panose="02040503050406030204" pitchFamily="18" charset="0"/>
                            </a:rPr>
                          </m:ctrlPr>
                        </m:sSubSupPr>
                        <m:e>
                          <m:r>
                            <m:rPr>
                              <m:sty m:val="p"/>
                            </m:rPr>
                            <a:rPr lang="en-US" sz="2400" b="0" i="0" smtClean="0">
                              <a:latin typeface="Cambria Math"/>
                            </a:rPr>
                            <m:t>Y</m:t>
                          </m:r>
                          <m:r>
                            <m:rPr>
                              <m:sty m:val="p"/>
                            </m:rPr>
                            <a:rPr lang="en-US" sz="2400" b="0" i="0" smtClean="0">
                              <a:latin typeface="Cambria Math" panose="02040503050406030204" pitchFamily="18" charset="0"/>
                            </a:rPr>
                            <m:t>antian</m:t>
                          </m:r>
                          <m:r>
                            <a:rPr lang="en-US" sz="2400" b="0" i="0" smtClean="0">
                              <a:latin typeface="Cambria Math" panose="02040503050406030204" pitchFamily="18" charset="0"/>
                            </a:rPr>
                            <m:t> </m:t>
                          </m:r>
                          <m:r>
                            <m:rPr>
                              <m:sty m:val="p"/>
                            </m:rPr>
                            <a:rPr lang="en-US" sz="2400" b="0" i="0" smtClean="0">
                              <a:latin typeface="Cambria Math"/>
                            </a:rPr>
                            <m:t>Hou</m:t>
                          </m:r>
                        </m:e>
                        <m:sub/>
                        <m:sup>
                          <m:r>
                            <a:rPr lang="en-US" sz="2400">
                              <a:latin typeface="Cambria Math"/>
                            </a:rPr>
                            <m:t>2</m:t>
                          </m:r>
                        </m:sup>
                      </m:sSubSup>
                    </m:oMath>
                  </m:oMathPara>
                </a14:m>
                <a:endParaRPr lang="en-US" altLang="zh-CN" sz="2800" dirty="0"/>
              </a:p>
              <a:p>
                <a:endParaRPr lang="en-US" altLang="zh-CN" sz="2800" dirty="0" smtClean="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143000" y="3576152"/>
                <a:ext cx="7086600" cy="2546866"/>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14800" y="4203374"/>
                <a:ext cx="4495800" cy="688650"/>
              </a:xfrm>
              <a:prstGeom prst="rect">
                <a:avLst/>
              </a:prstGeom>
            </p:spPr>
            <p:txBody>
              <a:bodyPr wrap="square">
                <a:spAutoFit/>
              </a:bodyPr>
              <a:lstStyle/>
              <a:p>
                <a:pPr algn="ctr"/>
                <a14:m>
                  <m:oMath xmlns:m="http://schemas.openxmlformats.org/officeDocument/2006/math">
                    <m:sSubSup>
                      <m:sSubSupPr>
                        <m:ctrlPr>
                          <a:rPr lang="en-US" i="1" smtClean="0">
                            <a:latin typeface="Cambria Math" panose="02040503050406030204" pitchFamily="18" charset="0"/>
                          </a:rPr>
                        </m:ctrlPr>
                      </m:sSubSupPr>
                      <m:e/>
                      <m:sub/>
                      <m:sup>
                        <m:r>
                          <a:rPr lang="en-US" i="1">
                            <a:latin typeface="Cambria Math"/>
                          </a:rPr>
                          <m:t>2</m:t>
                        </m:r>
                      </m:sup>
                    </m:sSubSup>
                    <m:r>
                      <a:rPr lang="en-US" i="1">
                        <a:latin typeface="Cambria Math"/>
                      </a:rPr>
                      <m:t> </m:t>
                    </m:r>
                  </m:oMath>
                </a14:m>
                <a:r>
                  <a:rPr lang="en-US" dirty="0" smtClean="0"/>
                  <a:t>Boise State University,</a:t>
                </a:r>
              </a:p>
              <a:p>
                <a:pPr algn="ctr"/>
                <a:r>
                  <a:rPr lang="en-US" dirty="0" smtClean="0"/>
                  <a:t>Boise, ID, </a:t>
                </a:r>
                <a:r>
                  <a:rPr lang="en-US" dirty="0"/>
                  <a:t>USA</a:t>
                </a:r>
              </a:p>
            </p:txBody>
          </p:sp>
        </mc:Choice>
        <mc:Fallback xmlns="">
          <p:sp>
            <p:nvSpPr>
              <p:cNvPr id="4" name="Rectangle 3"/>
              <p:cNvSpPr>
                <a:spLocks noRot="1" noChangeAspect="1" noMove="1" noResize="1" noEditPoints="1" noAdjustHandles="1" noChangeArrowheads="1" noChangeShapeType="1" noTextEdit="1"/>
              </p:cNvSpPr>
              <p:nvPr/>
            </p:nvSpPr>
            <p:spPr>
              <a:xfrm>
                <a:off x="4114800" y="4203374"/>
                <a:ext cx="4495800" cy="688650"/>
              </a:xfrm>
              <a:prstGeom prst="rect">
                <a:avLst/>
              </a:prstGeom>
              <a:blipFill>
                <a:blip r:embed="rId4"/>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8600" y="4216528"/>
                <a:ext cx="4572000" cy="688073"/>
              </a:xfrm>
              <a:prstGeom prst="rect">
                <a:avLst/>
              </a:prstGeom>
            </p:spPr>
            <p:txBody>
              <a:bodyPr>
                <a:spAutoFit/>
              </a:bodyPr>
              <a:lstStyle/>
              <a:p>
                <a:pPr algn="ctr"/>
                <a14:m>
                  <m:oMath xmlns:m="http://schemas.openxmlformats.org/officeDocument/2006/math">
                    <m:sSubSup>
                      <m:sSubSupPr>
                        <m:ctrlPr>
                          <a:rPr lang="en-US" i="1">
                            <a:latin typeface="Cambria Math" panose="02040503050406030204" pitchFamily="18" charset="0"/>
                          </a:rPr>
                        </m:ctrlPr>
                      </m:sSubSupPr>
                      <m:e/>
                      <m:sub/>
                      <m:sup>
                        <m:r>
                          <a:rPr lang="en-US" i="1">
                            <a:latin typeface="Cambria Math"/>
                          </a:rPr>
                          <m:t>1</m:t>
                        </m:r>
                      </m:sup>
                    </m:sSubSup>
                  </m:oMath>
                </a14:m>
                <a:r>
                  <a:rPr lang="en-US" dirty="0" smtClean="0"/>
                  <a:t>The University of Arizona, </a:t>
                </a:r>
              </a:p>
              <a:p>
                <a:pPr algn="ctr"/>
                <a:r>
                  <a:rPr lang="en-US" dirty="0" smtClean="0"/>
                  <a:t>Tucson, AZ, USA</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28600" y="4216528"/>
                <a:ext cx="4572000" cy="688073"/>
              </a:xfrm>
              <a:prstGeom prst="rect">
                <a:avLst/>
              </a:prstGeom>
              <a:blipFill>
                <a:blip r:embed="rId5"/>
                <a:stretch>
                  <a:fillRect b="-13274"/>
                </a:stretch>
              </a:blipFill>
            </p:spPr>
            <p:txBody>
              <a:bodyPr/>
              <a:lstStyle/>
              <a:p>
                <a:r>
                  <a:rPr lang="en-US">
                    <a:noFill/>
                  </a:rPr>
                  <a:t> </a:t>
                </a:r>
              </a:p>
            </p:txBody>
          </p:sp>
        </mc:Fallback>
      </mc:AlternateContent>
      <p:sp>
        <p:nvSpPr>
          <p:cNvPr id="6" name="TextBox 5"/>
          <p:cNvSpPr txBox="1"/>
          <p:nvPr/>
        </p:nvSpPr>
        <p:spPr>
          <a:xfrm>
            <a:off x="1066800" y="6107668"/>
            <a:ext cx="6400800" cy="369332"/>
          </a:xfrm>
          <a:prstGeom prst="rect">
            <a:avLst/>
          </a:prstGeom>
          <a:noFill/>
        </p:spPr>
        <p:txBody>
          <a:bodyPr wrap="square" rtlCol="0">
            <a:spAutoFit/>
          </a:bodyPr>
          <a:lstStyle/>
          <a:p>
            <a:r>
              <a:rPr lang="en-US" dirty="0" smtClean="0"/>
              <a:t>                          </a:t>
            </a:r>
            <a:r>
              <a:rPr lang="en-US" altLang="zh-CN" dirty="0">
                <a:solidFill>
                  <a:srgbClr val="800000"/>
                </a:solidFill>
                <a:ea typeface="宋体" pitchFamily="2" charset="-122"/>
              </a:rPr>
              <a:t>IEEE </a:t>
            </a:r>
            <a:r>
              <a:rPr lang="en-US" altLang="zh-CN" dirty="0" smtClean="0">
                <a:solidFill>
                  <a:srgbClr val="800000"/>
                </a:solidFill>
                <a:ea typeface="宋体" pitchFamily="2" charset="-122"/>
              </a:rPr>
              <a:t>SECON 2018 </a:t>
            </a:r>
            <a:r>
              <a:rPr lang="en-US" altLang="zh-CN" dirty="0">
                <a:solidFill>
                  <a:srgbClr val="800000"/>
                </a:solidFill>
                <a:ea typeface="宋体" pitchFamily="2" charset="-122"/>
              </a:rPr>
              <a:t>– </a:t>
            </a:r>
            <a:r>
              <a:rPr lang="en-US" altLang="zh-CN" dirty="0" smtClean="0">
                <a:solidFill>
                  <a:srgbClr val="800000"/>
                </a:solidFill>
                <a:ea typeface="宋体" pitchFamily="2" charset="-122"/>
              </a:rPr>
              <a:t>Hong </a:t>
            </a:r>
            <a:r>
              <a:rPr lang="en-US" altLang="zh-CN" dirty="0">
                <a:solidFill>
                  <a:srgbClr val="800000"/>
                </a:solidFill>
                <a:ea typeface="宋体" pitchFamily="2" charset="-122"/>
              </a:rPr>
              <a:t>K</a:t>
            </a:r>
            <a:r>
              <a:rPr lang="en-US" altLang="zh-CN" dirty="0" smtClean="0">
                <a:solidFill>
                  <a:srgbClr val="800000"/>
                </a:solidFill>
                <a:ea typeface="宋体" pitchFamily="2" charset="-122"/>
              </a:rPr>
              <a:t>ong, China</a:t>
            </a:r>
            <a:endParaRPr lang="en-US" altLang="zh-CN" dirty="0">
              <a:solidFill>
                <a:srgbClr val="800000"/>
              </a:solidFill>
              <a:ea typeface="宋体" pitchFamily="2" charset="-122"/>
            </a:endParaRPr>
          </a:p>
        </p:txBody>
      </p:sp>
      <p:pic>
        <p:nvPicPr>
          <p:cNvPr id="2054" name="Picture 6" descr="Image result for university of arizo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4440" y="5029200"/>
            <a:ext cx="2560320" cy="6431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oise state univers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531" y="5027378"/>
            <a:ext cx="2110338"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0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Interference &amp; Antenna Model</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602000"/>
                <a:ext cx="8610600" cy="4570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State-link pairs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e>
                    </m:d>
                  </m:oMath>
                </a14:m>
                <a:r>
                  <a:rPr lang="en-US" dirty="0" smtClean="0"/>
                  <a:t> and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𝑗</m:t>
                        </m:r>
                        <m:r>
                          <a:rPr lang="en-US"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𝑢</m:t>
                        </m:r>
                        <m:r>
                          <a:rPr lang="en-US"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𝑣</m:t>
                        </m:r>
                        <m:r>
                          <a:rPr lang="en-US" i="1" smtClean="0">
                            <a:latin typeface="Cambria Math" panose="02040503050406030204" pitchFamily="18" charset="0"/>
                          </a:rPr>
                          <m:t>′</m:t>
                        </m:r>
                      </m:e>
                    </m:d>
                  </m:oMath>
                </a14:m>
                <a:r>
                  <a:rPr lang="en-US" dirty="0" smtClean="0"/>
                  <a:t> </a:t>
                </a:r>
                <a:r>
                  <a:rPr lang="en-US" altLang="zh-CN" dirty="0"/>
                  <a:t>cannot transmit </a:t>
                </a:r>
                <a:r>
                  <a:rPr lang="en-US" altLang="zh-CN" dirty="0" smtClean="0"/>
                  <a:t>simultaneously if they </a:t>
                </a:r>
                <a:r>
                  <a:rPr lang="en-US" dirty="0" smtClean="0"/>
                  <a:t>interfere with each other</a:t>
                </a:r>
              </a:p>
              <a:p>
                <a:r>
                  <a:rPr lang="en-US" dirty="0" smtClean="0"/>
                  <a:t>Scenarios cause interference:</a:t>
                </a:r>
              </a:p>
              <a:p>
                <a:pPr lvl="1"/>
                <a:r>
                  <a:rPr lang="en-US" dirty="0"/>
                  <a:t>A node selects more than one </a:t>
                </a:r>
                <a:r>
                  <a:rPr lang="en-US" dirty="0" smtClean="0"/>
                  <a:t>state at </a:t>
                </a:r>
                <a:r>
                  <a:rPr lang="en-US" dirty="0"/>
                  <a:t>a certain </a:t>
                </a:r>
                <a:r>
                  <a:rPr lang="en-US" dirty="0" smtClean="0"/>
                  <a:t>time</a:t>
                </a:r>
              </a:p>
              <a:p>
                <a:pPr lvl="1"/>
                <a:r>
                  <a:rPr lang="en-US" altLang="zh-CN" dirty="0"/>
                  <a:t>A </a:t>
                </a:r>
                <a:r>
                  <a:rPr lang="en-US" altLang="zh-CN" dirty="0" smtClean="0"/>
                  <a:t>node transmits </a:t>
                </a:r>
                <a:r>
                  <a:rPr lang="en-US" altLang="zh-CN" dirty="0"/>
                  <a:t>to/receives from multiple nodes at a certain </a:t>
                </a:r>
                <a:r>
                  <a:rPr lang="en-US" altLang="zh-CN" dirty="0" smtClean="0"/>
                  <a:t>time</a:t>
                </a:r>
              </a:p>
              <a:p>
                <a:pPr lvl="1"/>
                <a:r>
                  <a:rPr lang="en-US" dirty="0" smtClean="0"/>
                  <a:t>A node transmits &amp; receives at the same time</a:t>
                </a:r>
              </a:p>
              <a:p>
                <a:pPr lvl="1"/>
                <a:r>
                  <a:rPr lang="en-US" dirty="0"/>
                  <a:t>The receiver of one state-link pair is interfered by another </a:t>
                </a:r>
                <a:r>
                  <a:rPr lang="en-US" dirty="0" smtClean="0"/>
                  <a:t>state-link pair’s </a:t>
                </a:r>
                <a:r>
                  <a:rPr lang="en-US" dirty="0"/>
                  <a:t>transmitter</a:t>
                </a:r>
                <a:endParaRPr lang="en-US"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602000"/>
                <a:ext cx="8610600" cy="4570200"/>
              </a:xfrm>
              <a:prstGeom prst="rect">
                <a:avLst/>
              </a:prstGeom>
              <a:blipFill>
                <a:blip r:embed="rId3"/>
                <a:stretch>
                  <a:fillRect l="-637" t="-9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263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Antenna State-Link Conflict </a:t>
            </a:r>
            <a:r>
              <a:rPr lang="en-US" altLang="zh-CN" dirty="0" smtClean="0"/>
              <a:t>Graph</a:t>
            </a:r>
            <a:endParaRPr lang="en-US" dirty="0"/>
          </a:p>
        </p:txBody>
      </p:sp>
      <p:pic>
        <p:nvPicPr>
          <p:cNvPr id="5" name="Picture 4"/>
          <p:cNvPicPr>
            <a:picLocks noChangeAspect="1"/>
          </p:cNvPicPr>
          <p:nvPr/>
        </p:nvPicPr>
        <p:blipFill>
          <a:blip r:embed="rId3"/>
          <a:stretch>
            <a:fillRect/>
          </a:stretch>
        </p:blipFill>
        <p:spPr>
          <a:xfrm>
            <a:off x="4811220" y="1547648"/>
            <a:ext cx="4180380" cy="35814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65065405"/>
              </p:ext>
            </p:extLst>
          </p:nvPr>
        </p:nvGraphicFramePr>
        <p:xfrm>
          <a:off x="3429000" y="5410200"/>
          <a:ext cx="5562600" cy="1249680"/>
        </p:xfrm>
        <a:graphic>
          <a:graphicData uri="http://schemas.openxmlformats.org/drawingml/2006/table">
            <a:tbl>
              <a:tblPr firstRow="1" bandRow="1">
                <a:tableStyleId>{5C22544A-7EE6-4342-B048-85BDC9FD1C3A}</a:tableStyleId>
              </a:tblPr>
              <a:tblGrid>
                <a:gridCol w="1668780">
                  <a:extLst>
                    <a:ext uri="{9D8B030D-6E8A-4147-A177-3AD203B41FA5}">
                      <a16:colId xmlns:a16="http://schemas.microsoft.com/office/drawing/2014/main" val="137715314"/>
                    </a:ext>
                  </a:extLst>
                </a:gridCol>
                <a:gridCol w="3893820">
                  <a:extLst>
                    <a:ext uri="{9D8B030D-6E8A-4147-A177-3AD203B41FA5}">
                      <a16:colId xmlns:a16="http://schemas.microsoft.com/office/drawing/2014/main" val="3599328631"/>
                    </a:ext>
                  </a:extLst>
                </a:gridCol>
              </a:tblGrid>
              <a:tr h="273948">
                <a:tc>
                  <a:txBody>
                    <a:bodyPr/>
                    <a:lstStyle/>
                    <a:p>
                      <a:pPr algn="ctr"/>
                      <a:r>
                        <a:rPr lang="en-US" sz="1600" dirty="0" smtClean="0"/>
                        <a:t>Conflict Graph</a:t>
                      </a:r>
                      <a:endParaRPr lang="en-US" sz="1600" dirty="0"/>
                    </a:p>
                  </a:txBody>
                  <a:tcPr/>
                </a:tc>
                <a:tc>
                  <a:txBody>
                    <a:bodyPr/>
                    <a:lstStyle/>
                    <a:p>
                      <a:pPr algn="ctr"/>
                      <a:r>
                        <a:rPr lang="en-US" sz="1600" dirty="0" smtClean="0"/>
                        <a:t>Independent</a:t>
                      </a:r>
                      <a:r>
                        <a:rPr lang="en-US" sz="1600" baseline="0" dirty="0" smtClean="0"/>
                        <a:t> Sets</a:t>
                      </a:r>
                      <a:endParaRPr lang="en-US" sz="1600" dirty="0"/>
                    </a:p>
                  </a:txBody>
                  <a:tcPr/>
                </a:tc>
                <a:extLst>
                  <a:ext uri="{0D108BD9-81ED-4DB2-BD59-A6C34878D82A}">
                    <a16:rowId xmlns:a16="http://schemas.microsoft.com/office/drawing/2014/main" val="238018904"/>
                  </a:ext>
                </a:extLst>
              </a:tr>
              <a:tr h="273948">
                <a:tc>
                  <a:txBody>
                    <a:bodyPr/>
                    <a:lstStyle/>
                    <a:p>
                      <a:pPr algn="ctr"/>
                      <a:r>
                        <a:rPr lang="en-US" sz="1600" dirty="0" smtClean="0"/>
                        <a:t>Traditional</a:t>
                      </a:r>
                      <a:endParaRPr lang="en-US" sz="1600" dirty="0"/>
                    </a:p>
                  </a:txBody>
                  <a:tcPr/>
                </a:tc>
                <a:tc>
                  <a:txBody>
                    <a:bodyPr/>
                    <a:lstStyle/>
                    <a:p>
                      <a:pPr algn="ctr"/>
                      <a:r>
                        <a:rPr lang="en-US" sz="1600" dirty="0" smtClean="0"/>
                        <a:t>{ab},{</a:t>
                      </a:r>
                      <a:r>
                        <a:rPr lang="en-US" sz="1600" smtClean="0"/>
                        <a:t>b</a:t>
                      </a:r>
                      <a:r>
                        <a:rPr lang="en-US" altLang="zh-CN" sz="1600" smtClean="0"/>
                        <a:t>d</a:t>
                      </a:r>
                      <a:r>
                        <a:rPr lang="en-US" sz="1600" smtClean="0"/>
                        <a:t>},{</a:t>
                      </a:r>
                      <a:r>
                        <a:rPr lang="en-US" sz="1600" dirty="0" smtClean="0"/>
                        <a:t>ac},{cd}</a:t>
                      </a:r>
                      <a:endParaRPr lang="en-US" sz="1600" dirty="0"/>
                    </a:p>
                  </a:txBody>
                  <a:tcPr/>
                </a:tc>
                <a:extLst>
                  <a:ext uri="{0D108BD9-81ED-4DB2-BD59-A6C34878D82A}">
                    <a16:rowId xmlns:a16="http://schemas.microsoft.com/office/drawing/2014/main" val="2253224302"/>
                  </a:ext>
                </a:extLst>
              </a:tr>
              <a:tr h="473183">
                <a:tc>
                  <a:txBody>
                    <a:bodyPr/>
                    <a:lstStyle/>
                    <a:p>
                      <a:pPr algn="ctr"/>
                      <a:r>
                        <a:rPr lang="en-US" sz="1600" dirty="0" smtClean="0"/>
                        <a:t>State-link</a:t>
                      </a:r>
                      <a:endParaRPr lang="en-US" sz="1600" dirty="0"/>
                    </a:p>
                  </a:txBody>
                  <a:tcPr/>
                </a:tc>
                <a:tc>
                  <a:txBody>
                    <a:bodyPr/>
                    <a:lstStyle/>
                    <a:p>
                      <a:pPr algn="ctr"/>
                      <a:r>
                        <a:rPr lang="en-US" sz="1600" dirty="0" smtClean="0"/>
                        <a:t>{ab1,cd1},{ab1,cd2},{ab2,cd1},{ab2,cd2},{ac2,bd2},{ac2,bd3},{ac3,bd2},{ac3,bd3}</a:t>
                      </a:r>
                      <a:endParaRPr lang="en-US" sz="1600" dirty="0"/>
                    </a:p>
                  </a:txBody>
                  <a:tcPr/>
                </a:tc>
                <a:extLst>
                  <a:ext uri="{0D108BD9-81ED-4DB2-BD59-A6C34878D82A}">
                    <a16:rowId xmlns:a16="http://schemas.microsoft.com/office/drawing/2014/main" val="611952875"/>
                  </a:ext>
                </a:extLst>
              </a:tr>
            </a:tbl>
          </a:graphicData>
        </a:graphic>
      </p:graphicFrame>
      <p:sp>
        <p:nvSpPr>
          <p:cNvPr id="3" name="TextBox 2"/>
          <p:cNvSpPr txBox="1"/>
          <p:nvPr/>
        </p:nvSpPr>
        <p:spPr>
          <a:xfrm>
            <a:off x="756690" y="2643549"/>
            <a:ext cx="3200400" cy="646331"/>
          </a:xfrm>
          <a:prstGeom prst="rect">
            <a:avLst/>
          </a:prstGeom>
          <a:noFill/>
          <a:ln>
            <a:solidFill>
              <a:schemeClr val="accent1"/>
            </a:solidFill>
          </a:ln>
        </p:spPr>
        <p:txBody>
          <a:bodyPr wrap="square" rtlCol="0">
            <a:spAutoFit/>
          </a:bodyPr>
          <a:lstStyle/>
          <a:p>
            <a:r>
              <a:rPr lang="en-US" altLang="zh-CN" dirty="0"/>
              <a:t>transmitting antenna pattern </a:t>
            </a:r>
            <a:r>
              <a:rPr lang="en-US" altLang="zh-CN" dirty="0" err="1"/>
              <a:t>reconfigurability</a:t>
            </a:r>
            <a:r>
              <a:rPr lang="en-US" altLang="zh-CN" dirty="0"/>
              <a:t> only</a:t>
            </a:r>
            <a:endParaRPr lang="zh-CN" altLang="en-US" dirty="0"/>
          </a:p>
        </p:txBody>
      </p:sp>
      <p:sp>
        <p:nvSpPr>
          <p:cNvPr id="8" name="TextBox 7"/>
          <p:cNvSpPr txBox="1"/>
          <p:nvPr/>
        </p:nvSpPr>
        <p:spPr>
          <a:xfrm>
            <a:off x="65580" y="3500772"/>
            <a:ext cx="4582620" cy="646331"/>
          </a:xfrm>
          <a:prstGeom prst="rect">
            <a:avLst/>
          </a:prstGeom>
          <a:noFill/>
          <a:ln>
            <a:solidFill>
              <a:srgbClr val="FF0000"/>
            </a:solidFill>
          </a:ln>
        </p:spPr>
        <p:txBody>
          <a:bodyPr wrap="square" rtlCol="0">
            <a:spAutoFit/>
          </a:bodyPr>
          <a:lstStyle/>
          <a:p>
            <a:pPr marL="0" lvl="1"/>
            <a:r>
              <a:rPr lang="en-US" altLang="zh-CN" dirty="0" smtClean="0"/>
              <a:t>Captures </a:t>
            </a:r>
            <a:r>
              <a:rPr lang="en-US" altLang="zh-CN" dirty="0"/>
              <a:t>relations between antenna state selection, link coverage, and </a:t>
            </a:r>
            <a:r>
              <a:rPr lang="en-US" altLang="zh-CN" dirty="0" smtClean="0"/>
              <a:t>interference</a:t>
            </a:r>
            <a:endParaRPr lang="en-US" altLang="zh-CN" dirty="0"/>
          </a:p>
        </p:txBody>
      </p:sp>
      <mc:AlternateContent xmlns:mc="http://schemas.openxmlformats.org/markup-compatibility/2006" xmlns:a14="http://schemas.microsoft.com/office/drawing/2010/main">
        <mc:Choice Requires="a14">
          <p:sp>
            <p:nvSpPr>
              <p:cNvPr id="9" name="TextBox 8"/>
              <p:cNvSpPr txBox="1"/>
              <p:nvPr/>
            </p:nvSpPr>
            <p:spPr>
              <a:xfrm>
                <a:off x="65580" y="4342086"/>
                <a:ext cx="4582620" cy="646331"/>
              </a:xfrm>
              <a:prstGeom prst="rect">
                <a:avLst/>
              </a:prstGeom>
              <a:noFill/>
              <a:ln>
                <a:solidFill>
                  <a:srgbClr val="FF0000"/>
                </a:solidFill>
              </a:ln>
            </p:spPr>
            <p:txBody>
              <a:bodyPr wrap="square" rtlCol="0">
                <a:spAutoFit/>
              </a:bodyPr>
              <a:lstStyle/>
              <a:p>
                <a:pPr marL="0" lvl="1"/>
                <a:r>
                  <a:rPr lang="en-US" altLang="zh-CN" dirty="0" smtClean="0"/>
                  <a:t>Reduces </a:t>
                </a:r>
                <a:r>
                  <a:rPr lang="en-US" altLang="zh-CN" dirty="0"/>
                  <a:t>the number of combinations in the network (state-node </a:t>
                </a:r>
                <a14:m>
                  <m:oMath xmlns:m="http://schemas.openxmlformats.org/officeDocument/2006/math">
                    <m:r>
                      <a:rPr lang="en-US" altLang="zh-CN">
                        <a:latin typeface="Cambria Math" panose="02040503050406030204" pitchFamily="18" charset="0"/>
                      </a:rPr>
                      <m:t>→</m:t>
                    </m:r>
                  </m:oMath>
                </a14:m>
                <a:r>
                  <a:rPr lang="en-US" altLang="zh-CN" dirty="0"/>
                  <a:t> state-link)</a:t>
                </a:r>
              </a:p>
            </p:txBody>
          </p:sp>
        </mc:Choice>
        <mc:Fallback xmlns="">
          <p:sp>
            <p:nvSpPr>
              <p:cNvPr id="9" name="TextBox 8"/>
              <p:cNvSpPr txBox="1">
                <a:spLocks noRot="1" noChangeAspect="1" noMove="1" noResize="1" noEditPoints="1" noAdjustHandles="1" noChangeArrowheads="1" noChangeShapeType="1" noTextEdit="1"/>
              </p:cNvSpPr>
              <p:nvPr/>
            </p:nvSpPr>
            <p:spPr>
              <a:xfrm>
                <a:off x="65580" y="4342086"/>
                <a:ext cx="4582620" cy="646331"/>
              </a:xfrm>
              <a:prstGeom prst="rect">
                <a:avLst/>
              </a:prstGeom>
              <a:blipFill>
                <a:blip r:embed="rId4"/>
                <a:stretch>
                  <a:fillRect l="-1061" t="-3704" b="-12963"/>
                </a:stretch>
              </a:blipFill>
              <a:ln>
                <a:solidFill>
                  <a:srgbClr val="FF0000"/>
                </a:solidFill>
              </a:ln>
            </p:spPr>
            <p:txBody>
              <a:bodyPr/>
              <a:lstStyle/>
              <a:p>
                <a:r>
                  <a:rPr lang="zh-CN" altLang="en-US">
                    <a:noFill/>
                  </a:rPr>
                  <a:t> </a:t>
                </a:r>
              </a:p>
            </p:txBody>
          </p:sp>
        </mc:Fallback>
      </mc:AlternateContent>
      <p:sp>
        <p:nvSpPr>
          <p:cNvPr id="4" name="Oval 3"/>
          <p:cNvSpPr/>
          <p:nvPr/>
        </p:nvSpPr>
        <p:spPr>
          <a:xfrm>
            <a:off x="6629400" y="3581400"/>
            <a:ext cx="990600" cy="4572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p:cNvSpPr/>
          <p:nvPr/>
        </p:nvSpPr>
        <p:spPr>
          <a:xfrm>
            <a:off x="7239000" y="3574267"/>
            <a:ext cx="109428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10"/>
          <p:cNvSpPr/>
          <p:nvPr/>
        </p:nvSpPr>
        <p:spPr>
          <a:xfrm rot="5400000">
            <a:off x="8251200" y="3918503"/>
            <a:ext cx="1066802"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835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Max-Flow Based Optimization Framework</a:t>
            </a:r>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Schedul</a:t>
            </a:r>
            <a:r>
              <a:rPr lang="en-US" altLang="zh-CN" dirty="0" smtClean="0">
                <a:solidFill>
                  <a:schemeClr val="tx1"/>
                </a:solidFill>
              </a:rPr>
              <a:t>ing Constraints</a:t>
            </a:r>
            <a:r>
              <a:rPr lang="en-US" dirty="0" smtClean="0">
                <a:solidFill>
                  <a:schemeClr val="tx1"/>
                </a:solidFill>
              </a:rPr>
              <a:t>:</a:t>
            </a:r>
          </a:p>
          <a:p>
            <a:pPr marL="274320" lvl="1" indent="0">
              <a:buNone/>
            </a:pPr>
            <a:endParaRPr lang="en-US" dirty="0" smtClean="0">
              <a:solidFill>
                <a:schemeClr val="tx1"/>
              </a:solidFill>
            </a:endParaRPr>
          </a:p>
        </p:txBody>
      </p:sp>
      <p:pic>
        <p:nvPicPr>
          <p:cNvPr id="4" name="Picture 3"/>
          <p:cNvPicPr>
            <a:picLocks noChangeAspect="1"/>
          </p:cNvPicPr>
          <p:nvPr/>
        </p:nvPicPr>
        <p:blipFill>
          <a:blip r:embed="rId3"/>
          <a:stretch>
            <a:fillRect/>
          </a:stretch>
        </p:blipFill>
        <p:spPr>
          <a:xfrm>
            <a:off x="1954815" y="2441448"/>
            <a:ext cx="5234369" cy="1846231"/>
          </a:xfrm>
          <a:prstGeom prst="rect">
            <a:avLst/>
          </a:prstGeom>
        </p:spPr>
      </p:pic>
      <p:sp>
        <p:nvSpPr>
          <p:cNvPr id="8" name="Rectangle 7"/>
          <p:cNvSpPr/>
          <p:nvPr/>
        </p:nvSpPr>
        <p:spPr>
          <a:xfrm>
            <a:off x="3968496" y="3547872"/>
            <a:ext cx="228600" cy="164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61104" y="3712464"/>
            <a:ext cx="228600" cy="40233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6200" y="2590800"/>
            <a:ext cx="411480" cy="457200"/>
          </a:xfrm>
          <a:prstGeom prst="rect">
            <a:avLst/>
          </a:prstGeom>
          <a:noFill/>
          <a:ln>
            <a:solidFill>
              <a:srgbClr val="94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07407" y="2578607"/>
            <a:ext cx="897261" cy="4841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2011" y="4603969"/>
            <a:ext cx="2209799" cy="923330"/>
          </a:xfrm>
          <a:prstGeom prst="rect">
            <a:avLst/>
          </a:prstGeom>
          <a:noFill/>
          <a:ln>
            <a:solidFill>
              <a:srgbClr val="FF0000"/>
            </a:solidFill>
          </a:ln>
        </p:spPr>
        <p:txBody>
          <a:bodyPr wrap="square" rtlCol="0">
            <a:spAutoFit/>
          </a:bodyPr>
          <a:lstStyle/>
          <a:p>
            <a:r>
              <a:rPr lang="en-US" dirty="0" smtClean="0"/>
              <a:t>Set of all the independent sets in the conflict graph</a:t>
            </a:r>
            <a:endParaRPr lang="en-US" dirty="0"/>
          </a:p>
        </p:txBody>
      </p:sp>
      <p:cxnSp>
        <p:nvCxnSpPr>
          <p:cNvPr id="15" name="Straight Arrow Connector 14"/>
          <p:cNvCxnSpPr/>
          <p:nvPr/>
        </p:nvCxnSpPr>
        <p:spPr>
          <a:xfrm>
            <a:off x="4124096" y="3062797"/>
            <a:ext cx="2550174" cy="10671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261104" y="4582553"/>
                <a:ext cx="2133599" cy="944746"/>
              </a:xfrm>
              <a:prstGeom prst="rect">
                <a:avLst/>
              </a:prstGeom>
              <a:noFill/>
              <a:ln>
                <a:solidFill>
                  <a:schemeClr val="accent1"/>
                </a:solidFill>
              </a:ln>
            </p:spPr>
            <p:txBody>
              <a:bodyPr wrap="square" rtlCol="0">
                <a:spAutoFit/>
              </a:bodyPr>
              <a:lstStyle/>
              <a:p>
                <a:r>
                  <a:rPr lang="en-US" dirty="0" smtClean="0"/>
                  <a:t>Time-share that independent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ℐ</m:t>
                        </m:r>
                      </m:e>
                      <m:sub>
                        <m:r>
                          <a:rPr lang="en-US" b="0" i="1" smtClean="0">
                            <a:latin typeface="Cambria Math" panose="02040503050406030204" pitchFamily="18" charset="0"/>
                          </a:rPr>
                          <m:t>𝑞</m:t>
                        </m:r>
                      </m:sub>
                    </m:sSub>
                  </m:oMath>
                </a14:m>
                <a:r>
                  <a:rPr lang="en-US" dirty="0" smtClean="0"/>
                  <a:t> is scheduled</a:t>
                </a:r>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261104" y="4582553"/>
                <a:ext cx="2133599" cy="944746"/>
              </a:xfrm>
              <a:prstGeom prst="rect">
                <a:avLst/>
              </a:prstGeom>
              <a:blipFill>
                <a:blip r:embed="rId4"/>
                <a:stretch>
                  <a:fillRect l="-1989" t="-3185" b="-8917"/>
                </a:stretch>
              </a:blipFill>
              <a:ln>
                <a:solidFill>
                  <a:schemeClr val="accent1"/>
                </a:solidFill>
              </a:ln>
            </p:spPr>
            <p:txBody>
              <a:bodyPr/>
              <a:lstStyle/>
              <a:p>
                <a:r>
                  <a:rPr lang="en-US">
                    <a:noFill/>
                  </a:rPr>
                  <a:t> </a:t>
                </a:r>
              </a:p>
            </p:txBody>
          </p:sp>
        </mc:Fallback>
      </mc:AlternateContent>
      <p:cxnSp>
        <p:nvCxnSpPr>
          <p:cNvPr id="21" name="Straight Arrow Connector 20"/>
          <p:cNvCxnSpPr/>
          <p:nvPr/>
        </p:nvCxnSpPr>
        <p:spPr>
          <a:xfrm>
            <a:off x="4489704" y="4148146"/>
            <a:ext cx="387096" cy="4162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1"/>
          </p:cNvCxnSpPr>
          <p:nvPr/>
        </p:nvCxnSpPr>
        <p:spPr>
          <a:xfrm flipH="1">
            <a:off x="3454670" y="3630168"/>
            <a:ext cx="513826" cy="9523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6677549" y="4148146"/>
                <a:ext cx="2286000" cy="646331"/>
              </a:xfrm>
              <a:prstGeom prst="rect">
                <a:avLst/>
              </a:prstGeom>
              <a:noFill/>
              <a:ln>
                <a:solidFill>
                  <a:schemeClr val="accent1"/>
                </a:solidFill>
              </a:ln>
            </p:spPr>
            <p:txBody>
              <a:bodyPr wrap="square" rtlCol="0">
                <a:spAutoFit/>
              </a:bodyPr>
              <a:lstStyle/>
              <a:p>
                <a:r>
                  <a:rPr lang="en-US" dirty="0" smtClean="0"/>
                  <a:t>Capacity of link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smtClean="0"/>
                  <a:t> under state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677549" y="4148146"/>
                <a:ext cx="2286000" cy="646331"/>
              </a:xfrm>
              <a:prstGeom prst="rect">
                <a:avLst/>
              </a:prstGeom>
              <a:blipFill>
                <a:blip r:embed="rId5"/>
                <a:stretch>
                  <a:fillRect l="-1857" t="-3704" b="-12963"/>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674270" y="2049128"/>
                <a:ext cx="2286000" cy="1143000"/>
              </a:xfrm>
              <a:prstGeom prst="rect">
                <a:avLst/>
              </a:prstGeom>
              <a:noFill/>
              <a:ln>
                <a:solidFill>
                  <a:srgbClr val="FF0000"/>
                </a:solidFill>
              </a:ln>
            </p:spPr>
            <p:txBody>
              <a:bodyPr wrap="square" rtlCol="0">
                <a:spAutoFit/>
              </a:bodyPr>
              <a:lstStyle/>
              <a:p>
                <a:r>
                  <a:rPr lang="en-US" dirty="0" smtClean="0"/>
                  <a:t>=1, if </a:t>
                </a:r>
                <a:r>
                  <a:rPr lang="en-US" dirty="0"/>
                  <a:t>link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under state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oMath>
                </a14:m>
                <a:r>
                  <a:rPr lang="en-US" dirty="0" smtClean="0"/>
                  <a:t> is in independent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ℐ</m:t>
                        </m:r>
                      </m:e>
                      <m:sub>
                        <m:r>
                          <a:rPr lang="en-US" i="1">
                            <a:latin typeface="Cambria Math" panose="02040503050406030204" pitchFamily="18" charset="0"/>
                          </a:rPr>
                          <m:t>𝑞</m:t>
                        </m:r>
                      </m:sub>
                    </m:sSub>
                  </m:oMath>
                </a14:m>
                <a:endParaRPr lang="en-US" dirty="0" smtClean="0"/>
              </a:p>
              <a:p>
                <a:r>
                  <a:rPr lang="en-US" dirty="0" smtClean="0"/>
                  <a:t>=0, otherwise</a:t>
                </a:r>
                <a:endParaRPr lang="en-US" dirty="0"/>
              </a:p>
              <a:p>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674270" y="2049128"/>
                <a:ext cx="2286000" cy="1143000"/>
              </a:xfrm>
              <a:prstGeom prst="rect">
                <a:avLst/>
              </a:prstGeom>
              <a:blipFill>
                <a:blip r:embed="rId6"/>
                <a:stretch>
                  <a:fillRect l="-2122" t="-2105" r="-2918" b="-13684"/>
                </a:stretch>
              </a:blipFill>
              <a:ln>
                <a:solidFill>
                  <a:srgbClr val="FF0000"/>
                </a:solidFill>
              </a:ln>
            </p:spPr>
            <p:txBody>
              <a:bodyPr/>
              <a:lstStyle/>
              <a:p>
                <a:r>
                  <a:rPr lang="en-US">
                    <a:noFill/>
                  </a:rPr>
                  <a:t> </a:t>
                </a:r>
              </a:p>
            </p:txBody>
          </p:sp>
        </mc:Fallback>
      </mc:AlternateContent>
      <p:cxnSp>
        <p:nvCxnSpPr>
          <p:cNvPr id="35" name="Straight Arrow Connector 34"/>
          <p:cNvCxnSpPr/>
          <p:nvPr/>
        </p:nvCxnSpPr>
        <p:spPr>
          <a:xfrm flipV="1">
            <a:off x="5181600" y="2209800"/>
            <a:ext cx="1492670"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33719" y="2652772"/>
            <a:ext cx="594360" cy="30175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27104" y="3502698"/>
                <a:ext cx="2286000" cy="923330"/>
              </a:xfrm>
              <a:prstGeom prst="rect">
                <a:avLst/>
              </a:prstGeom>
              <a:noFill/>
              <a:ln>
                <a:solidFill>
                  <a:schemeClr val="accent1"/>
                </a:solidFill>
              </a:ln>
            </p:spPr>
            <p:txBody>
              <a:bodyPr wrap="square" rtlCol="0">
                <a:spAutoFit/>
              </a:bodyPr>
              <a:lstStyle/>
              <a:p>
                <a:r>
                  <a:rPr lang="en-US" dirty="0" smtClean="0"/>
                  <a:t>Flow rate of session </a:t>
                </a:r>
                <a14:m>
                  <m:oMath xmlns:m="http://schemas.openxmlformats.org/officeDocument/2006/math">
                    <m:r>
                      <a:rPr lang="en-US" b="0" i="1" smtClean="0">
                        <a:latin typeface="Cambria Math" panose="02040503050406030204" pitchFamily="18" charset="0"/>
                      </a:rPr>
                      <m:t>𝑙</m:t>
                    </m:r>
                  </m:oMath>
                </a14:m>
                <a:r>
                  <a:rPr lang="en-US" dirty="0" smtClean="0"/>
                  <a:t> over link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smtClean="0"/>
                  <a:t> under state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27104" y="3502698"/>
                <a:ext cx="2286000" cy="923330"/>
              </a:xfrm>
              <a:prstGeom prst="rect">
                <a:avLst/>
              </a:prstGeom>
              <a:blipFill>
                <a:blip r:embed="rId7"/>
                <a:stretch>
                  <a:fillRect l="-2122" t="-3268" r="-1592" b="-9150"/>
                </a:stretch>
              </a:blipFill>
              <a:ln>
                <a:solidFill>
                  <a:schemeClr val="accent1"/>
                </a:solidFill>
              </a:ln>
            </p:spPr>
            <p:txBody>
              <a:bodyPr/>
              <a:lstStyle/>
              <a:p>
                <a:r>
                  <a:rPr lang="zh-CN" altLang="en-US">
                    <a:noFill/>
                  </a:rPr>
                  <a:t> </a:t>
                </a:r>
              </a:p>
            </p:txBody>
          </p:sp>
        </mc:Fallback>
      </mc:AlternateContent>
      <p:cxnSp>
        <p:nvCxnSpPr>
          <p:cNvPr id="10" name="Straight Arrow Connector 9"/>
          <p:cNvCxnSpPr/>
          <p:nvPr/>
        </p:nvCxnSpPr>
        <p:spPr>
          <a:xfrm flipH="1">
            <a:off x="2045964" y="2995900"/>
            <a:ext cx="584935" cy="474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89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Max-Flow Based Optimization Framework</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solidFill>
                  <a:schemeClr val="tx1"/>
                </a:solidFill>
              </a:rPr>
              <a:t>Routing Constraints (flow balance)</a:t>
            </a:r>
            <a:r>
              <a:rPr lang="en-US" dirty="0" smtClean="0">
                <a:solidFill>
                  <a:schemeClr val="tx1"/>
                </a:solidFill>
              </a:rPr>
              <a:t>:</a:t>
            </a:r>
          </a:p>
          <a:p>
            <a:pPr marL="274320" lvl="1" indent="0">
              <a:buNone/>
            </a:pPr>
            <a:endParaRPr lang="en-US" dirty="0" smtClean="0">
              <a:solidFill>
                <a:schemeClr val="tx1"/>
              </a:solidFill>
            </a:endParaRPr>
          </a:p>
        </p:txBody>
      </p:sp>
      <p:pic>
        <p:nvPicPr>
          <p:cNvPr id="6" name="Picture 5"/>
          <p:cNvPicPr>
            <a:picLocks noChangeAspect="1"/>
          </p:cNvPicPr>
          <p:nvPr/>
        </p:nvPicPr>
        <p:blipFill>
          <a:blip r:embed="rId3"/>
          <a:stretch>
            <a:fillRect/>
          </a:stretch>
        </p:blipFill>
        <p:spPr>
          <a:xfrm>
            <a:off x="2137491" y="2438400"/>
            <a:ext cx="5250018" cy="3200400"/>
          </a:xfrm>
          <a:prstGeom prst="rect">
            <a:avLst/>
          </a:prstGeom>
        </p:spPr>
      </p:pic>
      <p:sp>
        <p:nvSpPr>
          <p:cNvPr id="19" name="Rectangle 18"/>
          <p:cNvSpPr/>
          <p:nvPr/>
        </p:nvSpPr>
        <p:spPr>
          <a:xfrm>
            <a:off x="5733288" y="3048000"/>
            <a:ext cx="365760"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33288" y="4191000"/>
            <a:ext cx="365760" cy="3048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cxnSp>
        <p:nvCxnSpPr>
          <p:cNvPr id="26" name="Straight Arrow Connector 25"/>
          <p:cNvCxnSpPr/>
          <p:nvPr/>
        </p:nvCxnSpPr>
        <p:spPr>
          <a:xfrm>
            <a:off x="6099048" y="3048000"/>
            <a:ext cx="152095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099048" y="3124200"/>
            <a:ext cx="1520952" cy="1066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7715852" y="2721436"/>
                <a:ext cx="1219200" cy="923330"/>
              </a:xfrm>
              <a:prstGeom prst="rect">
                <a:avLst/>
              </a:prstGeom>
              <a:noFill/>
              <a:ln>
                <a:solidFill>
                  <a:schemeClr val="accent1"/>
                </a:solidFill>
              </a:ln>
            </p:spPr>
            <p:txBody>
              <a:bodyPr wrap="square" rtlCol="0">
                <a:spAutoFit/>
              </a:bodyPr>
              <a:lstStyle/>
              <a:p>
                <a:r>
                  <a:rPr lang="en-US" dirty="0" smtClean="0"/>
                  <a:t>Total flow rate of session </a:t>
                </a:r>
                <a14:m>
                  <m:oMath xmlns:m="http://schemas.openxmlformats.org/officeDocument/2006/math">
                    <m:r>
                      <a:rPr lang="en-US" b="0" i="1" smtClean="0">
                        <a:latin typeface="Cambria Math" panose="02040503050406030204" pitchFamily="18" charset="0"/>
                      </a:rPr>
                      <m:t>𝑙</m:t>
                    </m:r>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7715852" y="2721436"/>
                <a:ext cx="1219200" cy="923330"/>
              </a:xfrm>
              <a:prstGeom prst="rect">
                <a:avLst/>
              </a:prstGeom>
              <a:blipFill>
                <a:blip r:embed="rId5"/>
                <a:stretch>
                  <a:fillRect l="-3960" t="-2597" r="-1980" b="-8442"/>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56862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Max-Flow Based Optimization Framework</a:t>
            </a:r>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Primal Problem</a:t>
            </a:r>
            <a:r>
              <a:rPr lang="en-US" dirty="0" smtClean="0">
                <a:solidFill>
                  <a:schemeClr val="tx1"/>
                </a:solidFill>
              </a:rPr>
              <a:t>:</a:t>
            </a:r>
          </a:p>
          <a:p>
            <a:pPr marL="274320" lvl="1" indent="0">
              <a:buNone/>
            </a:pPr>
            <a:r>
              <a:rPr lang="en-US" altLang="zh-CN" b="1" dirty="0" smtClean="0"/>
              <a:t>                                 </a:t>
            </a:r>
            <a:endParaRPr lang="en-US" dirty="0"/>
          </a:p>
        </p:txBody>
      </p:sp>
      <p:sp>
        <p:nvSpPr>
          <p:cNvPr id="4" name="TextBox 3"/>
          <p:cNvSpPr txBox="1"/>
          <p:nvPr/>
        </p:nvSpPr>
        <p:spPr>
          <a:xfrm>
            <a:off x="457201" y="3552825"/>
            <a:ext cx="8229599" cy="1200329"/>
          </a:xfrm>
          <a:prstGeom prst="rect">
            <a:avLst/>
          </a:prstGeom>
          <a:noFill/>
        </p:spPr>
        <p:txBody>
          <a:bodyPr wrap="square" rtlCol="0">
            <a:spAutoFit/>
          </a:bodyPr>
          <a:lstStyle/>
          <a:p>
            <a:pPr marL="102870" lvl="0" indent="-182880">
              <a:spcBef>
                <a:spcPct val="20000"/>
              </a:spcBef>
              <a:buClr>
                <a:srgbClr val="94B6D2"/>
              </a:buClr>
              <a:buSzPct val="85000"/>
              <a:buFont typeface="Arial" pitchFamily="34" charset="0"/>
              <a:buChar char="•"/>
            </a:pPr>
            <a:r>
              <a:rPr lang="en-US" altLang="zh-CN" sz="2400" dirty="0" smtClean="0">
                <a:solidFill>
                  <a:srgbClr val="292934"/>
                </a:solidFill>
              </a:rPr>
              <a:t>Challenges:</a:t>
            </a:r>
          </a:p>
          <a:p>
            <a:pPr marL="560070" lvl="1" indent="-182880">
              <a:spcBef>
                <a:spcPct val="20000"/>
              </a:spcBef>
              <a:buClr>
                <a:srgbClr val="94B6D2"/>
              </a:buClr>
              <a:buSzPct val="85000"/>
              <a:buFont typeface="Arial" pitchFamily="34" charset="0"/>
              <a:buChar char="•"/>
            </a:pPr>
            <a:r>
              <a:rPr lang="en-US" altLang="zh-CN" sz="2000" dirty="0" smtClean="0">
                <a:solidFill>
                  <a:srgbClr val="292934"/>
                </a:solidFill>
              </a:rPr>
              <a:t>Find </a:t>
            </a:r>
            <a:r>
              <a:rPr lang="en-US" altLang="zh-CN" sz="2000" dirty="0">
                <a:solidFill>
                  <a:srgbClr val="292934"/>
                </a:solidFill>
              </a:rPr>
              <a:t>all the independent sets in a graph is NP-hard</a:t>
            </a:r>
          </a:p>
          <a:p>
            <a:pPr marL="560070" lvl="1" indent="-182880">
              <a:spcBef>
                <a:spcPct val="20000"/>
              </a:spcBef>
              <a:buClr>
                <a:srgbClr val="94B6D2"/>
              </a:buClr>
              <a:buSzPct val="85000"/>
              <a:buFont typeface="Arial" pitchFamily="34" charset="0"/>
              <a:buChar char="•"/>
            </a:pPr>
            <a:r>
              <a:rPr lang="en-US" altLang="zh-CN" sz="2000" dirty="0">
                <a:solidFill>
                  <a:srgbClr val="292934"/>
                </a:solidFill>
              </a:rPr>
              <a:t>Cannot solve PP directly</a:t>
            </a:r>
          </a:p>
        </p:txBody>
      </p:sp>
      <p:pic>
        <p:nvPicPr>
          <p:cNvPr id="5" name="Picture 4"/>
          <p:cNvPicPr>
            <a:picLocks noChangeAspect="1"/>
          </p:cNvPicPr>
          <p:nvPr/>
        </p:nvPicPr>
        <p:blipFill>
          <a:blip r:embed="rId3"/>
          <a:stretch>
            <a:fillRect/>
          </a:stretch>
        </p:blipFill>
        <p:spPr>
          <a:xfrm>
            <a:off x="2699383" y="2055495"/>
            <a:ext cx="4126230" cy="1497330"/>
          </a:xfrm>
          <a:prstGeom prst="rect">
            <a:avLst/>
          </a:prstGeom>
        </p:spPr>
      </p:pic>
    </p:spTree>
    <p:extLst>
      <p:ext uri="{BB962C8B-B14F-4D97-AF65-F5344CB8AC3E}">
        <p14:creationId xmlns:p14="http://schemas.microsoft.com/office/powerpoint/2010/main" val="182719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Decomposition: Column Generation Based Approach</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In </a:t>
            </a:r>
            <a:r>
              <a:rPr lang="en-US" altLang="zh-CN" dirty="0"/>
              <a:t>large-scale linear programming problems, most of </a:t>
            </a:r>
            <a:r>
              <a:rPr lang="en-US" altLang="zh-CN" dirty="0" smtClean="0"/>
              <a:t>the variables </a:t>
            </a:r>
            <a:r>
              <a:rPr lang="en-US" altLang="zh-CN" dirty="0"/>
              <a:t>are non-basic and </a:t>
            </a:r>
            <a:r>
              <a:rPr lang="en-US" altLang="zh-CN" dirty="0" smtClean="0"/>
              <a:t>assumed </a:t>
            </a:r>
            <a:r>
              <a:rPr lang="en-US" altLang="zh-CN" dirty="0"/>
              <a:t>to be zero in the </a:t>
            </a:r>
            <a:r>
              <a:rPr lang="en-US" altLang="zh-CN" dirty="0" smtClean="0"/>
              <a:t>optimal solution when </a:t>
            </a:r>
            <a:r>
              <a:rPr lang="en-US" altLang="zh-CN" dirty="0"/>
              <a:t>solving the </a:t>
            </a:r>
            <a:r>
              <a:rPr lang="en-US" altLang="zh-CN" dirty="0" smtClean="0"/>
              <a:t>problem</a:t>
            </a:r>
          </a:p>
          <a:p>
            <a:r>
              <a:rPr lang="en-US" altLang="zh-CN" dirty="0" smtClean="0"/>
              <a:t>Only </a:t>
            </a:r>
            <a:r>
              <a:rPr lang="en-US" altLang="zh-CN" dirty="0"/>
              <a:t>a subset of variables need to be considered</a:t>
            </a:r>
          </a:p>
          <a:p>
            <a:r>
              <a:rPr lang="en-US" altLang="zh-CN" dirty="0">
                <a:solidFill>
                  <a:srgbClr val="FF0000"/>
                </a:solidFill>
              </a:rPr>
              <a:t>G</a:t>
            </a:r>
            <a:r>
              <a:rPr lang="en-US" altLang="zh-CN" dirty="0" smtClean="0">
                <a:solidFill>
                  <a:srgbClr val="FF0000"/>
                </a:solidFill>
              </a:rPr>
              <a:t>enerate </a:t>
            </a:r>
            <a:r>
              <a:rPr lang="en-US" altLang="zh-CN" dirty="0">
                <a:solidFill>
                  <a:srgbClr val="FF0000"/>
                </a:solidFill>
              </a:rPr>
              <a:t>only the variables which have the potential </a:t>
            </a:r>
            <a:r>
              <a:rPr lang="en-US" altLang="zh-CN" dirty="0" smtClean="0">
                <a:solidFill>
                  <a:srgbClr val="FF0000"/>
                </a:solidFill>
              </a:rPr>
              <a:t>to improve </a:t>
            </a:r>
            <a:r>
              <a:rPr lang="en-US" altLang="zh-CN" dirty="0">
                <a:solidFill>
                  <a:srgbClr val="FF0000"/>
                </a:solidFill>
              </a:rPr>
              <a:t>the objective </a:t>
            </a:r>
            <a:r>
              <a:rPr lang="en-US" altLang="zh-CN" dirty="0" smtClean="0">
                <a:solidFill>
                  <a:srgbClr val="FF0000"/>
                </a:solidFill>
              </a:rPr>
              <a:t>function</a:t>
            </a:r>
          </a:p>
          <a:p>
            <a:r>
              <a:rPr lang="en-US" dirty="0" smtClean="0"/>
              <a:t>In our case: most of independents sets are not activated</a:t>
            </a:r>
          </a:p>
        </p:txBody>
      </p:sp>
    </p:spTree>
    <p:extLst>
      <p:ext uri="{BB962C8B-B14F-4D97-AF65-F5344CB8AC3E}">
        <p14:creationId xmlns:p14="http://schemas.microsoft.com/office/powerpoint/2010/main" val="117047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Decomposition: Column Generation Based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876800"/>
              </a:xfrm>
            </p:spPr>
            <p:txBody>
              <a:bodyPr>
                <a:normAutofit/>
              </a:bodyPr>
              <a:lstStyle/>
              <a:p>
                <a:r>
                  <a:rPr lang="en-US" dirty="0" smtClean="0"/>
                  <a:t>Starting with a subset of all the independent sets </a:t>
                </a:r>
                <a14:m>
                  <m:oMath xmlns:m="http://schemas.openxmlformats.org/officeDocument/2006/math">
                    <m:r>
                      <a:rPr lang="en-US" b="0" i="1" smtClean="0">
                        <a:latin typeface="Cambria Math" panose="02040503050406030204" pitchFamily="18" charset="0"/>
                        <a:ea typeface="Cambria Math" panose="02040503050406030204" pitchFamily="18" charset="0"/>
                      </a:rPr>
                      <m:t>𝒬</m:t>
                    </m:r>
                    <m:r>
                      <a:rPr lang="en-US" b="0" i="1" smtClean="0">
                        <a:latin typeface="Cambria Math" panose="02040503050406030204" pitchFamily="18" charset="0"/>
                        <a:ea typeface="Cambria Math" panose="02040503050406030204" pitchFamily="18" charset="0"/>
                      </a:rPr>
                      <m:t>′</m:t>
                    </m:r>
                  </m:oMath>
                </a14:m>
                <a:r>
                  <a:rPr lang="en-US" dirty="0" smtClean="0">
                    <a:solidFill>
                      <a:schemeClr val="tx1"/>
                    </a:solidFill>
                  </a:rPr>
                  <a:t>, </a:t>
                </a:r>
                <a:r>
                  <a:rPr lang="en-US" altLang="zh-CN" dirty="0" smtClean="0">
                    <a:solidFill>
                      <a:schemeClr val="tx1"/>
                    </a:solidFill>
                  </a:rPr>
                  <a:t>scheduling </a:t>
                </a:r>
                <a:r>
                  <a:rPr lang="en-US" dirty="0" smtClean="0">
                    <a:solidFill>
                      <a:schemeClr val="tx1"/>
                    </a:solidFill>
                  </a:rPr>
                  <a:t>constraints are restricted to:</a:t>
                </a:r>
              </a:p>
              <a:p>
                <a:pPr lvl="1"/>
                <a:endParaRPr lang="en-US" dirty="0"/>
              </a:p>
              <a:p>
                <a:pPr lvl="1"/>
                <a:endParaRPr lang="en-US" dirty="0" smtClean="0">
                  <a:solidFill>
                    <a:schemeClr val="tx1"/>
                  </a:solidFill>
                </a:endParaRPr>
              </a:p>
              <a:p>
                <a:pPr lvl="1"/>
                <a:endParaRPr lang="en-US" dirty="0"/>
              </a:p>
              <a:p>
                <a:pPr lvl="1"/>
                <a:endParaRPr lang="en-US" dirty="0" smtClean="0">
                  <a:solidFill>
                    <a:schemeClr val="tx1"/>
                  </a:solidFill>
                </a:endParaRPr>
              </a:p>
              <a:p>
                <a:pPr lvl="1"/>
                <a:endParaRPr lang="en-US" dirty="0"/>
              </a:p>
              <a:p>
                <a:r>
                  <a:rPr lang="en-US" altLang="zh-CN" dirty="0" smtClean="0">
                    <a:solidFill>
                      <a:schemeClr val="tx1"/>
                    </a:solidFill>
                  </a:rPr>
                  <a:t>Restricted master problem:</a:t>
                </a:r>
              </a:p>
              <a:p>
                <a:pPr marL="274320" lvl="1" indent="0">
                  <a:buNone/>
                </a:pPr>
                <a:endParaRPr lang="en-US" dirty="0" smtClean="0">
                  <a:solidFill>
                    <a:schemeClr val="tx1"/>
                  </a:solidFill>
                </a:endParaRPr>
              </a:p>
              <a:p>
                <a:pPr lvl="1"/>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876800"/>
              </a:xfrm>
              <a:blipFill>
                <a:blip r:embed="rId3"/>
                <a:stretch>
                  <a:fillRect l="-637" t="-875"/>
                </a:stretch>
              </a:blipFill>
            </p:spPr>
            <p:txBody>
              <a:bodyPr/>
              <a:lstStyle/>
              <a:p>
                <a:r>
                  <a:rPr lang="zh-CN" altLang="en-US">
                    <a:noFill/>
                  </a:rPr>
                  <a:t> </a:t>
                </a:r>
              </a:p>
            </p:txBody>
          </p:sp>
        </mc:Fallback>
      </mc:AlternateContent>
      <p:pic>
        <p:nvPicPr>
          <p:cNvPr id="4" name="Picture 3"/>
          <p:cNvPicPr>
            <a:picLocks noChangeAspect="1"/>
          </p:cNvPicPr>
          <p:nvPr/>
        </p:nvPicPr>
        <p:blipFill>
          <a:blip r:embed="rId4"/>
          <a:stretch>
            <a:fillRect/>
          </a:stretch>
        </p:blipFill>
        <p:spPr>
          <a:xfrm>
            <a:off x="2476499" y="2457450"/>
            <a:ext cx="4191000" cy="17145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57200" y="6144815"/>
                <a:ext cx="8229600" cy="369332"/>
              </a:xfrm>
              <a:prstGeom prst="rect">
                <a:avLst/>
              </a:prstGeom>
              <a:noFill/>
              <a:ln>
                <a:solidFill>
                  <a:srgbClr val="FF0000"/>
                </a:solidFill>
              </a:ln>
            </p:spPr>
            <p:txBody>
              <a:bodyPr wrap="square" rtlCol="0">
                <a:spAutoFit/>
              </a:bodyPr>
              <a:lstStyle/>
              <a:p>
                <a:r>
                  <a:rPr lang="en-US" altLang="zh-CN" dirty="0" smtClean="0"/>
                  <a:t>Linear programming, can be solved optimally in polynomial time when given </a:t>
                </a:r>
                <a14:m>
                  <m:oMath xmlns:m="http://schemas.openxmlformats.org/officeDocument/2006/math">
                    <m:r>
                      <a:rPr lang="en-US" altLang="zh-CN" i="1">
                        <a:latin typeface="Cambria Math" panose="02040503050406030204" pitchFamily="18" charset="0"/>
                        <a:ea typeface="Cambria Math" panose="02040503050406030204" pitchFamily="18" charset="0"/>
                      </a:rPr>
                      <m:t>𝒬</m:t>
                    </m:r>
                    <m:r>
                      <a:rPr lang="en-US" altLang="zh-CN" i="1">
                        <a:latin typeface="Cambria Math" panose="02040503050406030204" pitchFamily="18" charset="0"/>
                        <a:ea typeface="Cambria Math" panose="02040503050406030204" pitchFamily="18" charset="0"/>
                      </a:rPr>
                      <m:t>′</m:t>
                    </m:r>
                  </m:oMath>
                </a14:m>
                <a:r>
                  <a:rPr lang="en-US" altLang="zh-CN" dirty="0" smtClean="0"/>
                  <a:t> </a:t>
                </a:r>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7200" y="6144815"/>
                <a:ext cx="8229600" cy="369332"/>
              </a:xfrm>
              <a:prstGeom prst="rect">
                <a:avLst/>
              </a:prstGeom>
              <a:blipFill>
                <a:blip r:embed="rId5"/>
                <a:stretch>
                  <a:fillRect l="-518" t="-6349" b="-22222"/>
                </a:stretch>
              </a:blipFill>
              <a:ln>
                <a:solidFill>
                  <a:srgbClr val="FF0000"/>
                </a:solidFill>
              </a:ln>
            </p:spPr>
            <p:txBody>
              <a:bodyPr/>
              <a:lstStyle/>
              <a:p>
                <a:r>
                  <a:rPr lang="zh-CN" altLang="en-US">
                    <a:noFill/>
                  </a:rPr>
                  <a:t> </a:t>
                </a:r>
              </a:p>
            </p:txBody>
          </p:sp>
        </mc:Fallback>
      </mc:AlternateContent>
      <p:pic>
        <p:nvPicPr>
          <p:cNvPr id="7" name="Picture 6"/>
          <p:cNvPicPr>
            <a:picLocks noChangeAspect="1"/>
          </p:cNvPicPr>
          <p:nvPr/>
        </p:nvPicPr>
        <p:blipFill>
          <a:blip r:embed="rId6"/>
          <a:stretch>
            <a:fillRect/>
          </a:stretch>
        </p:blipFill>
        <p:spPr>
          <a:xfrm>
            <a:off x="2362199" y="4755118"/>
            <a:ext cx="4419600" cy="1247775"/>
          </a:xfrm>
          <a:prstGeom prst="rect">
            <a:avLst/>
          </a:prstGeom>
        </p:spPr>
      </p:pic>
    </p:spTree>
    <p:extLst>
      <p:ext uri="{BB962C8B-B14F-4D97-AF65-F5344CB8AC3E}">
        <p14:creationId xmlns:p14="http://schemas.microsoft.com/office/powerpoint/2010/main" val="3709398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Decomposition: Column Generation Based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876800"/>
              </a:xfrm>
            </p:spPr>
            <p:txBody>
              <a:bodyPr>
                <a:normAutofit/>
              </a:bodyPr>
              <a:lstStyle/>
              <a:p>
                <a:r>
                  <a:rPr lang="en-US" dirty="0" err="1" smtClean="0"/>
                  <a:t>Subproblem</a:t>
                </a:r>
                <a:r>
                  <a:rPr lang="en-US" dirty="0" smtClean="0"/>
                  <a:t>: find a new independent set</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r>
                  <a:rPr lang="en-US" dirty="0" smtClean="0"/>
                  <a:t>Optimal: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m:t>
                        </m:r>
                      </m:sup>
                    </m:sSup>
                    <m:r>
                      <a:rPr lang="en-US" b="0" i="1" smtClean="0">
                        <a:latin typeface="Cambria Math" panose="02040503050406030204" pitchFamily="18" charset="0"/>
                      </a:rPr>
                      <m:t>≤0</m:t>
                    </m:r>
                  </m:oMath>
                </a14:m>
                <a:endParaRPr lang="en-US" dirty="0" smtClean="0"/>
              </a:p>
              <a:p>
                <a:pPr marL="274320" lvl="1" indent="0">
                  <a:buNone/>
                </a:pPr>
                <a:endParaRPr lang="en-US" dirty="0" smtClean="0">
                  <a:solidFill>
                    <a:schemeClr val="tx1"/>
                  </a:solidFill>
                </a:endParaRPr>
              </a:p>
              <a:p>
                <a:pPr lvl="1"/>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876800"/>
              </a:xfrm>
              <a:blipFill>
                <a:blip r:embed="rId3"/>
                <a:stretch>
                  <a:fillRect l="-637" t="-875"/>
                </a:stretch>
              </a:blipFill>
            </p:spPr>
            <p:txBody>
              <a:bodyPr/>
              <a:lstStyle/>
              <a:p>
                <a:r>
                  <a:rPr lang="zh-CN" altLang="en-US">
                    <a:noFill/>
                  </a:rPr>
                  <a:t> </a:t>
                </a:r>
              </a:p>
            </p:txBody>
          </p:sp>
        </mc:Fallback>
      </mc:AlternateContent>
      <p:pic>
        <p:nvPicPr>
          <p:cNvPr id="6" name="Picture 5"/>
          <p:cNvPicPr>
            <a:picLocks noChangeAspect="1"/>
          </p:cNvPicPr>
          <p:nvPr/>
        </p:nvPicPr>
        <p:blipFill>
          <a:blip r:embed="rId4"/>
          <a:stretch>
            <a:fillRect/>
          </a:stretch>
        </p:blipFill>
        <p:spPr>
          <a:xfrm>
            <a:off x="2476500" y="2132231"/>
            <a:ext cx="4191000" cy="1447800"/>
          </a:xfrm>
          <a:prstGeom prst="rect">
            <a:avLst/>
          </a:prstGeom>
        </p:spPr>
      </p:pic>
      <p:sp>
        <p:nvSpPr>
          <p:cNvPr id="7" name="Rectangle 6"/>
          <p:cNvSpPr/>
          <p:nvPr/>
        </p:nvSpPr>
        <p:spPr>
          <a:xfrm>
            <a:off x="4876800" y="2132231"/>
            <a:ext cx="320400" cy="381000"/>
          </a:xfrm>
          <a:prstGeom prst="rect">
            <a:avLst/>
          </a:prstGeom>
          <a:noFill/>
          <a:ln>
            <a:solidFill>
              <a:srgbClr val="94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Straight Arrow Connector 7"/>
          <p:cNvCxnSpPr/>
          <p:nvPr/>
        </p:nvCxnSpPr>
        <p:spPr>
          <a:xfrm>
            <a:off x="5197200" y="2116991"/>
            <a:ext cx="1737000" cy="152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49964" y="1676400"/>
            <a:ext cx="1835372" cy="646331"/>
          </a:xfrm>
          <a:prstGeom prst="rect">
            <a:avLst/>
          </a:prstGeom>
          <a:noFill/>
          <a:ln>
            <a:solidFill>
              <a:schemeClr val="accent1"/>
            </a:solidFill>
          </a:ln>
        </p:spPr>
        <p:txBody>
          <a:bodyPr wrap="square" rtlCol="0">
            <a:spAutoFit/>
          </a:bodyPr>
          <a:lstStyle/>
          <a:p>
            <a:r>
              <a:rPr lang="en-US" dirty="0" smtClean="0"/>
              <a:t>Dual solution of constraint (6)</a:t>
            </a:r>
            <a:endParaRPr lang="en-US" dirty="0"/>
          </a:p>
        </p:txBody>
      </p:sp>
      <p:sp>
        <p:nvSpPr>
          <p:cNvPr id="13" name="Rectangle 12"/>
          <p:cNvSpPr/>
          <p:nvPr/>
        </p:nvSpPr>
        <p:spPr>
          <a:xfrm>
            <a:off x="6429600" y="2254151"/>
            <a:ext cx="172800" cy="228600"/>
          </a:xfrm>
          <a:prstGeom prst="rect">
            <a:avLst/>
          </a:prstGeom>
          <a:noFill/>
          <a:ln>
            <a:solidFill>
              <a:srgbClr val="94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Straight Arrow Connector 13"/>
          <p:cNvCxnSpPr/>
          <p:nvPr/>
        </p:nvCxnSpPr>
        <p:spPr>
          <a:xfrm>
            <a:off x="6595650" y="2459891"/>
            <a:ext cx="338550" cy="2133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49964" y="2497991"/>
            <a:ext cx="1835372" cy="646331"/>
          </a:xfrm>
          <a:prstGeom prst="rect">
            <a:avLst/>
          </a:prstGeom>
          <a:noFill/>
          <a:ln>
            <a:solidFill>
              <a:schemeClr val="accent1"/>
            </a:solidFill>
          </a:ln>
        </p:spPr>
        <p:txBody>
          <a:bodyPr wrap="square" rtlCol="0">
            <a:spAutoFit/>
          </a:bodyPr>
          <a:lstStyle/>
          <a:p>
            <a:r>
              <a:rPr lang="en-US" dirty="0" smtClean="0"/>
              <a:t>Dual solution of constraint (7)</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304800" y="3351431"/>
                <a:ext cx="2286000" cy="1143000"/>
              </a:xfrm>
              <a:prstGeom prst="rect">
                <a:avLst/>
              </a:prstGeom>
              <a:noFill/>
              <a:ln>
                <a:solidFill>
                  <a:srgbClr val="FF0000"/>
                </a:solidFill>
              </a:ln>
            </p:spPr>
            <p:txBody>
              <a:bodyPr wrap="square" rtlCol="0">
                <a:spAutoFit/>
              </a:bodyPr>
              <a:lstStyle/>
              <a:p>
                <a:r>
                  <a:rPr lang="en-US" dirty="0" smtClean="0"/>
                  <a:t>=1, if </a:t>
                </a:r>
                <a:r>
                  <a:rPr lang="en-US" dirty="0"/>
                  <a:t>link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under state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𝑣</m:t>
                    </m:r>
                    <m:r>
                      <a:rPr lang="en-US" i="1">
                        <a:latin typeface="Cambria Math" panose="02040503050406030204" pitchFamily="18" charset="0"/>
                      </a:rPr>
                      <m:t>)</m:t>
                    </m:r>
                  </m:oMath>
                </a14:m>
                <a:r>
                  <a:rPr lang="en-US" dirty="0" smtClean="0"/>
                  <a:t> is in independent set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ℐ</m:t>
                        </m:r>
                      </m:e>
                      <m:sub>
                        <m:r>
                          <a:rPr lang="en-US" i="1">
                            <a:latin typeface="Cambria Math" panose="02040503050406030204" pitchFamily="18" charset="0"/>
                          </a:rPr>
                          <m:t>𝑞</m:t>
                        </m:r>
                      </m:sub>
                    </m:sSub>
                  </m:oMath>
                </a14:m>
                <a:endParaRPr lang="en-US" dirty="0" smtClean="0"/>
              </a:p>
              <a:p>
                <a:r>
                  <a:rPr lang="en-US" dirty="0" smtClean="0"/>
                  <a:t>=0, otherwise</a:t>
                </a:r>
                <a:endParaRPr lang="en-US" dirty="0"/>
              </a:p>
              <a:p>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04800" y="3351431"/>
                <a:ext cx="2286000" cy="1143000"/>
              </a:xfrm>
              <a:prstGeom prst="rect">
                <a:avLst/>
              </a:prstGeom>
              <a:blipFill>
                <a:blip r:embed="rId5"/>
                <a:stretch>
                  <a:fillRect l="-1857" t="-2646" r="-2918" b="-14286"/>
                </a:stretch>
              </a:blipFill>
              <a:ln>
                <a:solidFill>
                  <a:srgbClr val="FF0000"/>
                </a:solidFill>
              </a:ln>
            </p:spPr>
            <p:txBody>
              <a:bodyPr/>
              <a:lstStyle/>
              <a:p>
                <a:r>
                  <a:rPr lang="zh-CN" altLang="en-US">
                    <a:noFill/>
                  </a:rPr>
                  <a:t> </a:t>
                </a:r>
              </a:p>
            </p:txBody>
          </p:sp>
        </mc:Fallback>
      </mc:AlternateContent>
      <p:sp>
        <p:nvSpPr>
          <p:cNvPr id="16" name="Oval 15"/>
          <p:cNvSpPr/>
          <p:nvPr/>
        </p:nvSpPr>
        <p:spPr>
          <a:xfrm>
            <a:off x="3362400" y="2821156"/>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2590800" y="3239743"/>
            <a:ext cx="885900" cy="1263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1699258" y="5382399"/>
                <a:ext cx="5745484" cy="369332"/>
              </a:xfrm>
              <a:prstGeom prst="rect">
                <a:avLst/>
              </a:prstGeom>
              <a:noFill/>
              <a:ln>
                <a:solidFill>
                  <a:srgbClr val="FF0000"/>
                </a:solidFill>
              </a:ln>
            </p:spPr>
            <p:txBody>
              <a:bodyPr wrap="none" rtlCol="0">
                <a:spAutoFit/>
              </a:bodyPr>
              <a:lstStyle/>
              <a:p>
                <a14:m>
                  <m:oMath xmlns:m="http://schemas.openxmlformats.org/officeDocument/2006/math">
                    <m:r>
                      <a:rPr lang="en-US" altLang="zh-CN" b="0" i="1" smtClean="0">
                        <a:latin typeface="Cambria Math" panose="02040503050406030204" pitchFamily="18" charset="0"/>
                      </a:rPr>
                      <m:t>⇔</m:t>
                    </m:r>
                  </m:oMath>
                </a14:m>
                <a:r>
                  <a:rPr lang="en-US" altLang="zh-CN" dirty="0" smtClean="0"/>
                  <a:t>maximum weight independent set problem, NP-hard</a:t>
                </a:r>
                <a:endParaRPr lang="zh-CN"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699258" y="5382399"/>
                <a:ext cx="5745484" cy="369332"/>
              </a:xfrm>
              <a:prstGeom prst="rect">
                <a:avLst/>
              </a:prstGeom>
              <a:blipFill>
                <a:blip r:embed="rId6"/>
                <a:stretch>
                  <a:fillRect t="-7937" b="-22222"/>
                </a:stretch>
              </a:blipFill>
              <a:ln>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201583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Heuristic &amp; Optimal Algorithms</a:t>
            </a:r>
          </a:p>
        </p:txBody>
      </p:sp>
      <p:sp>
        <p:nvSpPr>
          <p:cNvPr id="3" name="Content Placeholder 2"/>
          <p:cNvSpPr>
            <a:spLocks noGrp="1"/>
          </p:cNvSpPr>
          <p:nvPr>
            <p:ph idx="1"/>
          </p:nvPr>
        </p:nvSpPr>
        <p:spPr>
          <a:xfrm>
            <a:off x="457200" y="1602001"/>
            <a:ext cx="8610600" cy="570111"/>
          </a:xfrm>
        </p:spPr>
        <p:txBody>
          <a:bodyPr>
            <a:normAutofit/>
          </a:bodyPr>
          <a:lstStyle/>
          <a:p>
            <a:r>
              <a:rPr lang="en-US" altLang="zh-CN" dirty="0"/>
              <a:t>Conflict-Graph Pruning Based Heuristic Algorithm (CPH) </a:t>
            </a:r>
            <a:endParaRPr lang="en-US" dirty="0" smtClean="0"/>
          </a:p>
        </p:txBody>
      </p:sp>
      <p:sp>
        <p:nvSpPr>
          <p:cNvPr id="6" name="矩形 14"/>
          <p:cNvSpPr/>
          <p:nvPr/>
        </p:nvSpPr>
        <p:spPr>
          <a:xfrm>
            <a:off x="4017283" y="2762936"/>
            <a:ext cx="1469117" cy="646331"/>
          </a:xfrm>
          <a:prstGeom prst="rect">
            <a:avLst/>
          </a:prstGeom>
          <a:ln>
            <a:solidFill>
              <a:schemeClr val="accent1"/>
            </a:solidFill>
          </a:ln>
        </p:spPr>
        <p:txBody>
          <a:bodyPr wrap="square">
            <a:spAutoFit/>
          </a:bodyPr>
          <a:lstStyle/>
          <a:p>
            <a:pPr algn="ctr"/>
            <a:r>
              <a:rPr lang="en-US" dirty="0" smtClean="0"/>
              <a:t>Link-disjoint paths </a:t>
            </a:r>
            <a:endParaRPr lang="en-US" dirty="0"/>
          </a:p>
        </p:txBody>
      </p:sp>
      <p:sp>
        <p:nvSpPr>
          <p:cNvPr id="7" name="右箭头 16"/>
          <p:cNvSpPr/>
          <p:nvPr/>
        </p:nvSpPr>
        <p:spPr>
          <a:xfrm>
            <a:off x="2481253" y="2947602"/>
            <a:ext cx="1424959" cy="2410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矩形 31"/>
              <p:cNvSpPr/>
              <p:nvPr/>
            </p:nvSpPr>
            <p:spPr>
              <a:xfrm>
                <a:off x="1063933" y="2578270"/>
                <a:ext cx="1298267" cy="945643"/>
              </a:xfrm>
              <a:prstGeom prst="rect">
                <a:avLst/>
              </a:prstGeom>
              <a:ln>
                <a:solidFill>
                  <a:schemeClr val="accent1"/>
                </a:solidFill>
              </a:ln>
            </p:spPr>
            <p:txBody>
              <a:bodyPr wrap="square">
                <a:spAutoFit/>
              </a:bodyPr>
              <a:lstStyle/>
              <a:p>
                <a:r>
                  <a:rPr lang="en-US" dirty="0" smtClean="0"/>
                  <a:t>For each session: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Sub>
                    <m:r>
                      <a:rPr lang="en-US" b="0" i="1" smtClean="0">
                        <a:latin typeface="Cambria Math" panose="02040503050406030204" pitchFamily="18" charset="0"/>
                      </a:rPr>
                      <m:t>=1</m:t>
                    </m:r>
                  </m:oMath>
                </a14:m>
                <a:endParaRPr lang="en-US" dirty="0"/>
              </a:p>
            </p:txBody>
          </p:sp>
        </mc:Choice>
        <mc:Fallback xmlns="">
          <p:sp>
            <p:nvSpPr>
              <p:cNvPr id="12" name="矩形 31"/>
              <p:cNvSpPr>
                <a:spLocks noRot="1" noChangeAspect="1" noMove="1" noResize="1" noEditPoints="1" noAdjustHandles="1" noChangeArrowheads="1" noChangeShapeType="1" noTextEdit="1"/>
              </p:cNvSpPr>
              <p:nvPr/>
            </p:nvSpPr>
            <p:spPr>
              <a:xfrm>
                <a:off x="1063933" y="2578270"/>
                <a:ext cx="1298267" cy="945643"/>
              </a:xfrm>
              <a:prstGeom prst="rect">
                <a:avLst/>
              </a:prstGeom>
              <a:blipFill>
                <a:blip r:embed="rId3"/>
                <a:stretch>
                  <a:fillRect l="-3721" t="-3185" b="-6369"/>
                </a:stretch>
              </a:blipFill>
              <a:ln>
                <a:solidFill>
                  <a:schemeClr val="accent1"/>
                </a:solidFill>
              </a:ln>
            </p:spPr>
            <p:txBody>
              <a:bodyPr/>
              <a:lstStyle/>
              <a:p>
                <a:r>
                  <a:rPr lang="zh-CN" altLang="en-US">
                    <a:noFill/>
                  </a:rPr>
                  <a:t> </a:t>
                </a:r>
              </a:p>
            </p:txBody>
          </p:sp>
        </mc:Fallback>
      </mc:AlternateContent>
      <p:sp>
        <p:nvSpPr>
          <p:cNvPr id="15" name="TextBox 14"/>
          <p:cNvSpPr txBox="1"/>
          <p:nvPr/>
        </p:nvSpPr>
        <p:spPr>
          <a:xfrm>
            <a:off x="2362200" y="2578270"/>
            <a:ext cx="1544012" cy="369332"/>
          </a:xfrm>
          <a:prstGeom prst="rect">
            <a:avLst/>
          </a:prstGeom>
          <a:noFill/>
        </p:spPr>
        <p:txBody>
          <a:bodyPr wrap="none" rtlCol="0">
            <a:spAutoFit/>
          </a:bodyPr>
          <a:lstStyle/>
          <a:p>
            <a:r>
              <a:rPr lang="en-US" altLang="zh-CN" dirty="0"/>
              <a:t>M</a:t>
            </a:r>
            <a:r>
              <a:rPr lang="en-US" altLang="zh-CN" dirty="0" smtClean="0"/>
              <a:t>ax-flow alg.</a:t>
            </a:r>
            <a:endParaRPr lang="zh-CN" altLang="en-US" dirty="0"/>
          </a:p>
        </p:txBody>
      </p:sp>
      <p:sp>
        <p:nvSpPr>
          <p:cNvPr id="18" name="Rectangle 17"/>
          <p:cNvSpPr/>
          <p:nvPr/>
        </p:nvSpPr>
        <p:spPr>
          <a:xfrm>
            <a:off x="914998" y="2514600"/>
            <a:ext cx="4723801" cy="12144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6"/>
          <p:cNvSpPr/>
          <p:nvPr/>
        </p:nvSpPr>
        <p:spPr>
          <a:xfrm>
            <a:off x="5754032" y="2939861"/>
            <a:ext cx="1484968" cy="246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94988" y="2570528"/>
            <a:ext cx="1544012" cy="369332"/>
          </a:xfrm>
          <a:prstGeom prst="rect">
            <a:avLst/>
          </a:prstGeom>
          <a:noFill/>
        </p:spPr>
        <p:txBody>
          <a:bodyPr wrap="none" rtlCol="0">
            <a:spAutoFit/>
          </a:bodyPr>
          <a:lstStyle/>
          <a:p>
            <a:r>
              <a:rPr lang="en-US" altLang="zh-CN" dirty="0" smtClean="0"/>
              <a:t>Aggregate all</a:t>
            </a:r>
            <a:endParaRPr lang="zh-CN" altLang="en-US" dirty="0"/>
          </a:p>
        </p:txBody>
      </p:sp>
      <mc:AlternateContent xmlns:mc="http://schemas.openxmlformats.org/markup-compatibility/2006" xmlns:a14="http://schemas.microsoft.com/office/drawing/2010/main">
        <mc:Choice Requires="a14">
          <p:sp>
            <p:nvSpPr>
              <p:cNvPr id="21" name="矩形 14"/>
              <p:cNvSpPr/>
              <p:nvPr/>
            </p:nvSpPr>
            <p:spPr>
              <a:xfrm>
                <a:off x="7293883" y="2722928"/>
                <a:ext cx="1621517" cy="646331"/>
              </a:xfrm>
              <a:prstGeom prst="rect">
                <a:avLst/>
              </a:prstGeom>
              <a:ln>
                <a:solidFill>
                  <a:schemeClr val="accent1"/>
                </a:solidFill>
              </a:ln>
            </p:spPr>
            <p:txBody>
              <a:bodyPr wrap="square">
                <a:spAutoFit/>
              </a:bodyPr>
              <a:lstStyle/>
              <a:p>
                <a:pPr algn="ctr"/>
                <a:r>
                  <a:rPr lang="en-US" dirty="0" smtClean="0"/>
                  <a:t>Conflict graph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𝑐</m:t>
                        </m:r>
                        <m:r>
                          <a:rPr lang="en-US" b="0" i="1" smtClean="0">
                            <a:latin typeface="Cambria Math" panose="02040503050406030204" pitchFamily="18" charset="0"/>
                          </a:rPr>
                          <m:t> </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p:txBody>
          </p:sp>
        </mc:Choice>
        <mc:Fallback xmlns="">
          <p:sp>
            <p:nvSpPr>
              <p:cNvPr id="21" name="矩形 14"/>
              <p:cNvSpPr>
                <a:spLocks noRot="1" noChangeAspect="1" noMove="1" noResize="1" noEditPoints="1" noAdjustHandles="1" noChangeArrowheads="1" noChangeShapeType="1" noTextEdit="1"/>
              </p:cNvSpPr>
              <p:nvPr/>
            </p:nvSpPr>
            <p:spPr>
              <a:xfrm>
                <a:off x="7293883" y="2722928"/>
                <a:ext cx="1621517" cy="646331"/>
              </a:xfrm>
              <a:prstGeom prst="rect">
                <a:avLst/>
              </a:prstGeom>
              <a:blipFill>
                <a:blip r:embed="rId4"/>
                <a:stretch>
                  <a:fillRect l="-2239" t="-4630" r="-5597" b="-6481"/>
                </a:stretch>
              </a:blipFill>
              <a:ln>
                <a:solidFill>
                  <a:schemeClr val="accent1"/>
                </a:solidFill>
              </a:ln>
            </p:spPr>
            <p:txBody>
              <a:bodyPr/>
              <a:lstStyle/>
              <a:p>
                <a:r>
                  <a:rPr lang="zh-CN" altLang="en-US">
                    <a:noFill/>
                  </a:rPr>
                  <a:t> </a:t>
                </a:r>
              </a:p>
            </p:txBody>
          </p:sp>
        </mc:Fallback>
      </mc:AlternateContent>
      <p:sp>
        <p:nvSpPr>
          <p:cNvPr id="32" name="Content Placeholder 2"/>
          <p:cNvSpPr txBox="1">
            <a:spLocks/>
          </p:cNvSpPr>
          <p:nvPr/>
        </p:nvSpPr>
        <p:spPr>
          <a:xfrm>
            <a:off x="457200" y="1993647"/>
            <a:ext cx="8610600" cy="56071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altLang="zh-CN" dirty="0" smtClean="0"/>
              <a:t>Step </a:t>
            </a:r>
            <a:r>
              <a:rPr lang="en-US" altLang="zh-CN" dirty="0"/>
              <a:t>1: </a:t>
            </a:r>
            <a:r>
              <a:rPr lang="en-US" altLang="zh-CN" dirty="0" smtClean="0"/>
              <a:t>find </a:t>
            </a:r>
            <a:r>
              <a:rPr lang="en-US" altLang="zh-CN" dirty="0"/>
              <a:t>link-disjoint </a:t>
            </a:r>
            <a:r>
              <a:rPr lang="en-US" altLang="zh-CN" dirty="0" smtClean="0"/>
              <a:t>paths</a:t>
            </a:r>
          </a:p>
          <a:p>
            <a:pPr lvl="1"/>
            <a:endParaRPr lang="en-US" altLang="zh-CN" dirty="0"/>
          </a:p>
          <a:p>
            <a:pPr lvl="1"/>
            <a:endParaRPr lang="en-US" altLang="zh-CN" dirty="0" smtClean="0"/>
          </a:p>
          <a:p>
            <a:pPr marL="274320" lvl="1" indent="0">
              <a:buFont typeface="Arial" pitchFamily="34" charset="0"/>
              <a:buNone/>
            </a:pPr>
            <a:endParaRPr lang="en-US" altLang="zh-CN" dirty="0"/>
          </a:p>
          <a:p>
            <a:pPr marL="274320" lvl="1" indent="0">
              <a:buFont typeface="Arial" pitchFamily="34" charset="0"/>
              <a:buNone/>
            </a:pPr>
            <a:endParaRPr lang="en-US" altLang="zh-CN" dirty="0"/>
          </a:p>
          <a:p>
            <a:pPr lvl="1"/>
            <a:endParaRPr lang="en-US" dirty="0" smtClean="0"/>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457200" y="1981819"/>
                <a:ext cx="8610600" cy="78914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smtClean="0"/>
                  <a:t>Basic idea: prune the original conflict graph </a:t>
                </a:r>
                <a14:m>
                  <m:oMath xmlns:m="http://schemas.openxmlformats.org/officeDocument/2006/math">
                    <m:r>
                      <a:rPr lang="en-US" i="1" smtClean="0">
                        <a:latin typeface="Cambria Math" panose="02040503050406030204" pitchFamily="18" charset="0"/>
                      </a:rPr>
                      <m:t>→</m:t>
                    </m:r>
                  </m:oMath>
                </a14:m>
                <a:r>
                  <a:rPr lang="en-US" dirty="0" smtClean="0"/>
                  <a:t> reduce the size of the input to the column generation based solution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457200" y="1981819"/>
                <a:ext cx="8610600" cy="789141"/>
              </a:xfrm>
              <a:prstGeom prst="rect">
                <a:avLst/>
              </a:prstGeom>
              <a:blipFill>
                <a:blip r:embed="rId9"/>
                <a:stretch>
                  <a:fillRect t="-3077" b="-3077"/>
                </a:stretch>
              </a:blipFill>
            </p:spPr>
            <p:txBody>
              <a:bodyPr/>
              <a:lstStyle/>
              <a:p>
                <a:r>
                  <a:rPr lang="zh-CN" altLang="en-US">
                    <a:noFill/>
                  </a:rPr>
                  <a:t> </a:t>
                </a:r>
              </a:p>
            </p:txBody>
          </p:sp>
        </mc:Fallback>
      </mc:AlternateContent>
      <p:sp>
        <p:nvSpPr>
          <p:cNvPr id="34" name="Content Placeholder 2"/>
          <p:cNvSpPr txBox="1">
            <a:spLocks/>
          </p:cNvSpPr>
          <p:nvPr/>
        </p:nvSpPr>
        <p:spPr>
          <a:xfrm>
            <a:off x="609600" y="3849489"/>
            <a:ext cx="8610600" cy="162490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zh-CN" dirty="0"/>
              <a:t>Why link-disjoint paths</a:t>
            </a:r>
            <a:r>
              <a:rPr lang="en-US" altLang="zh-CN" dirty="0" smtClean="0"/>
              <a:t>?</a:t>
            </a:r>
          </a:p>
          <a:p>
            <a:pPr lvl="1"/>
            <a:r>
              <a:rPr lang="en-US" altLang="zh-CN" dirty="0"/>
              <a:t>preliminary </a:t>
            </a:r>
            <a:r>
              <a:rPr lang="en-US" altLang="zh-CN" dirty="0" smtClean="0"/>
              <a:t>results: most </a:t>
            </a:r>
            <a:r>
              <a:rPr lang="en-US" altLang="zh-CN" dirty="0"/>
              <a:t>of </a:t>
            </a:r>
            <a:r>
              <a:rPr lang="en-US" altLang="zh-CN" dirty="0" smtClean="0"/>
              <a:t>activated </a:t>
            </a:r>
            <a:r>
              <a:rPr lang="en-US" altLang="zh-CN" dirty="0"/>
              <a:t>state-link </a:t>
            </a:r>
            <a:r>
              <a:rPr lang="en-US" altLang="zh-CN" dirty="0" smtClean="0"/>
              <a:t>pairs are link-disjoint</a:t>
            </a:r>
          </a:p>
          <a:p>
            <a:pPr lvl="1"/>
            <a:r>
              <a:rPr lang="en-US" altLang="zh-CN" dirty="0" smtClean="0"/>
              <a:t>reduce No. of links</a:t>
            </a:r>
            <a:endParaRPr lang="en-US" altLang="zh-CN" dirty="0"/>
          </a:p>
          <a:p>
            <a:pPr lvl="1"/>
            <a:endParaRPr lang="en-US" altLang="zh-CN" dirty="0"/>
          </a:p>
        </p:txBody>
      </p:sp>
      <p:sp>
        <p:nvSpPr>
          <p:cNvPr id="35" name="Content Placeholder 2"/>
          <p:cNvSpPr txBox="1">
            <a:spLocks/>
          </p:cNvSpPr>
          <p:nvPr/>
        </p:nvSpPr>
        <p:spPr>
          <a:xfrm>
            <a:off x="457200" y="3810000"/>
            <a:ext cx="8610600" cy="4726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altLang="zh-CN" dirty="0" smtClean="0"/>
              <a:t>Step 2: </a:t>
            </a:r>
            <a:r>
              <a:rPr lang="en-US" altLang="zh-CN" dirty="0"/>
              <a:t>select top-k antenna </a:t>
            </a:r>
            <a:r>
              <a:rPr lang="en-US" altLang="zh-CN" dirty="0" smtClean="0"/>
              <a:t>states for each link</a:t>
            </a:r>
          </a:p>
          <a:p>
            <a:pPr lvl="1"/>
            <a:endParaRPr lang="en-US" altLang="zh-CN" dirty="0"/>
          </a:p>
          <a:p>
            <a:pPr lvl="1"/>
            <a:endParaRPr lang="en-US" altLang="zh-CN" dirty="0" smtClean="0"/>
          </a:p>
          <a:p>
            <a:pPr marL="274320" lvl="1" indent="0">
              <a:buFont typeface="Arial" pitchFamily="34" charset="0"/>
              <a:buNone/>
            </a:pPr>
            <a:endParaRPr lang="en-US" altLang="zh-CN" dirty="0"/>
          </a:p>
          <a:p>
            <a:pPr marL="274320" lvl="1" indent="0">
              <a:buFont typeface="Arial" pitchFamily="34" charset="0"/>
              <a:buNone/>
            </a:pPr>
            <a:endParaRPr lang="en-US" altLang="zh-CN" dirty="0"/>
          </a:p>
          <a:p>
            <a:pPr lvl="1"/>
            <a:endParaRPr lang="en-US" dirty="0" smtClean="0"/>
          </a:p>
        </p:txBody>
      </p:sp>
      <p:sp>
        <p:nvSpPr>
          <p:cNvPr id="36" name="右箭头 16"/>
          <p:cNvSpPr/>
          <p:nvPr/>
        </p:nvSpPr>
        <p:spPr>
          <a:xfrm>
            <a:off x="3324246" y="4747335"/>
            <a:ext cx="338147" cy="177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矩形 31"/>
              <p:cNvSpPr/>
              <p:nvPr/>
            </p:nvSpPr>
            <p:spPr>
              <a:xfrm>
                <a:off x="990600" y="4466660"/>
                <a:ext cx="2286000" cy="710964"/>
              </a:xfrm>
              <a:prstGeom prst="rect">
                <a:avLst/>
              </a:prstGeom>
              <a:ln>
                <a:solidFill>
                  <a:schemeClr val="accent1"/>
                </a:solidFill>
              </a:ln>
            </p:spPr>
            <p:txBody>
              <a:bodyPr wrap="square">
                <a:spAutoFit/>
              </a:bodyPr>
              <a:lstStyle/>
              <a:p>
                <a:r>
                  <a:rPr lang="en-US" dirty="0" smtClean="0"/>
                  <a:t>For each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smtClean="0"/>
                  <a:t>,</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r>
                                <a:rPr lang="en-US" b="0" i="1" smtClean="0">
                                  <a:latin typeface="Cambria Math" panose="02040503050406030204" pitchFamily="18" charset="0"/>
                                </a:rPr>
                                <m:t>𝑐</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r>
                            <a:rPr lang="en-US" b="0" i="1" smtClean="0">
                              <a:latin typeface="Cambria Math" panose="02040503050406030204" pitchFamily="18" charset="0"/>
                            </a:rPr>
                            <m:t>)</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r>
                        <a:rPr lang="en-US" b="0" i="1" smtClean="0">
                          <a:latin typeface="Cambria Math" panose="02040503050406030204" pitchFamily="18" charset="0"/>
                        </a:rPr>
                        <m:t>)</m:t>
                      </m:r>
                    </m:oMath>
                  </m:oMathPara>
                </a14:m>
                <a:endParaRPr lang="en-US" dirty="0"/>
              </a:p>
            </p:txBody>
          </p:sp>
        </mc:Choice>
        <mc:Fallback xmlns="">
          <p:sp>
            <p:nvSpPr>
              <p:cNvPr id="37" name="矩形 31"/>
              <p:cNvSpPr>
                <a:spLocks noRot="1" noChangeAspect="1" noMove="1" noResize="1" noEditPoints="1" noAdjustHandles="1" noChangeArrowheads="1" noChangeShapeType="1" noTextEdit="1"/>
              </p:cNvSpPr>
              <p:nvPr/>
            </p:nvSpPr>
            <p:spPr>
              <a:xfrm>
                <a:off x="990600" y="4466660"/>
                <a:ext cx="2286000" cy="710964"/>
              </a:xfrm>
              <a:prstGeom prst="rect">
                <a:avLst/>
              </a:prstGeom>
              <a:blipFill>
                <a:blip r:embed="rId10"/>
                <a:stretch>
                  <a:fillRect l="-2122" t="-4237" b="-3390"/>
                </a:stretch>
              </a:blipFill>
              <a:ln>
                <a:solidFill>
                  <a:schemeClr val="accent1"/>
                </a:solidFill>
              </a:ln>
            </p:spPr>
            <p:txBody>
              <a:bodyPr/>
              <a:lstStyle/>
              <a:p>
                <a:r>
                  <a:rPr lang="zh-CN" altLang="en-US">
                    <a:noFill/>
                  </a:rPr>
                  <a:t> </a:t>
                </a:r>
              </a:p>
            </p:txBody>
          </p:sp>
        </mc:Fallback>
      </mc:AlternateContent>
      <p:sp>
        <p:nvSpPr>
          <p:cNvPr id="38" name="Rectangle 37"/>
          <p:cNvSpPr/>
          <p:nvPr/>
        </p:nvSpPr>
        <p:spPr>
          <a:xfrm>
            <a:off x="914699" y="4267200"/>
            <a:ext cx="7238701" cy="12401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16"/>
          <p:cNvSpPr/>
          <p:nvPr/>
        </p:nvSpPr>
        <p:spPr>
          <a:xfrm rot="5400000">
            <a:off x="4229079" y="5699678"/>
            <a:ext cx="379200" cy="150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93958" y="5537139"/>
            <a:ext cx="1544012" cy="369332"/>
          </a:xfrm>
          <a:prstGeom prst="rect">
            <a:avLst/>
          </a:prstGeom>
          <a:noFill/>
        </p:spPr>
        <p:txBody>
          <a:bodyPr wrap="none" rtlCol="0">
            <a:spAutoFit/>
          </a:bodyPr>
          <a:lstStyle/>
          <a:p>
            <a:r>
              <a:rPr lang="en-US" altLang="zh-CN" dirty="0" smtClean="0"/>
              <a:t>Aggregate all</a:t>
            </a:r>
            <a:endParaRPr lang="zh-CN" altLang="en-US" dirty="0"/>
          </a:p>
        </p:txBody>
      </p:sp>
      <mc:AlternateContent xmlns:mc="http://schemas.openxmlformats.org/markup-compatibility/2006" xmlns:a14="http://schemas.microsoft.com/office/drawing/2010/main">
        <mc:Choice Requires="a14">
          <p:sp>
            <p:nvSpPr>
              <p:cNvPr id="41" name="矩形 14"/>
              <p:cNvSpPr/>
              <p:nvPr/>
            </p:nvSpPr>
            <p:spPr>
              <a:xfrm>
                <a:off x="6379482" y="4366157"/>
                <a:ext cx="1621517" cy="987963"/>
              </a:xfrm>
              <a:prstGeom prst="rect">
                <a:avLst/>
              </a:prstGeom>
              <a:ln>
                <a:solidFill>
                  <a:schemeClr val="accent1"/>
                </a:solidFill>
              </a:ln>
            </p:spPr>
            <p:txBody>
              <a:bodyPr wrap="square">
                <a:spAutoFit/>
              </a:bodyPr>
              <a:lstStyle/>
              <a:p>
                <a:pPr algn="ctr"/>
                <a:r>
                  <a:rPr lang="en-US" dirty="0" smtClean="0"/>
                  <a:t>Reserve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oMath>
                </a14:m>
                <a:r>
                  <a:rPr lang="en-US" dirty="0" smtClean="0"/>
                  <a:t> with largest top k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r>
                      <a:rPr lang="en-US" b="0" i="1" smtClean="0">
                        <a:latin typeface="Cambria Math" panose="02040503050406030204" pitchFamily="18" charset="0"/>
                      </a:rPr>
                      <m:t>)′</m:t>
                    </m:r>
                  </m:oMath>
                </a14:m>
                <a:endParaRPr lang="en-US" dirty="0"/>
              </a:p>
            </p:txBody>
          </p:sp>
        </mc:Choice>
        <mc:Fallback xmlns="">
          <p:sp>
            <p:nvSpPr>
              <p:cNvPr id="41" name="矩形 14"/>
              <p:cNvSpPr>
                <a:spLocks noRot="1" noChangeAspect="1" noMove="1" noResize="1" noEditPoints="1" noAdjustHandles="1" noChangeArrowheads="1" noChangeShapeType="1" noTextEdit="1"/>
              </p:cNvSpPr>
              <p:nvPr/>
            </p:nvSpPr>
            <p:spPr>
              <a:xfrm>
                <a:off x="6379482" y="4366157"/>
                <a:ext cx="1621517" cy="987963"/>
              </a:xfrm>
              <a:prstGeom prst="rect">
                <a:avLst/>
              </a:prstGeom>
              <a:blipFill>
                <a:blip r:embed="rId11"/>
                <a:stretch>
                  <a:fillRect t="-2439" b="-4878"/>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31"/>
              <p:cNvSpPr/>
              <p:nvPr/>
            </p:nvSpPr>
            <p:spPr>
              <a:xfrm>
                <a:off x="3710039" y="4344110"/>
                <a:ext cx="2236004" cy="983859"/>
              </a:xfrm>
              <a:prstGeom prst="rect">
                <a:avLst/>
              </a:prstGeom>
              <a:ln>
                <a:solidFill>
                  <a:schemeClr val="accent1"/>
                </a:solidFill>
              </a:ln>
            </p:spPr>
            <p:txBody>
              <a:bodyPr wrap="square">
                <a:spAutoFit/>
              </a:bodyPr>
              <a:lstStyle/>
              <a:p>
                <a:r>
                  <a:rPr lang="en-US" dirty="0" smtClean="0"/>
                  <a:t>For each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𝑐</m:t>
                        </m:r>
                      </m:sub>
                      <m:sup>
                        <m:r>
                          <a:rPr lang="en-US" b="0" i="1" smtClean="0">
                            <a:latin typeface="Cambria Math" panose="02040503050406030204" pitchFamily="18" charset="0"/>
                          </a:rPr>
                          <m:t>′</m:t>
                        </m:r>
                      </m:sup>
                    </m:sSubSup>
                  </m:oMath>
                </a14:m>
                <a:r>
                  <a:rPr lang="en-US" dirty="0" smtClean="0"/>
                  <a:t>, sort </a:t>
                </a:r>
                <a14:m>
                  <m:oMath xmlns:m="http://schemas.openxmlformats.org/officeDocument/2006/math">
                    <m:sSup>
                      <m:sSupPr>
                        <m:ctrlPr>
                          <a:rPr lang="en-US" b="0" i="1" smtClean="0">
                            <a:latin typeface="Cambria Math" panose="02040503050406030204" pitchFamily="18" charset="0"/>
                          </a:rPr>
                        </m:ctrlPr>
                      </m:sSup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r>
                              <a:rPr lang="en-US" b="0" i="1" smtClean="0">
                                <a:latin typeface="Cambria Math" panose="02040503050406030204" pitchFamily="18" charset="0"/>
                              </a:rPr>
                              <m:t>𝑐</m:t>
                            </m:r>
                          </m:e>
                          <m:sub>
                            <m:r>
                              <a:rPr lang="en-US" b="0" i="1" smtClean="0">
                                <a:latin typeface="Cambria Math" panose="02040503050406030204" pitchFamily="18" charset="0"/>
                              </a:rPr>
                              <m:t>𝑖𝑗</m:t>
                            </m:r>
                          </m:sub>
                          <m:sup>
                            <m:r>
                              <a:rPr lang="en-US" b="0" i="1" smtClean="0">
                                <a:latin typeface="Cambria Math" panose="02040503050406030204" pitchFamily="18" charset="0"/>
                              </a:rPr>
                              <m:t>𝑢𝑣</m:t>
                            </m:r>
                          </m:sup>
                        </m:sSubSup>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r>
                  <a:rPr lang="en-US" dirty="0" smtClean="0"/>
                  <a:t> with non-increasing order</a:t>
                </a:r>
                <a:endParaRPr lang="en-US" dirty="0"/>
              </a:p>
            </p:txBody>
          </p:sp>
        </mc:Choice>
        <mc:Fallback xmlns="">
          <p:sp>
            <p:nvSpPr>
              <p:cNvPr id="42" name="矩形 31"/>
              <p:cNvSpPr>
                <a:spLocks noRot="1" noChangeAspect="1" noMove="1" noResize="1" noEditPoints="1" noAdjustHandles="1" noChangeArrowheads="1" noChangeShapeType="1" noTextEdit="1"/>
              </p:cNvSpPr>
              <p:nvPr/>
            </p:nvSpPr>
            <p:spPr>
              <a:xfrm>
                <a:off x="3710039" y="4344110"/>
                <a:ext cx="2236004" cy="983859"/>
              </a:xfrm>
              <a:prstGeom prst="rect">
                <a:avLst/>
              </a:prstGeom>
              <a:blipFill>
                <a:blip r:embed="rId12"/>
                <a:stretch>
                  <a:fillRect l="-2174" t="-3067" r="-1359" b="-6135"/>
                </a:stretch>
              </a:blipFill>
              <a:ln>
                <a:solidFill>
                  <a:schemeClr val="accent1"/>
                </a:solidFill>
              </a:ln>
            </p:spPr>
            <p:txBody>
              <a:bodyPr/>
              <a:lstStyle/>
              <a:p>
                <a:r>
                  <a:rPr lang="zh-CN" altLang="en-US">
                    <a:noFill/>
                  </a:rPr>
                  <a:t> </a:t>
                </a:r>
              </a:p>
            </p:txBody>
          </p:sp>
        </mc:Fallback>
      </mc:AlternateContent>
      <p:sp>
        <p:nvSpPr>
          <p:cNvPr id="43" name="右箭头 16"/>
          <p:cNvSpPr/>
          <p:nvPr/>
        </p:nvSpPr>
        <p:spPr>
          <a:xfrm>
            <a:off x="5993689" y="4747335"/>
            <a:ext cx="338147" cy="177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矩形 14"/>
              <p:cNvSpPr/>
              <p:nvPr/>
            </p:nvSpPr>
            <p:spPr>
              <a:xfrm>
                <a:off x="3644447" y="6042556"/>
                <a:ext cx="1621517" cy="646331"/>
              </a:xfrm>
              <a:prstGeom prst="rect">
                <a:avLst/>
              </a:prstGeom>
              <a:ln>
                <a:solidFill>
                  <a:schemeClr val="accent1"/>
                </a:solidFill>
              </a:ln>
            </p:spPr>
            <p:txBody>
              <a:bodyPr wrap="square">
                <a:spAutoFit/>
              </a:bodyPr>
              <a:lstStyle/>
              <a:p>
                <a:pPr algn="ctr"/>
                <a:r>
                  <a:rPr lang="en-US" dirty="0" smtClean="0"/>
                  <a:t>Conflict graph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𝑐</m:t>
                        </m:r>
                        <m:r>
                          <a:rPr lang="en-US" b="0" i="1" smtClean="0">
                            <a:latin typeface="Cambria Math" panose="02040503050406030204" pitchFamily="18" charset="0"/>
                          </a:rPr>
                          <m:t> </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p:txBody>
          </p:sp>
        </mc:Choice>
        <mc:Fallback xmlns="">
          <p:sp>
            <p:nvSpPr>
              <p:cNvPr id="44" name="矩形 14"/>
              <p:cNvSpPr>
                <a:spLocks noRot="1" noChangeAspect="1" noMove="1" noResize="1" noEditPoints="1" noAdjustHandles="1" noChangeArrowheads="1" noChangeShapeType="1" noTextEdit="1"/>
              </p:cNvSpPr>
              <p:nvPr/>
            </p:nvSpPr>
            <p:spPr>
              <a:xfrm>
                <a:off x="3644447" y="6042556"/>
                <a:ext cx="1621517" cy="646331"/>
              </a:xfrm>
              <a:prstGeom prst="rect">
                <a:avLst/>
              </a:prstGeom>
              <a:blipFill>
                <a:blip r:embed="rId13"/>
                <a:stretch>
                  <a:fillRect l="-2239" t="-3704" r="-5597" b="-7407"/>
                </a:stretch>
              </a:blipFill>
              <a:ln>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235531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5" grpId="0"/>
      <p:bldP spid="18" grpId="0" animBg="1"/>
      <p:bldP spid="19" grpId="0" animBg="1"/>
      <p:bldP spid="20" grpId="0"/>
      <p:bldP spid="21" grpId="0" animBg="1"/>
      <p:bldP spid="32" grpId="0"/>
      <p:bldP spid="33" grpId="0"/>
      <p:bldP spid="34" grpId="0"/>
      <p:bldP spid="34" grpId="1"/>
      <p:bldP spid="35" grpId="0"/>
      <p:bldP spid="36" grpId="0" animBg="1"/>
      <p:bldP spid="37" grpId="0" animBg="1"/>
      <p:bldP spid="38" grpId="0" animBg="1"/>
      <p:bldP spid="39" grpId="0" animBg="1"/>
      <p:bldP spid="40" grpId="0"/>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Heuristic &amp; Optimal Algorithms</a:t>
            </a:r>
          </a:p>
        </p:txBody>
      </p:sp>
      <p:sp>
        <p:nvSpPr>
          <p:cNvPr id="3" name="Content Placeholder 2"/>
          <p:cNvSpPr>
            <a:spLocks noGrp="1"/>
          </p:cNvSpPr>
          <p:nvPr>
            <p:ph idx="1"/>
          </p:nvPr>
        </p:nvSpPr>
        <p:spPr>
          <a:xfrm>
            <a:off x="457200" y="1602001"/>
            <a:ext cx="8610600" cy="4798799"/>
          </a:xfrm>
        </p:spPr>
        <p:txBody>
          <a:bodyPr>
            <a:normAutofit/>
          </a:bodyPr>
          <a:lstStyle/>
          <a:p>
            <a:r>
              <a:rPr lang="en-US" altLang="zh-CN" dirty="0" smtClean="0"/>
              <a:t>Optimal Algorithm (</a:t>
            </a:r>
            <a:r>
              <a:rPr lang="en-US" altLang="zh-CN" dirty="0" err="1" smtClean="0"/>
              <a:t>RedOpt</a:t>
            </a:r>
            <a:r>
              <a:rPr lang="en-US" altLang="zh-CN" dirty="0" smtClean="0"/>
              <a:t>)</a:t>
            </a:r>
          </a:p>
          <a:p>
            <a:pPr lvl="1"/>
            <a:r>
              <a:rPr lang="en-US" altLang="zh-CN" dirty="0" smtClean="0"/>
              <a:t>Start </a:t>
            </a:r>
            <a:r>
              <a:rPr lang="en-US" altLang="zh-CN" dirty="0"/>
              <a:t>with the set of independent sets obtained by CPH alg</a:t>
            </a:r>
            <a:r>
              <a:rPr lang="en-US" altLang="zh-CN" dirty="0" smtClean="0"/>
              <a:t>.</a:t>
            </a:r>
          </a:p>
          <a:p>
            <a:pPr lvl="1"/>
            <a:r>
              <a:rPr lang="en-US" altLang="zh-CN" dirty="0" smtClean="0"/>
              <a:t>Solve column generation structure based on the </a:t>
            </a:r>
            <a:r>
              <a:rPr lang="en-US" altLang="zh-CN" dirty="0"/>
              <a:t>original conflict </a:t>
            </a:r>
            <a:r>
              <a:rPr lang="en-US" altLang="zh-CN" dirty="0" smtClean="0"/>
              <a:t>graph</a:t>
            </a:r>
          </a:p>
          <a:p>
            <a:pPr lvl="1"/>
            <a:r>
              <a:rPr lang="en-US" altLang="zh-CN" dirty="0" smtClean="0"/>
              <a:t>The running time is largely reduced comparing with </a:t>
            </a:r>
            <a:r>
              <a:rPr lang="en-US" altLang="zh-CN" dirty="0"/>
              <a:t>original column generation based </a:t>
            </a:r>
            <a:r>
              <a:rPr lang="en-US" altLang="zh-CN" dirty="0" smtClean="0"/>
              <a:t>approach</a:t>
            </a:r>
          </a:p>
          <a:p>
            <a:pPr lvl="1"/>
            <a:endParaRPr lang="en-US" dirty="0" smtClean="0"/>
          </a:p>
        </p:txBody>
      </p:sp>
    </p:spTree>
    <p:extLst>
      <p:ext uri="{BB962C8B-B14F-4D97-AF65-F5344CB8AC3E}">
        <p14:creationId xmlns:p14="http://schemas.microsoft.com/office/powerpoint/2010/main" val="47213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Multi-hop Wireless Networks (MWNs)</a:t>
            </a:r>
            <a:endParaRPr lang="en-US" dirty="0"/>
          </a:p>
        </p:txBody>
      </p:sp>
      <p:sp>
        <p:nvSpPr>
          <p:cNvPr id="5" name="Rectangle 4"/>
          <p:cNvSpPr/>
          <p:nvPr/>
        </p:nvSpPr>
        <p:spPr>
          <a:xfrm>
            <a:off x="1130763" y="3387564"/>
            <a:ext cx="2438400" cy="369332"/>
          </a:xfrm>
          <a:prstGeom prst="rect">
            <a:avLst/>
          </a:prstGeom>
        </p:spPr>
        <p:txBody>
          <a:bodyPr wrap="square">
            <a:spAutoFit/>
          </a:bodyPr>
          <a:lstStyle/>
          <a:p>
            <a:r>
              <a:rPr lang="en-US" altLang="zh-CN" dirty="0"/>
              <a:t>D2D </a:t>
            </a:r>
            <a:r>
              <a:rPr lang="en-US" altLang="zh-CN" dirty="0" smtClean="0"/>
              <a:t>networks, [Kar17</a:t>
            </a:r>
            <a:r>
              <a:rPr lang="en-US" altLang="zh-CN" dirty="0"/>
              <a:t>]</a:t>
            </a:r>
            <a:endParaRPr lang="zh-CN" alt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999"/>
          <a:stretch/>
        </p:blipFill>
        <p:spPr>
          <a:xfrm>
            <a:off x="457200" y="1360017"/>
            <a:ext cx="3785527" cy="20275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663" y="3724239"/>
            <a:ext cx="2514600" cy="2598420"/>
          </a:xfrm>
          <a:prstGeom prst="rect">
            <a:avLst/>
          </a:prstGeom>
        </p:spPr>
      </p:pic>
      <p:sp>
        <p:nvSpPr>
          <p:cNvPr id="8" name="Rectangle 7"/>
          <p:cNvSpPr/>
          <p:nvPr/>
        </p:nvSpPr>
        <p:spPr>
          <a:xfrm>
            <a:off x="1168863" y="6328729"/>
            <a:ext cx="2438400" cy="369332"/>
          </a:xfrm>
          <a:prstGeom prst="rect">
            <a:avLst/>
          </a:prstGeom>
        </p:spPr>
        <p:txBody>
          <a:bodyPr wrap="square">
            <a:spAutoFit/>
          </a:bodyPr>
          <a:lstStyle/>
          <a:p>
            <a:r>
              <a:rPr lang="en-US" altLang="zh-CN" dirty="0" smtClean="0"/>
              <a:t>UAV system, [Zhu17</a:t>
            </a:r>
            <a:r>
              <a:rPr lang="en-US" altLang="zh-CN" dirty="0"/>
              <a:t>]</a:t>
            </a:r>
            <a:endParaRPr lang="zh-CN" altLang="en-US" dirty="0"/>
          </a:p>
        </p:txBody>
      </p:sp>
      <p:pic>
        <p:nvPicPr>
          <p:cNvPr id="9" name="Picture 8"/>
          <p:cNvPicPr>
            <a:picLocks noChangeAspect="1"/>
          </p:cNvPicPr>
          <p:nvPr/>
        </p:nvPicPr>
        <p:blipFill>
          <a:blip r:embed="rId5"/>
          <a:stretch>
            <a:fillRect/>
          </a:stretch>
        </p:blipFill>
        <p:spPr>
          <a:xfrm>
            <a:off x="5160928" y="3753839"/>
            <a:ext cx="2971800" cy="2577947"/>
          </a:xfrm>
          <a:prstGeom prst="rect">
            <a:avLst/>
          </a:prstGeom>
        </p:spPr>
      </p:pic>
      <p:pic>
        <p:nvPicPr>
          <p:cNvPr id="10" name="Picture 9"/>
          <p:cNvPicPr>
            <a:picLocks/>
          </p:cNvPicPr>
          <p:nvPr/>
        </p:nvPicPr>
        <p:blipFill>
          <a:blip r:embed="rId6"/>
          <a:stretch>
            <a:fillRect/>
          </a:stretch>
        </p:blipFill>
        <p:spPr>
          <a:xfrm>
            <a:off x="5334000" y="1369184"/>
            <a:ext cx="2625657" cy="2018380"/>
          </a:xfrm>
          <a:prstGeom prst="rect">
            <a:avLst/>
          </a:prstGeom>
        </p:spPr>
      </p:pic>
      <p:sp>
        <p:nvSpPr>
          <p:cNvPr id="11" name="Rectangle 10"/>
          <p:cNvSpPr/>
          <p:nvPr/>
        </p:nvSpPr>
        <p:spPr>
          <a:xfrm>
            <a:off x="4970428" y="3384507"/>
            <a:ext cx="3352800" cy="369332"/>
          </a:xfrm>
          <a:prstGeom prst="rect">
            <a:avLst/>
          </a:prstGeom>
        </p:spPr>
        <p:txBody>
          <a:bodyPr wrap="square">
            <a:spAutoFit/>
          </a:bodyPr>
          <a:lstStyle/>
          <a:p>
            <a:r>
              <a:rPr lang="en-US" altLang="zh-CN" dirty="0" smtClean="0"/>
              <a:t>Sensor networks, [Keshtgari11]</a:t>
            </a:r>
            <a:endParaRPr lang="zh-CN" altLang="en-US" dirty="0"/>
          </a:p>
        </p:txBody>
      </p:sp>
      <p:sp>
        <p:nvSpPr>
          <p:cNvPr id="12" name="Rectangle 11"/>
          <p:cNvSpPr/>
          <p:nvPr/>
        </p:nvSpPr>
        <p:spPr>
          <a:xfrm>
            <a:off x="4885514" y="6322659"/>
            <a:ext cx="3522628" cy="369332"/>
          </a:xfrm>
          <a:prstGeom prst="rect">
            <a:avLst/>
          </a:prstGeom>
        </p:spPr>
        <p:txBody>
          <a:bodyPr wrap="square">
            <a:spAutoFit/>
          </a:bodyPr>
          <a:lstStyle/>
          <a:p>
            <a:r>
              <a:rPr lang="en-US" altLang="zh-CN" dirty="0" smtClean="0"/>
              <a:t>Mesh network for </a:t>
            </a:r>
            <a:r>
              <a:rPr lang="en-US" altLang="zh-CN" dirty="0" err="1" smtClean="0"/>
              <a:t>IoTs</a:t>
            </a:r>
            <a:r>
              <a:rPr lang="en-US" altLang="zh-CN" dirty="0" smtClean="0"/>
              <a:t>, [Annie15]</a:t>
            </a:r>
            <a:endParaRPr lang="zh-CN" altLang="en-US" dirty="0"/>
          </a:p>
        </p:txBody>
      </p:sp>
    </p:spTree>
    <p:extLst>
      <p:ext uri="{BB962C8B-B14F-4D97-AF65-F5344CB8AC3E}">
        <p14:creationId xmlns:p14="http://schemas.microsoft.com/office/powerpoint/2010/main" val="278955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A Case Study</a:t>
                </a:r>
              </a:p>
              <a:p>
                <a:pPr lvl="1"/>
                <a:r>
                  <a:rPr lang="en-US" dirty="0" smtClean="0">
                    <a:solidFill>
                      <a:schemeClr val="tx1"/>
                    </a:solidFill>
                  </a:rPr>
                  <a:t>Configuration</a:t>
                </a:r>
              </a:p>
              <a:p>
                <a:pPr lvl="2"/>
                <a:r>
                  <a:rPr lang="en-US" dirty="0" smtClean="0"/>
                  <a:t>20 nodes</a:t>
                </a:r>
              </a:p>
              <a:p>
                <a:pPr lvl="2"/>
                <a:r>
                  <a:rPr lang="en-US" dirty="0" smtClean="0">
                    <a:solidFill>
                      <a:schemeClr val="tx1"/>
                    </a:solidFill>
                  </a:rPr>
                  <a:t>60m*60m area</a:t>
                </a:r>
              </a:p>
              <a:p>
                <a:pPr lvl="2"/>
                <a:r>
                  <a:rPr lang="en-US" altLang="zh-CN" dirty="0"/>
                  <a:t>T</a:t>
                </a:r>
                <a:r>
                  <a:rPr lang="en-US" altLang="zh-CN" dirty="0" smtClean="0"/>
                  <a:t>ransmitting </a:t>
                </a:r>
                <a:r>
                  <a:rPr lang="en-US" altLang="zh-CN" dirty="0"/>
                  <a:t>antenna state </a:t>
                </a:r>
                <a:r>
                  <a:rPr lang="en-US" altLang="zh-CN" dirty="0" err="1"/>
                  <a:t>reconfigurability</a:t>
                </a:r>
                <a:r>
                  <a:rPr lang="en-US" altLang="zh-CN" dirty="0"/>
                  <a:t> </a:t>
                </a:r>
                <a:r>
                  <a:rPr lang="en-US" altLang="zh-CN" dirty="0" smtClean="0"/>
                  <a:t>only</a:t>
                </a:r>
              </a:p>
              <a:p>
                <a:pPr lvl="2"/>
                <a:r>
                  <a:rPr lang="en-US" dirty="0" smtClean="0">
                    <a:solidFill>
                      <a:schemeClr val="tx1"/>
                    </a:solidFill>
                  </a:rPr>
                  <a:t>At most 100 antenna states</a:t>
                </a:r>
              </a:p>
              <a:p>
                <a:pPr lvl="2"/>
                <a:r>
                  <a:rPr lang="en-US" altLang="zh-CN" dirty="0" smtClean="0"/>
                  <a:t>2 sessions: 4 </a:t>
                </a:r>
                <a14:m>
                  <m:oMath xmlns:m="http://schemas.openxmlformats.org/officeDocument/2006/math">
                    <m:r>
                      <a:rPr lang="en-US" altLang="zh-CN" b="0" i="1" smtClean="0">
                        <a:latin typeface="Cambria Math" panose="02040503050406030204" pitchFamily="18" charset="0"/>
                      </a:rPr>
                      <m:t>→</m:t>
                    </m:r>
                  </m:oMath>
                </a14:m>
                <a:r>
                  <a:rPr lang="en-US" dirty="0" smtClean="0">
                    <a:solidFill>
                      <a:schemeClr val="tx1"/>
                    </a:solidFill>
                  </a:rPr>
                  <a:t> 18, 15 </a:t>
                </a:r>
                <a14:m>
                  <m:oMath xmlns:m="http://schemas.openxmlformats.org/officeDocument/2006/math">
                    <m:r>
                      <a:rPr lang="en-US" b="0" i="1" smtClean="0">
                        <a:solidFill>
                          <a:schemeClr val="tx1"/>
                        </a:solidFill>
                        <a:latin typeface="Cambria Math" panose="02040503050406030204" pitchFamily="18" charset="0"/>
                      </a:rPr>
                      <m:t>→</m:t>
                    </m:r>
                  </m:oMath>
                </a14:m>
                <a:r>
                  <a:rPr lang="en-US" dirty="0" smtClean="0">
                    <a:solidFill>
                      <a:schemeClr val="tx1"/>
                    </a:solidFill>
                  </a:rPr>
                  <a:t> 2</a:t>
                </a:r>
              </a:p>
              <a:p>
                <a:pPr lvl="2"/>
                <a:r>
                  <a:rPr lang="en-US" dirty="0" smtClean="0"/>
                  <a:t>K=10</a:t>
                </a:r>
                <a:endParaRPr lang="en-US" dirty="0"/>
              </a:p>
              <a:p>
                <a:pPr lvl="1"/>
                <a:r>
                  <a:rPr lang="en-US" dirty="0" smtClean="0"/>
                  <a:t>Platform</a:t>
                </a:r>
              </a:p>
              <a:p>
                <a:pPr lvl="2"/>
                <a:r>
                  <a:rPr lang="en-US" dirty="0" smtClean="0"/>
                  <a:t>MATLAB with CPLEX 12.7.1</a:t>
                </a:r>
              </a:p>
              <a:p>
                <a:pPr lvl="2"/>
                <a:r>
                  <a:rPr lang="en-US" dirty="0" smtClean="0"/>
                  <a:t>Windows machine with 32GB RAM, Intel Core CPU 3.6GHz</a:t>
                </a:r>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876800"/>
              </a:xfrm>
              <a:blipFill>
                <a:blip r:embed="rId3"/>
                <a:stretch>
                  <a:fillRect l="-637" t="-875"/>
                </a:stretch>
              </a:blipFill>
            </p:spPr>
            <p:txBody>
              <a:bodyPr/>
              <a:lstStyle/>
              <a:p>
                <a:r>
                  <a:rPr lang="zh-CN" altLang="en-US">
                    <a:noFill/>
                  </a:rPr>
                  <a:t> </a:t>
                </a:r>
              </a:p>
            </p:txBody>
          </p:sp>
        </mc:Fallback>
      </mc:AlternateContent>
      <p:pic>
        <p:nvPicPr>
          <p:cNvPr id="4" name="Picture 3"/>
          <p:cNvPicPr>
            <a:picLocks noChangeAspect="1"/>
          </p:cNvPicPr>
          <p:nvPr/>
        </p:nvPicPr>
        <p:blipFill>
          <a:blip r:embed="rId4"/>
          <a:stretch>
            <a:fillRect/>
          </a:stretch>
        </p:blipFill>
        <p:spPr>
          <a:xfrm>
            <a:off x="1893093" y="3733800"/>
            <a:ext cx="5357813" cy="2628900"/>
          </a:xfrm>
          <a:prstGeom prst="rect">
            <a:avLst/>
          </a:prstGeom>
        </p:spPr>
      </p:pic>
    </p:spTree>
    <p:extLst>
      <p:ext uri="{BB962C8B-B14F-4D97-AF65-F5344CB8AC3E}">
        <p14:creationId xmlns:p14="http://schemas.microsoft.com/office/powerpoint/2010/main" val="418031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A Case Study</a:t>
            </a:r>
          </a:p>
          <a:p>
            <a:pPr marL="0" indent="0">
              <a:buNone/>
            </a:pPr>
            <a:endParaRPr lang="en-US" dirty="0" smtClean="0">
              <a:solidFill>
                <a:schemeClr val="tx1"/>
              </a:solidFill>
            </a:endParaRPr>
          </a:p>
          <a:p>
            <a:pPr marL="274320" lvl="1" indent="0">
              <a:buNone/>
            </a:pPr>
            <a:endParaRPr lang="en-US" dirty="0" smtClean="0">
              <a:solidFill>
                <a:schemeClr val="tx1"/>
              </a:solidFill>
            </a:endParaRPr>
          </a:p>
        </p:txBody>
      </p:sp>
      <p:pic>
        <p:nvPicPr>
          <p:cNvPr id="10" name="Picture 9"/>
          <p:cNvPicPr>
            <a:picLocks noChangeAspect="1"/>
          </p:cNvPicPr>
          <p:nvPr/>
        </p:nvPicPr>
        <p:blipFill>
          <a:blip r:embed="rId3"/>
          <a:stretch>
            <a:fillRect/>
          </a:stretch>
        </p:blipFill>
        <p:spPr>
          <a:xfrm>
            <a:off x="1313872" y="2133600"/>
            <a:ext cx="6516255" cy="3162300"/>
          </a:xfrm>
          <a:prstGeom prst="rect">
            <a:avLst/>
          </a:prstGeom>
        </p:spPr>
      </p:pic>
      <p:sp>
        <p:nvSpPr>
          <p:cNvPr id="16" name="TextBox 15"/>
          <p:cNvSpPr txBox="1"/>
          <p:nvPr/>
        </p:nvSpPr>
        <p:spPr>
          <a:xfrm>
            <a:off x="1313872" y="5410200"/>
            <a:ext cx="5173211" cy="369332"/>
          </a:xfrm>
          <a:prstGeom prst="rect">
            <a:avLst/>
          </a:prstGeom>
          <a:noFill/>
          <a:ln>
            <a:solidFill>
              <a:srgbClr val="FF0000"/>
            </a:solidFill>
          </a:ln>
        </p:spPr>
        <p:txBody>
          <a:bodyPr wrap="none" rtlCol="0">
            <a:spAutoFit/>
          </a:bodyPr>
          <a:lstStyle/>
          <a:p>
            <a:r>
              <a:rPr lang="en-US" altLang="zh-CN" dirty="0" smtClean="0"/>
              <a:t>Node 15: State diversity &amp; swift pattern switching</a:t>
            </a:r>
            <a:endParaRPr lang="zh-CN" altLang="en-US" dirty="0"/>
          </a:p>
        </p:txBody>
      </p:sp>
      <mc:AlternateContent xmlns:mc="http://schemas.openxmlformats.org/markup-compatibility/2006" xmlns:a14="http://schemas.microsoft.com/office/drawing/2010/main">
        <mc:Choice Requires="a14">
          <p:sp>
            <p:nvSpPr>
              <p:cNvPr id="4" name="TextBox 3"/>
              <p:cNvSpPr txBox="1"/>
              <p:nvPr/>
            </p:nvSpPr>
            <p:spPr>
              <a:xfrm>
                <a:off x="182459" y="2514600"/>
                <a:ext cx="1406154" cy="369332"/>
              </a:xfrm>
              <a:prstGeom prst="rect">
                <a:avLst/>
              </a:prstGeom>
              <a:noFill/>
            </p:spPr>
            <p:txBody>
              <a:bodyPr wrap="none" rtlCol="0">
                <a:spAutoFit/>
              </a:bodyPr>
              <a:lstStyle/>
              <a:p>
                <a:r>
                  <a:rPr lang="en-US" altLang="zh-CN" dirty="0" smtClean="0"/>
                  <a:t>4</a:t>
                </a:r>
                <a14:m>
                  <m:oMath xmlns:m="http://schemas.openxmlformats.org/officeDocument/2006/math">
                    <m:r>
                      <a:rPr lang="en-US" altLang="zh-CN" b="0" i="1" smtClean="0">
                        <a:latin typeface="Cambria Math" panose="02040503050406030204" pitchFamily="18" charset="0"/>
                      </a:rPr>
                      <m:t>→</m:t>
                    </m:r>
                  </m:oMath>
                </a14:m>
                <a:r>
                  <a:rPr lang="en-US" altLang="zh-CN" dirty="0" smtClean="0"/>
                  <a:t>18,15</a:t>
                </a:r>
                <a14:m>
                  <m:oMath xmlns:m="http://schemas.openxmlformats.org/officeDocument/2006/math">
                    <m:r>
                      <a:rPr lang="en-US" altLang="zh-CN" b="0" i="1" dirty="0" smtClean="0">
                        <a:latin typeface="Cambria Math" panose="02040503050406030204" pitchFamily="18" charset="0"/>
                      </a:rPr>
                      <m:t>→</m:t>
                    </m:r>
                  </m:oMath>
                </a14:m>
                <a:r>
                  <a:rPr lang="en-US" altLang="zh-CN" dirty="0" smtClean="0"/>
                  <a:t>2</a:t>
                </a:r>
                <a:endParaRPr lang="zh-CN" alt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82459" y="2514600"/>
                <a:ext cx="1406154" cy="369332"/>
              </a:xfrm>
              <a:prstGeom prst="rect">
                <a:avLst/>
              </a:prstGeom>
              <a:blipFill>
                <a:blip r:embed="rId4"/>
                <a:stretch>
                  <a:fillRect l="-3896" t="-10000" r="-3463" b="-2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313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A Case Study</a:t>
            </a:r>
          </a:p>
          <a:p>
            <a:pPr marL="0" indent="0">
              <a:buNone/>
            </a:pPr>
            <a:endParaRPr lang="en-US" dirty="0" smtClean="0">
              <a:solidFill>
                <a:schemeClr val="tx1"/>
              </a:solidFill>
            </a:endParaRPr>
          </a:p>
          <a:p>
            <a:pPr marL="274320" lvl="1" indent="0">
              <a:buNone/>
            </a:pPr>
            <a:endParaRPr lang="en-US" dirty="0" smtClean="0">
              <a:solidFill>
                <a:schemeClr val="tx1"/>
              </a:solidFill>
            </a:endParaRPr>
          </a:p>
        </p:txBody>
      </p:sp>
      <p:pic>
        <p:nvPicPr>
          <p:cNvPr id="4" name="Picture 3"/>
          <p:cNvPicPr>
            <a:picLocks noChangeAspect="1"/>
          </p:cNvPicPr>
          <p:nvPr/>
        </p:nvPicPr>
        <p:blipFill>
          <a:blip r:embed="rId3"/>
          <a:stretch>
            <a:fillRect/>
          </a:stretch>
        </p:blipFill>
        <p:spPr>
          <a:xfrm>
            <a:off x="1315797" y="2057400"/>
            <a:ext cx="6512405" cy="2638425"/>
          </a:xfrm>
          <a:prstGeom prst="rect">
            <a:avLst/>
          </a:prstGeom>
        </p:spPr>
      </p:pic>
      <p:sp>
        <p:nvSpPr>
          <p:cNvPr id="5" name="Rectangle 4"/>
          <p:cNvSpPr/>
          <p:nvPr/>
        </p:nvSpPr>
        <p:spPr>
          <a:xfrm>
            <a:off x="2133600" y="2286000"/>
            <a:ext cx="1676400" cy="2409825"/>
          </a:xfrm>
          <a:prstGeom prst="rect">
            <a:avLst/>
          </a:prstGeom>
          <a:noFill/>
          <a:ln>
            <a:solidFill>
              <a:srgbClr val="94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5169600" y="2286000"/>
            <a:ext cx="1295400" cy="2409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4602865" y="4783693"/>
            <a:ext cx="2428870" cy="369332"/>
          </a:xfrm>
          <a:prstGeom prst="rect">
            <a:avLst/>
          </a:prstGeom>
          <a:noFill/>
          <a:ln>
            <a:solidFill>
              <a:srgbClr val="FF0000"/>
            </a:solidFill>
          </a:ln>
        </p:spPr>
        <p:txBody>
          <a:bodyPr wrap="none" rtlCol="0">
            <a:spAutoFit/>
          </a:bodyPr>
          <a:lstStyle/>
          <a:p>
            <a:r>
              <a:rPr lang="en-US" altLang="zh-CN" dirty="0" smtClean="0"/>
              <a:t>Increase much slower</a:t>
            </a:r>
            <a:endParaRPr lang="zh-CN" altLang="en-US" dirty="0"/>
          </a:p>
        </p:txBody>
      </p:sp>
      <p:sp>
        <p:nvSpPr>
          <p:cNvPr id="9" name="TextBox 8"/>
          <p:cNvSpPr txBox="1"/>
          <p:nvPr/>
        </p:nvSpPr>
        <p:spPr>
          <a:xfrm>
            <a:off x="1789425" y="4783693"/>
            <a:ext cx="2364750" cy="369332"/>
          </a:xfrm>
          <a:prstGeom prst="rect">
            <a:avLst/>
          </a:prstGeom>
          <a:noFill/>
          <a:ln>
            <a:solidFill>
              <a:srgbClr val="94B6D2"/>
            </a:solidFill>
          </a:ln>
        </p:spPr>
        <p:txBody>
          <a:bodyPr wrap="none" rtlCol="0">
            <a:spAutoFit/>
          </a:bodyPr>
          <a:lstStyle/>
          <a:p>
            <a:r>
              <a:rPr lang="en-US" altLang="zh-CN" dirty="0" smtClean="0"/>
              <a:t>Increase dramatically</a:t>
            </a:r>
            <a:endParaRPr lang="zh-CN" altLang="en-US" dirty="0"/>
          </a:p>
        </p:txBody>
      </p:sp>
      <p:sp>
        <p:nvSpPr>
          <p:cNvPr id="14" name="Rectangle 13"/>
          <p:cNvSpPr/>
          <p:nvPr/>
        </p:nvSpPr>
        <p:spPr>
          <a:xfrm>
            <a:off x="4154175" y="3914775"/>
            <a:ext cx="646425" cy="733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2884643" y="4819054"/>
            <a:ext cx="3185487" cy="369332"/>
          </a:xfrm>
          <a:prstGeom prst="rect">
            <a:avLst/>
          </a:prstGeom>
          <a:noFill/>
          <a:ln>
            <a:solidFill>
              <a:srgbClr val="94B6D2"/>
            </a:solidFill>
          </a:ln>
        </p:spPr>
        <p:txBody>
          <a:bodyPr wrap="none" rtlCol="0">
            <a:spAutoFit/>
          </a:bodyPr>
          <a:lstStyle/>
          <a:p>
            <a:r>
              <a:rPr lang="en-US" altLang="zh-CN" dirty="0" smtClean="0"/>
              <a:t>Memory overflow: no solution</a:t>
            </a:r>
            <a:endParaRPr lang="zh-CN" altLang="en-US" dirty="0"/>
          </a:p>
        </p:txBody>
      </p:sp>
      <p:sp>
        <p:nvSpPr>
          <p:cNvPr id="16" name="Rectangle 15"/>
          <p:cNvSpPr/>
          <p:nvPr/>
        </p:nvSpPr>
        <p:spPr>
          <a:xfrm>
            <a:off x="6629400" y="3914775"/>
            <a:ext cx="990600" cy="73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6370742" y="4819054"/>
            <a:ext cx="1518364" cy="369332"/>
          </a:xfrm>
          <a:prstGeom prst="rect">
            <a:avLst/>
          </a:prstGeom>
          <a:noFill/>
          <a:ln>
            <a:solidFill>
              <a:srgbClr val="FF0000"/>
            </a:solidFill>
          </a:ln>
        </p:spPr>
        <p:txBody>
          <a:bodyPr wrap="none" rtlCol="0">
            <a:spAutoFit/>
          </a:bodyPr>
          <a:lstStyle/>
          <a:p>
            <a:r>
              <a:rPr lang="en-US" altLang="zh-CN" dirty="0" smtClean="0"/>
              <a:t>Lower bound</a:t>
            </a:r>
            <a:endParaRPr lang="zh-CN" altLang="en-US" dirty="0"/>
          </a:p>
        </p:txBody>
      </p:sp>
      <p:sp>
        <p:nvSpPr>
          <p:cNvPr id="24" name="Rectangle 23"/>
          <p:cNvSpPr/>
          <p:nvPr/>
        </p:nvSpPr>
        <p:spPr>
          <a:xfrm>
            <a:off x="3962400" y="2362200"/>
            <a:ext cx="990600" cy="2333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24"/>
          <p:cNvSpPr/>
          <p:nvPr/>
        </p:nvSpPr>
        <p:spPr>
          <a:xfrm>
            <a:off x="6629400" y="2361600"/>
            <a:ext cx="970203" cy="2333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 name="TextBox 25"/>
              <p:cNvSpPr txBox="1"/>
              <p:nvPr/>
            </p:nvSpPr>
            <p:spPr>
              <a:xfrm>
                <a:off x="4054988" y="5033662"/>
                <a:ext cx="3810000" cy="914400"/>
              </a:xfrm>
              <a:prstGeom prst="rect">
                <a:avLst/>
              </a:prstGeom>
              <a:noFill/>
              <a:ln>
                <a:noFill/>
              </a:ln>
            </p:spPr>
            <p:txBody>
              <a:bodyPr wrap="square" rtlCol="0">
                <a:spAutoFit/>
              </a:bodyPr>
              <a:lstStyle/>
              <a:p>
                <a:r>
                  <a:rPr lang="en-US" altLang="zh-CN" dirty="0" smtClean="0"/>
                  <a:t>Small gap </a:t>
                </a:r>
                <a14:m>
                  <m:oMath xmlns:m="http://schemas.openxmlformats.org/officeDocument/2006/math">
                    <m:r>
                      <a:rPr lang="en-US" altLang="zh-CN" b="0" i="1" smtClean="0">
                        <a:latin typeface="Cambria Math" panose="02040503050406030204" pitchFamily="18" charset="0"/>
                      </a:rPr>
                      <m:t>→</m:t>
                    </m:r>
                  </m:oMath>
                </a14:m>
                <a:r>
                  <a:rPr lang="zh-CN" altLang="en-US" dirty="0" smtClean="0"/>
                  <a:t> </a:t>
                </a:r>
                <a:r>
                  <a:rPr lang="en-US" altLang="zh-CN" dirty="0" smtClean="0"/>
                  <a:t>CPH might be able to approximate to the optimal solution with high accuracy</a:t>
                </a:r>
                <a:endParaRPr lang="zh-CN" alt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4054988" y="5033662"/>
                <a:ext cx="3810000" cy="914400"/>
              </a:xfrm>
              <a:prstGeom prst="rect">
                <a:avLst/>
              </a:prstGeom>
              <a:blipFill>
                <a:blip r:embed="rId4"/>
                <a:stretch>
                  <a:fillRect l="-1280" t="-4000" r="-960" b="-10667"/>
                </a:stretch>
              </a:blipFill>
              <a:ln>
                <a:noFill/>
              </a:ln>
            </p:spPr>
            <p:txBody>
              <a:bodyPr/>
              <a:lstStyle/>
              <a:p>
                <a:r>
                  <a:rPr lang="zh-CN" altLang="en-US">
                    <a:noFill/>
                  </a:rPr>
                  <a:t> </a:t>
                </a:r>
              </a:p>
            </p:txBody>
          </p:sp>
        </mc:Fallback>
      </mc:AlternateContent>
      <p:sp>
        <p:nvSpPr>
          <p:cNvPr id="27" name="Oval 26"/>
          <p:cNvSpPr/>
          <p:nvPr/>
        </p:nvSpPr>
        <p:spPr>
          <a:xfrm>
            <a:off x="3581400" y="4809525"/>
            <a:ext cx="4495800" cy="1362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756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animBg="1"/>
      <p:bldP spid="9" grpId="1" animBg="1"/>
      <p:bldP spid="14" grpId="0" animBg="1"/>
      <p:bldP spid="14" grpId="1" animBg="1"/>
      <p:bldP spid="15" grpId="0" animBg="1"/>
      <p:bldP spid="15" grpId="1" animBg="1"/>
      <p:bldP spid="16" grpId="0" animBg="1"/>
      <p:bldP spid="16" grpId="1" animBg="1"/>
      <p:bldP spid="17" grpId="0" animBg="1"/>
      <p:bldP spid="17" grpId="1" animBg="1"/>
      <p:bldP spid="24" grpId="0" animBg="1"/>
      <p:bldP spid="25" grpId="0" animBg="1"/>
      <p:bldP spid="26"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Performance of Heuristic &amp; Optimal Algorithms</a:t>
            </a:r>
          </a:p>
          <a:p>
            <a:pPr lvl="1"/>
            <a:r>
              <a:rPr lang="en-US" altLang="zh-CN" dirty="0" smtClean="0"/>
              <a:t>Impact of No. of sessions</a:t>
            </a:r>
          </a:p>
          <a:p>
            <a:pPr lvl="2"/>
            <a:r>
              <a:rPr lang="en-US" altLang="zh-CN" dirty="0" smtClean="0"/>
              <a:t>Randomly generate sessions</a:t>
            </a:r>
            <a:r>
              <a:rPr lang="en-US" altLang="zh-CN" dirty="0"/>
              <a:t>, 10 scenarios for each session setting</a:t>
            </a:r>
          </a:p>
          <a:p>
            <a:pPr lvl="2"/>
            <a:r>
              <a:rPr lang="en-US" altLang="zh-CN" dirty="0" smtClean="0"/>
              <a:t>No. of antenna states = 40</a:t>
            </a:r>
            <a:endParaRPr lang="en-US" dirty="0" smtClean="0">
              <a:solidFill>
                <a:schemeClr val="tx1"/>
              </a:solidFill>
            </a:endParaRPr>
          </a:p>
          <a:p>
            <a:pPr marL="274320" lvl="1" indent="0">
              <a:buNone/>
            </a:pPr>
            <a:endParaRPr lang="en-US" dirty="0" smtClean="0">
              <a:solidFill>
                <a:schemeClr val="tx1"/>
              </a:solidFill>
            </a:endParaRPr>
          </a:p>
        </p:txBody>
      </p:sp>
      <p:pic>
        <p:nvPicPr>
          <p:cNvPr id="7" name="Picture 6"/>
          <p:cNvPicPr>
            <a:picLocks noChangeAspect="1"/>
          </p:cNvPicPr>
          <p:nvPr/>
        </p:nvPicPr>
        <p:blipFill>
          <a:blip r:embed="rId3"/>
          <a:stretch>
            <a:fillRect/>
          </a:stretch>
        </p:blipFill>
        <p:spPr>
          <a:xfrm>
            <a:off x="1525905" y="3200400"/>
            <a:ext cx="6092190" cy="2377440"/>
          </a:xfrm>
          <a:prstGeom prst="rect">
            <a:avLst/>
          </a:prstGeom>
        </p:spPr>
      </p:pic>
      <p:sp>
        <p:nvSpPr>
          <p:cNvPr id="9" name="TextBox 8"/>
          <p:cNvSpPr txBox="1"/>
          <p:nvPr/>
        </p:nvSpPr>
        <p:spPr>
          <a:xfrm>
            <a:off x="2515699" y="5842754"/>
            <a:ext cx="4493602" cy="369332"/>
          </a:xfrm>
          <a:prstGeom prst="rect">
            <a:avLst/>
          </a:prstGeom>
          <a:noFill/>
          <a:ln>
            <a:solidFill>
              <a:srgbClr val="FF0000"/>
            </a:solidFill>
          </a:ln>
        </p:spPr>
        <p:txBody>
          <a:bodyPr wrap="none" rtlCol="0">
            <a:spAutoFit/>
          </a:bodyPr>
          <a:lstStyle/>
          <a:p>
            <a:r>
              <a:rPr lang="en-US" altLang="zh-CN" dirty="0" smtClean="0"/>
              <a:t>High approximation accuracy for CPH Alg.</a:t>
            </a:r>
            <a:endParaRPr lang="zh-CN" altLang="en-US" dirty="0"/>
          </a:p>
        </p:txBody>
      </p:sp>
    </p:spTree>
    <p:extLst>
      <p:ext uri="{BB962C8B-B14F-4D97-AF65-F5344CB8AC3E}">
        <p14:creationId xmlns:p14="http://schemas.microsoft.com/office/powerpoint/2010/main" val="18074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Performance of Heuristic &amp; Optimal Algorithms</a:t>
                </a:r>
              </a:p>
              <a:p>
                <a:pPr lvl="1"/>
                <a:r>
                  <a:rPr lang="en-US" altLang="zh-CN" dirty="0" smtClean="0"/>
                  <a:t>Impact of No. of antenna states</a:t>
                </a:r>
              </a:p>
              <a:p>
                <a:pPr lvl="2"/>
                <a:r>
                  <a:rPr lang="en-US" altLang="zh-CN" dirty="0" smtClean="0"/>
                  <a:t>Fairness issues </a:t>
                </a:r>
                <a14:m>
                  <m:oMath xmlns:m="http://schemas.openxmlformats.org/officeDocument/2006/math">
                    <m:r>
                      <a:rPr lang="en-US" altLang="zh-CN" b="0" i="1" smtClean="0">
                        <a:latin typeface="Cambria Math" panose="02040503050406030204" pitchFamily="18" charset="0"/>
                      </a:rPr>
                      <m:t>→</m:t>
                    </m:r>
                  </m:oMath>
                </a14:m>
                <a:r>
                  <a:rPr lang="en-US" altLang="zh-CN" dirty="0" smtClean="0"/>
                  <a:t> select </a:t>
                </a:r>
                <a:r>
                  <a:rPr lang="en-US" altLang="zh-CN" dirty="0"/>
                  <a:t>10 scenarios that both sessions can be activated </a:t>
                </a:r>
              </a:p>
              <a:p>
                <a:pPr lvl="2"/>
                <a:r>
                  <a:rPr lang="en-US" altLang="zh-CN" dirty="0" smtClean="0"/>
                  <a:t>No</a:t>
                </a:r>
                <a:r>
                  <a:rPr lang="en-US" altLang="zh-CN" dirty="0"/>
                  <a:t>. of sessions </a:t>
                </a:r>
                <a:r>
                  <a:rPr lang="en-US" altLang="zh-CN" dirty="0" smtClean="0"/>
                  <a:t>= 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876800"/>
              </a:xfrm>
              <a:blipFill>
                <a:blip r:embed="rId3"/>
                <a:stretch>
                  <a:fillRect l="-637" t="-875"/>
                </a:stretch>
              </a:blipFill>
            </p:spPr>
            <p:txBody>
              <a:bodyPr/>
              <a:lstStyle/>
              <a:p>
                <a:r>
                  <a:rPr lang="zh-CN" altLang="en-US">
                    <a:noFill/>
                  </a:rPr>
                  <a:t> </a:t>
                </a:r>
              </a:p>
            </p:txBody>
          </p:sp>
        </mc:Fallback>
      </mc:AlternateContent>
      <p:pic>
        <p:nvPicPr>
          <p:cNvPr id="10" name="Picture 9"/>
          <p:cNvPicPr>
            <a:picLocks noChangeAspect="1"/>
          </p:cNvPicPr>
          <p:nvPr/>
        </p:nvPicPr>
        <p:blipFill>
          <a:blip r:embed="rId4"/>
          <a:stretch>
            <a:fillRect/>
          </a:stretch>
        </p:blipFill>
        <p:spPr>
          <a:xfrm>
            <a:off x="1526400" y="3200400"/>
            <a:ext cx="6172200" cy="24003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2460" y="5842800"/>
                <a:ext cx="8124340" cy="369332"/>
              </a:xfrm>
              <a:prstGeom prst="rect">
                <a:avLst/>
              </a:prstGeom>
              <a:noFill/>
              <a:ln>
                <a:solidFill>
                  <a:srgbClr val="FF0000"/>
                </a:solidFill>
              </a:ln>
            </p:spPr>
            <p:txBody>
              <a:bodyPr wrap="none" rtlCol="0">
                <a:spAutoFit/>
              </a:bodyPr>
              <a:lstStyle/>
              <a:p>
                <a:r>
                  <a:rPr lang="en-US" altLang="zh-CN" dirty="0" smtClean="0"/>
                  <a:t>CPH performs better in random session cases </a:t>
                </a:r>
                <a14:m>
                  <m:oMath xmlns:m="http://schemas.openxmlformats.org/officeDocument/2006/math">
                    <m:r>
                      <a:rPr lang="en-US" altLang="zh-CN" b="0" i="1" smtClean="0">
                        <a:latin typeface="Cambria Math" panose="02040503050406030204" pitchFamily="18" charset="0"/>
                      </a:rPr>
                      <m:t>→</m:t>
                    </m:r>
                  </m:oMath>
                </a14:m>
                <a:r>
                  <a:rPr lang="zh-CN" altLang="en-US" dirty="0" smtClean="0"/>
                  <a:t> </a:t>
                </a:r>
                <a:r>
                  <a:rPr lang="en-US" altLang="zh-CN" dirty="0" smtClean="0"/>
                  <a:t>good performance in general</a:t>
                </a:r>
                <a:endParaRPr lang="zh-CN"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62460" y="5842800"/>
                <a:ext cx="8124340" cy="369332"/>
              </a:xfrm>
              <a:prstGeom prst="rect">
                <a:avLst/>
              </a:prstGeom>
              <a:blipFill>
                <a:blip r:embed="rId5"/>
                <a:stretch>
                  <a:fillRect l="-524" t="-6349" r="-300" b="-22222"/>
                </a:stretch>
              </a:blipFill>
              <a:ln>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119564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&amp; </a:t>
            </a:r>
            <a:r>
              <a:rPr lang="en-US" altLang="zh-CN" dirty="0" smtClean="0"/>
              <a:t>Future Work</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dirty="0" smtClean="0"/>
              <a:t>Proposed a novel </a:t>
            </a:r>
            <a:r>
              <a:rPr lang="en-US" dirty="0" smtClean="0">
                <a:solidFill>
                  <a:srgbClr val="FF0000"/>
                </a:solidFill>
              </a:rPr>
              <a:t>state-link conflict graph model </a:t>
            </a:r>
            <a:r>
              <a:rPr lang="en-US" dirty="0" smtClean="0"/>
              <a:t>capturing </a:t>
            </a:r>
            <a:r>
              <a:rPr lang="en-US" altLang="zh-CN" dirty="0" smtClean="0"/>
              <a:t>the </a:t>
            </a:r>
            <a:r>
              <a:rPr lang="en-US" altLang="zh-CN" dirty="0" smtClean="0">
                <a:solidFill>
                  <a:srgbClr val="FF0000"/>
                </a:solidFill>
              </a:rPr>
              <a:t>dynamic</a:t>
            </a:r>
            <a:r>
              <a:rPr lang="en-US" altLang="zh-CN" dirty="0" smtClean="0"/>
              <a:t> antenna state-link relations</a:t>
            </a:r>
          </a:p>
          <a:p>
            <a:r>
              <a:rPr lang="en-US" altLang="zh-CN" dirty="0" smtClean="0"/>
              <a:t>Developed a tractable max-flow based methodology to derive </a:t>
            </a:r>
            <a:r>
              <a:rPr lang="en-US" altLang="zh-CN" dirty="0" smtClean="0">
                <a:solidFill>
                  <a:srgbClr val="FF0000"/>
                </a:solidFill>
              </a:rPr>
              <a:t>throughput limits </a:t>
            </a:r>
            <a:r>
              <a:rPr lang="en-US" altLang="zh-CN" dirty="0" smtClean="0"/>
              <a:t>of MWNs with RAs</a:t>
            </a:r>
          </a:p>
          <a:p>
            <a:r>
              <a:rPr lang="en-US" dirty="0" smtClean="0"/>
              <a:t>Proposed a conflict-graph pruning based </a:t>
            </a:r>
            <a:r>
              <a:rPr lang="en-US" dirty="0" smtClean="0">
                <a:solidFill>
                  <a:srgbClr val="FF0000"/>
                </a:solidFill>
              </a:rPr>
              <a:t>heuristic algorithm </a:t>
            </a:r>
            <a:r>
              <a:rPr lang="en-US" dirty="0" smtClean="0"/>
              <a:t>that further </a:t>
            </a:r>
            <a:r>
              <a:rPr lang="en-US" dirty="0" smtClean="0">
                <a:solidFill>
                  <a:srgbClr val="FF0000"/>
                </a:solidFill>
              </a:rPr>
              <a:t>accelerates</a:t>
            </a:r>
            <a:r>
              <a:rPr lang="en-US" dirty="0" smtClean="0"/>
              <a:t> the optimal solution</a:t>
            </a:r>
          </a:p>
          <a:p>
            <a:r>
              <a:rPr lang="en-US" altLang="zh-CN" dirty="0" smtClean="0"/>
              <a:t>Future work: consider </a:t>
            </a:r>
            <a:r>
              <a:rPr lang="en-US" altLang="zh-CN" dirty="0"/>
              <a:t>fairness </a:t>
            </a:r>
            <a:r>
              <a:rPr lang="en-US" altLang="zh-CN" dirty="0" smtClean="0"/>
              <a:t>issues and unreliable links/channels, design efficient approximation/distributed algorithms</a:t>
            </a:r>
          </a:p>
          <a:p>
            <a:pPr lvl="1"/>
            <a:endParaRPr lang="en-US" altLang="zh-CN" dirty="0"/>
          </a:p>
        </p:txBody>
      </p:sp>
    </p:spTree>
    <p:extLst>
      <p:ext uri="{BB962C8B-B14F-4D97-AF65-F5344CB8AC3E}">
        <p14:creationId xmlns:p14="http://schemas.microsoft.com/office/powerpoint/2010/main" val="173872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a:spLocks noGrp="1"/>
          </p:cNvSpPr>
          <p:nvPr>
            <p:ph idx="1"/>
          </p:nvPr>
        </p:nvSpPr>
        <p:spPr>
          <a:xfrm>
            <a:off x="228600" y="1371600"/>
            <a:ext cx="8458200" cy="4800600"/>
          </a:xfrm>
        </p:spPr>
        <p:txBody>
          <a:bodyPr/>
          <a:lstStyle/>
          <a:p>
            <a:pPr algn="ctr">
              <a:buNone/>
            </a:pPr>
            <a:r>
              <a:rPr lang="en-US" altLang="zh-CN" sz="3600" dirty="0" smtClean="0"/>
              <a:t>THANK YOU FOR YOUR ATTENTION</a:t>
            </a:r>
            <a:endParaRPr lang="zh-CN" altLang="en-US" sz="3600" dirty="0"/>
          </a:p>
        </p:txBody>
      </p:sp>
      <p:pic>
        <p:nvPicPr>
          <p:cNvPr id="11" name="Picture 3"/>
          <p:cNvPicPr>
            <a:picLocks noChangeAspect="1" noChangeArrowheads="1"/>
          </p:cNvPicPr>
          <p:nvPr/>
        </p:nvPicPr>
        <p:blipFill>
          <a:blip r:embed="rId2" cstate="print"/>
          <a:srcRect/>
          <a:stretch>
            <a:fillRect/>
          </a:stretch>
        </p:blipFill>
        <p:spPr bwMode="auto">
          <a:xfrm>
            <a:off x="3347864" y="2204864"/>
            <a:ext cx="1857375" cy="2628900"/>
          </a:xfrm>
          <a:prstGeom prst="rect">
            <a:avLst/>
          </a:prstGeom>
          <a:noFill/>
          <a:ln w="9525">
            <a:noFill/>
            <a:miter lim="800000"/>
            <a:headEnd/>
            <a:tailEnd/>
          </a:ln>
        </p:spPr>
      </p:pic>
    </p:spTree>
    <p:extLst>
      <p:ext uri="{BB962C8B-B14F-4D97-AF65-F5344CB8AC3E}">
        <p14:creationId xmlns:p14="http://schemas.microsoft.com/office/powerpoint/2010/main" val="417805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Comparison</a:t>
                </a:r>
              </a:p>
              <a:p>
                <a:pPr lvl="1"/>
                <a:r>
                  <a:rPr lang="en-US" altLang="zh-CN" dirty="0" err="1" smtClean="0"/>
                  <a:t>OCGOpt</a:t>
                </a:r>
                <a:r>
                  <a:rPr lang="en-US" altLang="zh-CN" dirty="0" smtClean="0"/>
                  <a:t>: original column generation based optimal solution</a:t>
                </a:r>
              </a:p>
              <a:p>
                <a:pPr lvl="1"/>
                <a14:m>
                  <m:oMath xmlns:m="http://schemas.openxmlformats.org/officeDocument/2006/math">
                    <m:r>
                      <a:rPr lang="en-US" altLang="zh-CN" b="0" i="1" smtClean="0">
                        <a:latin typeface="Cambria Math" panose="02040503050406030204" pitchFamily="18" charset="0"/>
                      </a:rPr>
                      <m:t>𝜖</m:t>
                    </m:r>
                  </m:oMath>
                </a14:m>
                <a:r>
                  <a:rPr lang="en-US" altLang="zh-CN" dirty="0" smtClean="0"/>
                  <a:t>-bounded approximation algorithm, [Li15]</a:t>
                </a:r>
              </a:p>
              <a:p>
                <a:pPr lvl="2"/>
                <a14:m>
                  <m:oMath xmlns:m="http://schemas.openxmlformats.org/officeDocument/2006/math">
                    <m:r>
                      <a:rPr lang="en-US" altLang="zh-CN" b="0" i="1" smtClean="0">
                        <a:latin typeface="Cambria Math" panose="02040503050406030204" pitchFamily="18" charset="0"/>
                      </a:rPr>
                      <m:t>𝜖</m:t>
                    </m:r>
                    <m:r>
                      <a:rPr lang="en-US" altLang="zh-CN" b="0" i="1" smtClean="0">
                        <a:latin typeface="Cambria Math" panose="02040503050406030204" pitchFamily="18" charset="0"/>
                      </a:rPr>
                      <m:t>=5%</m:t>
                    </m:r>
                  </m:oMath>
                </a14:m>
                <a:r>
                  <a:rPr lang="en-US" dirty="0" smtClean="0">
                    <a:solidFill>
                      <a:schemeClr val="tx1"/>
                    </a:solidFill>
                  </a:rPr>
                  <a:t>	</a:t>
                </a:r>
              </a:p>
              <a:p>
                <a:pPr marL="274320" lvl="1" indent="0">
                  <a:buNone/>
                </a:pPr>
                <a:endParaRPr lang="en-US" dirty="0" smtClean="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10600" cy="4876800"/>
              </a:xfrm>
              <a:blipFill>
                <a:blip r:embed="rId3"/>
                <a:stretch>
                  <a:fillRect l="-637" t="-875"/>
                </a:stretch>
              </a:blipFill>
            </p:spPr>
            <p:txBody>
              <a:bodyPr/>
              <a:lstStyle/>
              <a:p>
                <a:r>
                  <a:rPr lang="zh-CN" altLang="en-US">
                    <a:noFill/>
                  </a:rPr>
                  <a:t> </a:t>
                </a:r>
              </a:p>
            </p:txBody>
          </p:sp>
        </mc:Fallback>
      </mc:AlternateContent>
      <p:pic>
        <p:nvPicPr>
          <p:cNvPr id="12" name="Picture 11"/>
          <p:cNvPicPr>
            <a:picLocks noChangeAspect="1"/>
          </p:cNvPicPr>
          <p:nvPr/>
        </p:nvPicPr>
        <p:blipFill>
          <a:blip r:embed="rId4"/>
          <a:stretch>
            <a:fillRect/>
          </a:stretch>
        </p:blipFill>
        <p:spPr>
          <a:xfrm>
            <a:off x="3299460" y="3124200"/>
            <a:ext cx="2926080" cy="2297430"/>
          </a:xfrm>
          <a:prstGeom prst="rect">
            <a:avLst/>
          </a:prstGeom>
        </p:spPr>
      </p:pic>
      <p:sp>
        <p:nvSpPr>
          <p:cNvPr id="13" name="Oval 12"/>
          <p:cNvSpPr/>
          <p:nvPr/>
        </p:nvSpPr>
        <p:spPr>
          <a:xfrm>
            <a:off x="3690469" y="4642604"/>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Straight Arrow Connector 15"/>
          <p:cNvCxnSpPr>
            <a:stCxn id="13" idx="2"/>
          </p:cNvCxnSpPr>
          <p:nvPr/>
        </p:nvCxnSpPr>
        <p:spPr>
          <a:xfrm flipH="1">
            <a:off x="2776069" y="4947404"/>
            <a:ext cx="914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6272" y="4762738"/>
            <a:ext cx="2069797" cy="369332"/>
          </a:xfrm>
          <a:prstGeom prst="rect">
            <a:avLst/>
          </a:prstGeom>
          <a:noFill/>
        </p:spPr>
        <p:txBody>
          <a:bodyPr wrap="none" rtlCol="0">
            <a:spAutoFit/>
          </a:bodyPr>
          <a:lstStyle/>
          <a:p>
            <a:r>
              <a:rPr lang="en-US" altLang="zh-CN" dirty="0" smtClean="0"/>
              <a:t>Select 4 scenarios</a:t>
            </a:r>
            <a:endParaRPr lang="zh-CN" altLang="en-US" dirty="0"/>
          </a:p>
        </p:txBody>
      </p:sp>
      <p:pic>
        <p:nvPicPr>
          <p:cNvPr id="8" name="Picture 7"/>
          <p:cNvPicPr>
            <a:picLocks noChangeAspect="1"/>
          </p:cNvPicPr>
          <p:nvPr/>
        </p:nvPicPr>
        <p:blipFill>
          <a:blip r:embed="rId5"/>
          <a:stretch>
            <a:fillRect/>
          </a:stretch>
        </p:blipFill>
        <p:spPr>
          <a:xfrm>
            <a:off x="1499711" y="3124200"/>
            <a:ext cx="6525578" cy="2414588"/>
          </a:xfrm>
          <a:prstGeom prst="rect">
            <a:avLst/>
          </a:prstGeom>
        </p:spPr>
      </p:pic>
    </p:spTree>
    <p:extLst>
      <p:ext uri="{BB962C8B-B14F-4D97-AF65-F5344CB8AC3E}">
        <p14:creationId xmlns:p14="http://schemas.microsoft.com/office/powerpoint/2010/main" val="157105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Performance of Heuristic &amp; Optimal Algorithms</a:t>
            </a:r>
          </a:p>
          <a:p>
            <a:pPr lvl="1"/>
            <a:r>
              <a:rPr lang="en-US" altLang="zh-CN" dirty="0" smtClean="0"/>
              <a:t>Antenna state selection benefits</a:t>
            </a:r>
          </a:p>
          <a:p>
            <a:pPr lvl="2"/>
            <a:r>
              <a:rPr lang="en-US" altLang="zh-CN" dirty="0" smtClean="0"/>
              <a:t>Simulate the joint routing and scheduling optimization only: predetermine to the pattern with highest signal power</a:t>
            </a:r>
          </a:p>
          <a:p>
            <a:pPr marL="548640" lvl="2" indent="0">
              <a:buNone/>
            </a:pPr>
            <a:endParaRPr lang="en-US" altLang="zh-CN" dirty="0"/>
          </a:p>
          <a:p>
            <a:pPr marL="0" indent="0">
              <a:buNone/>
            </a:pPr>
            <a:r>
              <a:rPr lang="en-US" dirty="0" smtClean="0">
                <a:solidFill>
                  <a:schemeClr val="tx1"/>
                </a:solidFill>
              </a:rPr>
              <a:t>	</a:t>
            </a:r>
          </a:p>
          <a:p>
            <a:pPr marL="274320" lvl="1" indent="0">
              <a:buNone/>
            </a:pPr>
            <a:endParaRPr lang="en-US" dirty="0" smtClean="0">
              <a:solidFill>
                <a:schemeClr val="tx1"/>
              </a:solidFill>
            </a:endParaRPr>
          </a:p>
        </p:txBody>
      </p:sp>
      <p:pic>
        <p:nvPicPr>
          <p:cNvPr id="4" name="Picture 3"/>
          <p:cNvPicPr>
            <a:picLocks noChangeAspect="1"/>
          </p:cNvPicPr>
          <p:nvPr/>
        </p:nvPicPr>
        <p:blipFill>
          <a:blip r:embed="rId3"/>
          <a:stretch>
            <a:fillRect/>
          </a:stretch>
        </p:blipFill>
        <p:spPr>
          <a:xfrm>
            <a:off x="3225165" y="3048000"/>
            <a:ext cx="3074670" cy="2377440"/>
          </a:xfrm>
          <a:prstGeom prst="rect">
            <a:avLst/>
          </a:prstGeom>
        </p:spPr>
      </p:pic>
      <p:sp>
        <p:nvSpPr>
          <p:cNvPr id="6" name="TextBox 5"/>
          <p:cNvSpPr txBox="1"/>
          <p:nvPr/>
        </p:nvSpPr>
        <p:spPr>
          <a:xfrm>
            <a:off x="307499" y="5501640"/>
            <a:ext cx="8529002" cy="369332"/>
          </a:xfrm>
          <a:prstGeom prst="rect">
            <a:avLst/>
          </a:prstGeom>
          <a:noFill/>
          <a:ln>
            <a:solidFill>
              <a:srgbClr val="FF0000"/>
            </a:solidFill>
          </a:ln>
        </p:spPr>
        <p:txBody>
          <a:bodyPr wrap="none" rtlCol="0">
            <a:spAutoFit/>
          </a:bodyPr>
          <a:lstStyle/>
          <a:p>
            <a:r>
              <a:rPr lang="en-US" altLang="zh-CN" dirty="0" smtClean="0"/>
              <a:t>Aver. approximation </a:t>
            </a:r>
            <a:r>
              <a:rPr lang="en-US" altLang="zh-CN" smtClean="0"/>
              <a:t>ratio reduces </a:t>
            </a:r>
            <a:r>
              <a:rPr lang="en-US" altLang="zh-CN" dirty="0" smtClean="0"/>
              <a:t>about 20% without opt. antenna state selection</a:t>
            </a:r>
            <a:endParaRPr lang="zh-CN" altLang="en-US" dirty="0"/>
          </a:p>
        </p:txBody>
      </p:sp>
    </p:spTree>
    <p:extLst>
      <p:ext uri="{BB962C8B-B14F-4D97-AF65-F5344CB8AC3E}">
        <p14:creationId xmlns:p14="http://schemas.microsoft.com/office/powerpoint/2010/main" val="1574735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Evaluation Results</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altLang="zh-CN" dirty="0" smtClean="0"/>
              <a:t>Performance of Heuristic &amp; Optimal Algorithms</a:t>
            </a:r>
          </a:p>
          <a:p>
            <a:pPr lvl="1"/>
            <a:r>
              <a:rPr lang="en-US" altLang="zh-CN" dirty="0" smtClean="0"/>
              <a:t>Scalability</a:t>
            </a:r>
          </a:p>
          <a:p>
            <a:pPr lvl="2"/>
            <a:r>
              <a:rPr lang="en-US" altLang="zh-CN" dirty="0" smtClean="0"/>
              <a:t>Network density: 10/(200*200)</a:t>
            </a:r>
          </a:p>
          <a:p>
            <a:pPr lvl="2"/>
            <a:r>
              <a:rPr lang="en-US" altLang="zh-CN" dirty="0" smtClean="0"/>
              <a:t>Increase side length of the square from 200 to 1000</a:t>
            </a:r>
          </a:p>
          <a:p>
            <a:pPr lvl="2"/>
            <a:r>
              <a:rPr lang="en-US" altLang="zh-CN" dirty="0"/>
              <a:t>2 sessions</a:t>
            </a:r>
          </a:p>
          <a:p>
            <a:pPr lvl="2"/>
            <a:r>
              <a:rPr lang="en-US" altLang="zh-CN" dirty="0"/>
              <a:t>20 antenna </a:t>
            </a:r>
            <a:r>
              <a:rPr lang="en-US" altLang="zh-CN" dirty="0" smtClean="0"/>
              <a:t>states</a:t>
            </a:r>
          </a:p>
          <a:p>
            <a:pPr lvl="2"/>
            <a:r>
              <a:rPr lang="en-US" altLang="zh-CN" dirty="0" smtClean="0"/>
              <a:t>Randomly generate 10 scenarios each</a:t>
            </a:r>
          </a:p>
          <a:p>
            <a:pPr marL="548640" lvl="2" indent="0">
              <a:buNone/>
            </a:pPr>
            <a:endParaRPr lang="en-US" altLang="zh-CN" dirty="0"/>
          </a:p>
          <a:p>
            <a:pPr marL="0" indent="0">
              <a:buNone/>
            </a:pPr>
            <a:r>
              <a:rPr lang="en-US" dirty="0" smtClean="0">
                <a:solidFill>
                  <a:schemeClr val="tx1"/>
                </a:solidFill>
              </a:rPr>
              <a:t>	</a:t>
            </a:r>
          </a:p>
          <a:p>
            <a:pPr marL="274320" lvl="1" indent="0">
              <a:buNone/>
            </a:pPr>
            <a:endParaRPr lang="en-US" dirty="0" smtClean="0">
              <a:solidFill>
                <a:schemeClr val="tx1"/>
              </a:solidFill>
            </a:endParaRPr>
          </a:p>
        </p:txBody>
      </p:sp>
      <p:pic>
        <p:nvPicPr>
          <p:cNvPr id="12" name="Picture 11"/>
          <p:cNvPicPr>
            <a:picLocks noChangeAspect="1"/>
          </p:cNvPicPr>
          <p:nvPr/>
        </p:nvPicPr>
        <p:blipFill>
          <a:blip r:embed="rId3"/>
          <a:stretch>
            <a:fillRect/>
          </a:stretch>
        </p:blipFill>
        <p:spPr>
          <a:xfrm>
            <a:off x="2836068" y="2362200"/>
            <a:ext cx="3471863" cy="2914650"/>
          </a:xfrm>
          <a:prstGeom prst="rect">
            <a:avLst/>
          </a:prstGeom>
        </p:spPr>
      </p:pic>
      <p:cxnSp>
        <p:nvCxnSpPr>
          <p:cNvPr id="13" name="Straight Arrow Connector 12"/>
          <p:cNvCxnSpPr/>
          <p:nvPr/>
        </p:nvCxnSpPr>
        <p:spPr>
          <a:xfrm flipH="1">
            <a:off x="6172200" y="2514600"/>
            <a:ext cx="685801" cy="304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1" y="2291834"/>
            <a:ext cx="1274708" cy="369332"/>
          </a:xfrm>
          <a:prstGeom prst="rect">
            <a:avLst/>
          </a:prstGeom>
          <a:noFill/>
          <a:ln>
            <a:solidFill>
              <a:schemeClr val="accent1"/>
            </a:solidFill>
          </a:ln>
        </p:spPr>
        <p:txBody>
          <a:bodyPr wrap="none" rtlCol="0">
            <a:spAutoFit/>
          </a:bodyPr>
          <a:lstStyle/>
          <a:p>
            <a:r>
              <a:rPr lang="en-US" altLang="zh-CN" dirty="0" smtClean="0"/>
              <a:t>More hops</a:t>
            </a:r>
            <a:endParaRPr lang="zh-CN" altLang="en-US" dirty="0"/>
          </a:p>
        </p:txBody>
      </p:sp>
      <p:sp>
        <p:nvSpPr>
          <p:cNvPr id="15" name="TextBox 14"/>
          <p:cNvSpPr txBox="1"/>
          <p:nvPr/>
        </p:nvSpPr>
        <p:spPr>
          <a:xfrm>
            <a:off x="6858000" y="3320116"/>
            <a:ext cx="1838965" cy="369332"/>
          </a:xfrm>
          <a:prstGeom prst="rect">
            <a:avLst/>
          </a:prstGeom>
          <a:noFill/>
          <a:ln>
            <a:solidFill>
              <a:schemeClr val="accent2"/>
            </a:solidFill>
          </a:ln>
        </p:spPr>
        <p:txBody>
          <a:bodyPr wrap="none" rtlCol="0">
            <a:spAutoFit/>
          </a:bodyPr>
          <a:lstStyle/>
          <a:p>
            <a:r>
              <a:rPr lang="en-US" altLang="zh-CN" dirty="0" smtClean="0"/>
              <a:t>Less throughput</a:t>
            </a:r>
            <a:endParaRPr lang="zh-CN" altLang="en-US" dirty="0"/>
          </a:p>
        </p:txBody>
      </p:sp>
      <p:sp>
        <p:nvSpPr>
          <p:cNvPr id="16" name="TextBox 15"/>
          <p:cNvSpPr txBox="1"/>
          <p:nvPr/>
        </p:nvSpPr>
        <p:spPr>
          <a:xfrm>
            <a:off x="260508" y="2718909"/>
            <a:ext cx="2575560" cy="646331"/>
          </a:xfrm>
          <a:prstGeom prst="rect">
            <a:avLst/>
          </a:prstGeom>
          <a:noFill/>
          <a:ln>
            <a:solidFill>
              <a:srgbClr val="FF0000"/>
            </a:solidFill>
          </a:ln>
        </p:spPr>
        <p:txBody>
          <a:bodyPr wrap="square" rtlCol="0">
            <a:spAutoFit/>
          </a:bodyPr>
          <a:lstStyle/>
          <a:p>
            <a:r>
              <a:rPr lang="en-US" altLang="zh-CN" dirty="0" smtClean="0"/>
              <a:t>Decrease of the throughput is graceful</a:t>
            </a:r>
            <a:endParaRPr lang="zh-CN" altLang="en-US" dirty="0"/>
          </a:p>
        </p:txBody>
      </p:sp>
      <p:cxnSp>
        <p:nvCxnSpPr>
          <p:cNvPr id="17" name="Straight Arrow Connector 16"/>
          <p:cNvCxnSpPr/>
          <p:nvPr/>
        </p:nvCxnSpPr>
        <p:spPr>
          <a:xfrm flipH="1">
            <a:off x="6172199" y="3596759"/>
            <a:ext cx="685801" cy="3048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Explosion 1 17"/>
          <p:cNvSpPr/>
          <p:nvPr/>
        </p:nvSpPr>
        <p:spPr>
          <a:xfrm>
            <a:off x="24287" y="3561156"/>
            <a:ext cx="3048001" cy="2118242"/>
          </a:xfrm>
          <a:prstGeom prst="irregularSeal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Directivity &amp; Coverage of RA</a:t>
            </a:r>
            <a:endParaRPr lang="en-US" dirty="0">
              <a:solidFill>
                <a:schemeClr val="tx1"/>
              </a:solidFill>
            </a:endParaRPr>
          </a:p>
        </p:txBody>
      </p:sp>
    </p:spTree>
    <p:extLst>
      <p:ext uri="{BB962C8B-B14F-4D97-AF65-F5344CB8AC3E}">
        <p14:creationId xmlns:p14="http://schemas.microsoft.com/office/powerpoint/2010/main" val="140594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3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fltVal val="0"/>
                                          </p:val>
                                        </p:tav>
                                        <p:tav tm="100000">
                                          <p:val>
                                            <p:strVal val="#ppt_w"/>
                                          </p:val>
                                        </p:tav>
                                      </p:tavLst>
                                    </p:anim>
                                    <p:anim calcmode="lin" valueType="num">
                                      <p:cBhvr>
                                        <p:cTn id="39" dur="1000" fill="hold"/>
                                        <p:tgtEl>
                                          <p:spTgt spid="18"/>
                                        </p:tgtEl>
                                        <p:attrNameLst>
                                          <p:attrName>ppt_h</p:attrName>
                                        </p:attrNameLst>
                                      </p:cBhvr>
                                      <p:tavLst>
                                        <p:tav tm="0">
                                          <p:val>
                                            <p:fltVal val="0"/>
                                          </p:val>
                                        </p:tav>
                                        <p:tav tm="100000">
                                          <p:val>
                                            <p:strVal val="#ppt_h"/>
                                          </p:val>
                                        </p:tav>
                                      </p:tavLst>
                                    </p:anim>
                                    <p:anim calcmode="lin" valueType="num">
                                      <p:cBhvr>
                                        <p:cTn id="40" dur="1000" fill="hold"/>
                                        <p:tgtEl>
                                          <p:spTgt spid="18"/>
                                        </p:tgtEl>
                                        <p:attrNameLst>
                                          <p:attrName>style.rotation</p:attrName>
                                        </p:attrNameLst>
                                      </p:cBhvr>
                                      <p:tavLst>
                                        <p:tav tm="0">
                                          <p:val>
                                            <p:fltVal val="90"/>
                                          </p:val>
                                        </p:tav>
                                        <p:tav tm="100000">
                                          <p:val>
                                            <p:fltVal val="0"/>
                                          </p:val>
                                        </p:tav>
                                      </p:tavLst>
                                    </p:anim>
                                    <p:animEffect transition="in" filter="fade">
                                      <p:cBhvr>
                                        <p:cTn id="4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Multi-hop Wireless Networks (MWNs)</a:t>
            </a:r>
            <a:endParaRPr lang="en-US" dirty="0"/>
          </a:p>
        </p:txBody>
      </p:sp>
      <p:sp>
        <p:nvSpPr>
          <p:cNvPr id="9" name="Content Placeholder 2"/>
          <p:cNvSpPr txBox="1">
            <a:spLocks/>
          </p:cNvSpPr>
          <p:nvPr/>
        </p:nvSpPr>
        <p:spPr>
          <a:xfrm>
            <a:off x="457200" y="1602000"/>
            <a:ext cx="8610600" cy="4875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zh-CN" dirty="0" smtClean="0"/>
              <a:t>Challenges</a:t>
            </a:r>
          </a:p>
          <a:p>
            <a:pPr lvl="1"/>
            <a:r>
              <a:rPr lang="en-US" altLang="zh-CN" dirty="0"/>
              <a:t>u</a:t>
            </a:r>
            <a:r>
              <a:rPr lang="en-US" altLang="zh-CN" dirty="0" smtClean="0"/>
              <a:t>nreliable links</a:t>
            </a:r>
            <a:endParaRPr lang="en-US" altLang="zh-CN" dirty="0"/>
          </a:p>
        </p:txBody>
      </p:sp>
      <p:sp>
        <p:nvSpPr>
          <p:cNvPr id="26" name="Oval 25"/>
          <p:cNvSpPr/>
          <p:nvPr/>
        </p:nvSpPr>
        <p:spPr>
          <a:xfrm>
            <a:off x="3197225" y="39670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19"/>
          <p:cNvSpPr>
            <a:spLocks noChangeArrowheads="1"/>
          </p:cNvSpPr>
          <p:nvPr/>
        </p:nvSpPr>
        <p:spPr bwMode="auto">
          <a:xfrm>
            <a:off x="2858564" y="3892428"/>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a:solidFill>
                  <a:srgbClr val="000000"/>
                </a:solidFill>
              </a:rPr>
              <a:t>A</a:t>
            </a:r>
            <a:endParaRPr lang="en-US" altLang="en-US" dirty="0"/>
          </a:p>
        </p:txBody>
      </p:sp>
      <p:sp>
        <p:nvSpPr>
          <p:cNvPr id="42" name="Rectangle 19"/>
          <p:cNvSpPr>
            <a:spLocks noChangeArrowheads="1"/>
          </p:cNvSpPr>
          <p:nvPr/>
        </p:nvSpPr>
        <p:spPr bwMode="auto">
          <a:xfrm>
            <a:off x="4161631" y="4576640"/>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smtClean="0">
                <a:solidFill>
                  <a:srgbClr val="000000"/>
                </a:solidFill>
              </a:rPr>
              <a:t>B</a:t>
            </a:r>
            <a:endParaRPr lang="en-US" altLang="en-US" dirty="0"/>
          </a:p>
        </p:txBody>
      </p:sp>
      <p:sp>
        <p:nvSpPr>
          <p:cNvPr id="43" name="Oval 42"/>
          <p:cNvSpPr/>
          <p:nvPr/>
        </p:nvSpPr>
        <p:spPr>
          <a:xfrm>
            <a:off x="5362892" y="4092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p:cNvSpPr/>
          <p:nvPr/>
        </p:nvSpPr>
        <p:spPr>
          <a:xfrm>
            <a:off x="4187825" y="48814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19"/>
          <p:cNvSpPr>
            <a:spLocks noChangeArrowheads="1"/>
          </p:cNvSpPr>
          <p:nvPr/>
        </p:nvSpPr>
        <p:spPr bwMode="auto">
          <a:xfrm>
            <a:off x="5515292" y="3968628"/>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smtClean="0">
                <a:solidFill>
                  <a:srgbClr val="000000"/>
                </a:solidFill>
              </a:rPr>
              <a:t>C</a:t>
            </a:r>
            <a:endParaRPr lang="en-US" altLang="en-US" dirty="0"/>
          </a:p>
        </p:txBody>
      </p:sp>
      <p:sp>
        <p:nvSpPr>
          <p:cNvPr id="77" name="Oval 76"/>
          <p:cNvSpPr/>
          <p:nvPr/>
        </p:nvSpPr>
        <p:spPr>
          <a:xfrm>
            <a:off x="5295239"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Rectangle 19"/>
          <p:cNvSpPr>
            <a:spLocks noChangeArrowheads="1"/>
          </p:cNvSpPr>
          <p:nvPr/>
        </p:nvSpPr>
        <p:spPr bwMode="auto">
          <a:xfrm>
            <a:off x="5436839" y="2724090"/>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a:solidFill>
                  <a:srgbClr val="000000"/>
                </a:solidFill>
              </a:rPr>
              <a:t>D</a:t>
            </a:r>
            <a:endParaRPr lang="en-US" altLang="en-US" dirty="0"/>
          </a:p>
        </p:txBody>
      </p:sp>
      <p:sp>
        <p:nvSpPr>
          <p:cNvPr id="46" name="Oval 45"/>
          <p:cNvSpPr/>
          <p:nvPr/>
        </p:nvSpPr>
        <p:spPr>
          <a:xfrm>
            <a:off x="1600200" y="2366840"/>
            <a:ext cx="3346450" cy="3352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latin typeface="Calibri" charset="0"/>
            </a:endParaRPr>
          </a:p>
        </p:txBody>
      </p:sp>
      <p:cxnSp>
        <p:nvCxnSpPr>
          <p:cNvPr id="48" name="Straight Arrow Connector 47"/>
          <p:cNvCxnSpPr/>
          <p:nvPr/>
        </p:nvCxnSpPr>
        <p:spPr>
          <a:xfrm>
            <a:off x="3381249" y="4119440"/>
            <a:ext cx="793479" cy="747852"/>
          </a:xfrm>
          <a:prstGeom prst="straightConnector1">
            <a:avLst/>
          </a:prstGeom>
          <a:ln w="38100">
            <a:solidFill>
              <a:srgbClr val="0AF036"/>
            </a:solidFill>
            <a:tailEnd type="arrow"/>
          </a:ln>
        </p:spPr>
        <p:style>
          <a:lnRef idx="3">
            <a:schemeClr val="accent1"/>
          </a:lnRef>
          <a:fillRef idx="0">
            <a:schemeClr val="accent1"/>
          </a:fillRef>
          <a:effectRef idx="2">
            <a:schemeClr val="accent1"/>
          </a:effectRef>
          <a:fontRef idx="minor">
            <a:schemeClr val="tx1"/>
          </a:fontRef>
        </p:style>
      </p:cxnSp>
      <p:pic>
        <p:nvPicPr>
          <p:cNvPr id="49" name="Picture 4" descr="âwifi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3586" y="3674921"/>
            <a:ext cx="379678" cy="253119"/>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3784394" y="4168653"/>
            <a:ext cx="138545" cy="228600"/>
            <a:chOff x="1752600" y="3886200"/>
            <a:chExt cx="152400" cy="228600"/>
          </a:xfrm>
        </p:grpSpPr>
        <p:cxnSp>
          <p:nvCxnSpPr>
            <p:cNvPr id="51" name="Straight Connector 50"/>
            <p:cNvCxnSpPr/>
            <p:nvPr/>
          </p:nvCxnSpPr>
          <p:spPr>
            <a:xfrm>
              <a:off x="1752600" y="3886200"/>
              <a:ext cx="152400" cy="228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2" name="Straight Connector 51"/>
            <p:cNvCxnSpPr/>
            <p:nvPr/>
          </p:nvCxnSpPr>
          <p:spPr>
            <a:xfrm flipH="1">
              <a:off x="1752600" y="3886200"/>
              <a:ext cx="152400" cy="228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53" name="TextBox 52"/>
          <p:cNvSpPr txBox="1"/>
          <p:nvPr/>
        </p:nvSpPr>
        <p:spPr>
          <a:xfrm>
            <a:off x="3878475" y="4302287"/>
            <a:ext cx="1394934" cy="400110"/>
          </a:xfrm>
          <a:prstGeom prst="rect">
            <a:avLst/>
          </a:prstGeom>
          <a:noFill/>
        </p:spPr>
        <p:txBody>
          <a:bodyPr wrap="none" rtlCol="0">
            <a:spAutoFit/>
          </a:bodyPr>
          <a:lstStyle/>
          <a:p>
            <a:r>
              <a:rPr lang="en-US" altLang="zh-CN" sz="2000" b="1" dirty="0" smtClean="0">
                <a:solidFill>
                  <a:srgbClr val="FF0000"/>
                </a:solidFill>
              </a:rPr>
              <a:t>unreliable</a:t>
            </a:r>
            <a:endParaRPr lang="zh-CN" altLang="en-US" sz="2000" b="1" dirty="0">
              <a:solidFill>
                <a:srgbClr val="FF0000"/>
              </a:solidFill>
            </a:endParaRPr>
          </a:p>
        </p:txBody>
      </p:sp>
      <p:sp>
        <p:nvSpPr>
          <p:cNvPr id="54" name="TextBox 53"/>
          <p:cNvSpPr txBox="1"/>
          <p:nvPr/>
        </p:nvSpPr>
        <p:spPr>
          <a:xfrm>
            <a:off x="2971800" y="4431268"/>
            <a:ext cx="774571" cy="369332"/>
          </a:xfrm>
          <a:prstGeom prst="rect">
            <a:avLst/>
          </a:prstGeom>
          <a:noFill/>
        </p:spPr>
        <p:txBody>
          <a:bodyPr wrap="none" rtlCol="0">
            <a:spAutoFit/>
          </a:bodyPr>
          <a:lstStyle/>
          <a:p>
            <a:r>
              <a:rPr lang="en-US" altLang="zh-CN" dirty="0" smtClean="0"/>
              <a:t>Slot 1</a:t>
            </a:r>
            <a:endParaRPr lang="zh-CN" altLang="en-US" dirty="0"/>
          </a:p>
        </p:txBody>
      </p:sp>
      <p:sp>
        <p:nvSpPr>
          <p:cNvPr id="69" name="TextBox 68"/>
          <p:cNvSpPr txBox="1"/>
          <p:nvPr/>
        </p:nvSpPr>
        <p:spPr>
          <a:xfrm>
            <a:off x="2973600" y="4431600"/>
            <a:ext cx="774571" cy="369332"/>
          </a:xfrm>
          <a:prstGeom prst="rect">
            <a:avLst/>
          </a:prstGeom>
          <a:noFill/>
        </p:spPr>
        <p:txBody>
          <a:bodyPr wrap="none" rtlCol="0">
            <a:spAutoFit/>
          </a:bodyPr>
          <a:lstStyle/>
          <a:p>
            <a:r>
              <a:rPr lang="en-US" altLang="zh-CN" dirty="0" smtClean="0"/>
              <a:t>Slot 2</a:t>
            </a:r>
            <a:endParaRPr lang="zh-CN" altLang="en-US" dirty="0"/>
          </a:p>
        </p:txBody>
      </p:sp>
      <p:sp>
        <p:nvSpPr>
          <p:cNvPr id="74" name="TextBox 73"/>
          <p:cNvSpPr txBox="1"/>
          <p:nvPr/>
        </p:nvSpPr>
        <p:spPr>
          <a:xfrm>
            <a:off x="2973600" y="4431600"/>
            <a:ext cx="813043" cy="369332"/>
          </a:xfrm>
          <a:prstGeom prst="rect">
            <a:avLst/>
          </a:prstGeom>
          <a:noFill/>
        </p:spPr>
        <p:txBody>
          <a:bodyPr wrap="none" rtlCol="0">
            <a:spAutoFit/>
          </a:bodyPr>
          <a:lstStyle/>
          <a:p>
            <a:r>
              <a:rPr lang="en-US" altLang="zh-CN" dirty="0" smtClean="0"/>
              <a:t>Slot </a:t>
            </a:r>
            <a:r>
              <a:rPr lang="en-US" altLang="zh-CN" dirty="0"/>
              <a:t>N</a:t>
            </a:r>
            <a:endParaRPr lang="zh-CN" altLang="en-US" dirty="0"/>
          </a:p>
        </p:txBody>
      </p:sp>
      <p:cxnSp>
        <p:nvCxnSpPr>
          <p:cNvPr id="75" name="Straight Arrow Connector 74"/>
          <p:cNvCxnSpPr/>
          <p:nvPr/>
        </p:nvCxnSpPr>
        <p:spPr>
          <a:xfrm flipV="1">
            <a:off x="4394021" y="4271840"/>
            <a:ext cx="936804" cy="605895"/>
          </a:xfrm>
          <a:prstGeom prst="straightConnector1">
            <a:avLst/>
          </a:prstGeom>
          <a:ln w="38100">
            <a:solidFill>
              <a:srgbClr val="0AF036"/>
            </a:solidFill>
            <a:tailEnd type="arrow"/>
          </a:ln>
        </p:spPr>
        <p:style>
          <a:lnRef idx="3">
            <a:schemeClr val="accent1"/>
          </a:lnRef>
          <a:fillRef idx="0">
            <a:schemeClr val="accent1"/>
          </a:fillRef>
          <a:effectRef idx="2">
            <a:schemeClr val="accent1"/>
          </a:effectRef>
          <a:fontRef idx="minor">
            <a:schemeClr val="tx1"/>
          </a:fontRef>
        </p:style>
      </p:cxnSp>
      <p:pic>
        <p:nvPicPr>
          <p:cNvPr id="76" name="Picture 4" descr="âwifi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825" y="4704521"/>
            <a:ext cx="379678" cy="25311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6020324" y="3719330"/>
            <a:ext cx="2008883" cy="400110"/>
          </a:xfrm>
          <a:prstGeom prst="rect">
            <a:avLst/>
          </a:prstGeom>
          <a:noFill/>
        </p:spPr>
        <p:txBody>
          <a:bodyPr wrap="none" rtlCol="0">
            <a:spAutoFit/>
          </a:bodyPr>
          <a:lstStyle/>
          <a:p>
            <a:r>
              <a:rPr lang="en-US" altLang="zh-CN" sz="2000" b="1" dirty="0">
                <a:solidFill>
                  <a:srgbClr val="FF0000"/>
                </a:solidFill>
              </a:rPr>
              <a:t>l</a:t>
            </a:r>
            <a:r>
              <a:rPr lang="en-US" altLang="zh-CN" sz="2000" b="1" dirty="0" smtClean="0">
                <a:solidFill>
                  <a:srgbClr val="FF0000"/>
                </a:solidFill>
              </a:rPr>
              <a:t>arge overhead</a:t>
            </a:r>
            <a:endParaRPr lang="zh-CN" altLang="en-US" sz="2000" b="1" dirty="0">
              <a:solidFill>
                <a:srgbClr val="FF0000"/>
              </a:solidFill>
            </a:endParaRPr>
          </a:p>
        </p:txBody>
      </p:sp>
      <p:sp>
        <p:nvSpPr>
          <p:cNvPr id="80" name="TextBox 79"/>
          <p:cNvSpPr txBox="1"/>
          <p:nvPr/>
        </p:nvSpPr>
        <p:spPr>
          <a:xfrm>
            <a:off x="4785114" y="4586403"/>
            <a:ext cx="1075936" cy="369332"/>
          </a:xfrm>
          <a:prstGeom prst="rect">
            <a:avLst/>
          </a:prstGeom>
          <a:noFill/>
        </p:spPr>
        <p:txBody>
          <a:bodyPr wrap="none" rtlCol="0">
            <a:spAutoFit/>
          </a:bodyPr>
          <a:lstStyle/>
          <a:p>
            <a:r>
              <a:rPr lang="en-US" altLang="zh-CN" dirty="0" smtClean="0"/>
              <a:t>Slot N+1</a:t>
            </a:r>
            <a:endParaRPr lang="zh-CN" altLang="en-US" dirty="0"/>
          </a:p>
        </p:txBody>
      </p:sp>
    </p:spTree>
    <p:custDataLst>
      <p:tags r:id="rId1"/>
    </p:custDataLst>
    <p:extLst>
      <p:ext uri="{BB962C8B-B14F-4D97-AF65-F5344CB8AC3E}">
        <p14:creationId xmlns:p14="http://schemas.microsoft.com/office/powerpoint/2010/main" val="233033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grpId="2"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3" nodeType="click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8"/>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0"/>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5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9"/>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7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9"/>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6" grpId="2" animBg="1"/>
      <p:bldP spid="46" grpId="3" animBg="1"/>
      <p:bldP spid="53" grpId="0"/>
      <p:bldP spid="53" grpId="1"/>
      <p:bldP spid="53" grpId="2"/>
      <p:bldP spid="53" grpId="3"/>
      <p:bldP spid="54" grpId="0"/>
      <p:bldP spid="54" grpId="1"/>
      <p:bldP spid="69" grpId="0"/>
      <p:bldP spid="69" grpId="1"/>
      <p:bldP spid="74" grpId="0"/>
      <p:bldP spid="74" grpId="1"/>
      <p:bldP spid="79" grpId="0"/>
      <p:bldP spid="79" grpId="1"/>
      <p:bldP spid="79" grpId="2"/>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Multi-hop Wireless Networks (MWNs)</a:t>
            </a:r>
            <a:endParaRPr lang="en-US" dirty="0"/>
          </a:p>
        </p:txBody>
      </p:sp>
      <p:sp>
        <p:nvSpPr>
          <p:cNvPr id="9" name="Content Placeholder 2"/>
          <p:cNvSpPr txBox="1">
            <a:spLocks/>
          </p:cNvSpPr>
          <p:nvPr/>
        </p:nvSpPr>
        <p:spPr>
          <a:xfrm>
            <a:off x="457200" y="1602000"/>
            <a:ext cx="8610600" cy="4875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zh-CN" dirty="0" smtClean="0"/>
              <a:t>Challenges</a:t>
            </a:r>
          </a:p>
          <a:p>
            <a:pPr lvl="1"/>
            <a:r>
              <a:rPr lang="en-US" altLang="zh-CN" dirty="0" smtClean="0"/>
              <a:t>interference</a:t>
            </a:r>
            <a:endParaRPr lang="en-US" altLang="zh-CN" dirty="0"/>
          </a:p>
        </p:txBody>
      </p:sp>
      <p:sp>
        <p:nvSpPr>
          <p:cNvPr id="26" name="Oval 25"/>
          <p:cNvSpPr/>
          <p:nvPr/>
        </p:nvSpPr>
        <p:spPr>
          <a:xfrm>
            <a:off x="3197225" y="39670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19"/>
          <p:cNvSpPr>
            <a:spLocks noChangeArrowheads="1"/>
          </p:cNvSpPr>
          <p:nvPr/>
        </p:nvSpPr>
        <p:spPr bwMode="auto">
          <a:xfrm>
            <a:off x="2858564" y="3892428"/>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a:solidFill>
                  <a:srgbClr val="000000"/>
                </a:solidFill>
              </a:rPr>
              <a:t>A</a:t>
            </a:r>
            <a:endParaRPr lang="en-US" altLang="en-US" dirty="0"/>
          </a:p>
        </p:txBody>
      </p:sp>
      <p:sp>
        <p:nvSpPr>
          <p:cNvPr id="42" name="Rectangle 19"/>
          <p:cNvSpPr>
            <a:spLocks noChangeArrowheads="1"/>
          </p:cNvSpPr>
          <p:nvPr/>
        </p:nvSpPr>
        <p:spPr bwMode="auto">
          <a:xfrm>
            <a:off x="4161631" y="4576640"/>
            <a:ext cx="357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smtClean="0">
                <a:solidFill>
                  <a:srgbClr val="000000"/>
                </a:solidFill>
              </a:rPr>
              <a:t>B</a:t>
            </a:r>
            <a:endParaRPr lang="en-US" altLang="en-US" dirty="0"/>
          </a:p>
        </p:txBody>
      </p:sp>
      <p:sp>
        <p:nvSpPr>
          <p:cNvPr id="43" name="Oval 42"/>
          <p:cNvSpPr/>
          <p:nvPr/>
        </p:nvSpPr>
        <p:spPr>
          <a:xfrm>
            <a:off x="5362892" y="409245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Oval 44"/>
          <p:cNvSpPr/>
          <p:nvPr/>
        </p:nvSpPr>
        <p:spPr>
          <a:xfrm>
            <a:off x="4187825" y="488144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Rectangle 19"/>
          <p:cNvSpPr>
            <a:spLocks noChangeArrowheads="1"/>
          </p:cNvSpPr>
          <p:nvPr/>
        </p:nvSpPr>
        <p:spPr bwMode="auto">
          <a:xfrm>
            <a:off x="5515292" y="3968628"/>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smtClean="0">
                <a:solidFill>
                  <a:srgbClr val="000000"/>
                </a:solidFill>
              </a:rPr>
              <a:t>C</a:t>
            </a:r>
            <a:endParaRPr lang="en-US" altLang="en-US" dirty="0"/>
          </a:p>
        </p:txBody>
      </p:sp>
      <p:cxnSp>
        <p:nvCxnSpPr>
          <p:cNvPr id="71" name="Straight Arrow Connector 70"/>
          <p:cNvCxnSpPr/>
          <p:nvPr/>
        </p:nvCxnSpPr>
        <p:spPr>
          <a:xfrm flipV="1">
            <a:off x="4394021" y="4271840"/>
            <a:ext cx="936804" cy="605895"/>
          </a:xfrm>
          <a:prstGeom prst="straightConnector1">
            <a:avLst/>
          </a:prstGeom>
          <a:ln w="38100">
            <a:solidFill>
              <a:srgbClr val="0AF036"/>
            </a:solidFill>
            <a:tailEnd type="arrow"/>
          </a:ln>
        </p:spPr>
        <p:style>
          <a:lnRef idx="3">
            <a:schemeClr val="accent1"/>
          </a:lnRef>
          <a:fillRef idx="0">
            <a:schemeClr val="accent1"/>
          </a:fillRef>
          <a:effectRef idx="2">
            <a:schemeClr val="accent1"/>
          </a:effectRef>
          <a:fontRef idx="minor">
            <a:schemeClr val="tx1"/>
          </a:fontRef>
        </p:style>
      </p:cxnSp>
      <p:pic>
        <p:nvPicPr>
          <p:cNvPr id="72" name="Picture 4" descr="âwifi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825" y="4704521"/>
            <a:ext cx="379678" cy="253119"/>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p:cNvSpPr/>
          <p:nvPr/>
        </p:nvSpPr>
        <p:spPr>
          <a:xfrm>
            <a:off x="2667000" y="3154680"/>
            <a:ext cx="3346450" cy="3352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latin typeface="Calibri" charset="0"/>
            </a:endParaRPr>
          </a:p>
        </p:txBody>
      </p:sp>
      <p:sp>
        <p:nvSpPr>
          <p:cNvPr id="21" name="Oval 20"/>
          <p:cNvSpPr/>
          <p:nvPr/>
        </p:nvSpPr>
        <p:spPr>
          <a:xfrm>
            <a:off x="5295239" y="2819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19"/>
          <p:cNvSpPr>
            <a:spLocks noChangeArrowheads="1"/>
          </p:cNvSpPr>
          <p:nvPr/>
        </p:nvSpPr>
        <p:spPr bwMode="auto">
          <a:xfrm>
            <a:off x="5436839" y="2724090"/>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000" dirty="0">
                <a:solidFill>
                  <a:srgbClr val="000000"/>
                </a:solidFill>
              </a:rPr>
              <a:t>D</a:t>
            </a:r>
            <a:endParaRPr lang="en-US" altLang="en-US" dirty="0"/>
          </a:p>
        </p:txBody>
      </p:sp>
      <p:grpSp>
        <p:nvGrpSpPr>
          <p:cNvPr id="27" name="Group 26"/>
          <p:cNvGrpSpPr/>
          <p:nvPr/>
        </p:nvGrpSpPr>
        <p:grpSpPr>
          <a:xfrm>
            <a:off x="5486400" y="3276600"/>
            <a:ext cx="138545" cy="228600"/>
            <a:chOff x="1752600" y="3886200"/>
            <a:chExt cx="152400" cy="228600"/>
          </a:xfrm>
        </p:grpSpPr>
        <p:cxnSp>
          <p:nvCxnSpPr>
            <p:cNvPr id="28" name="Straight Connector 27"/>
            <p:cNvCxnSpPr/>
            <p:nvPr/>
          </p:nvCxnSpPr>
          <p:spPr>
            <a:xfrm>
              <a:off x="1752600" y="3886200"/>
              <a:ext cx="152400" cy="228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1752600" y="3886200"/>
              <a:ext cx="152400" cy="228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0" name="TextBox 29"/>
          <p:cNvSpPr txBox="1"/>
          <p:nvPr/>
        </p:nvSpPr>
        <p:spPr>
          <a:xfrm>
            <a:off x="5658537" y="3187518"/>
            <a:ext cx="1223412" cy="400110"/>
          </a:xfrm>
          <a:prstGeom prst="rect">
            <a:avLst/>
          </a:prstGeom>
          <a:noFill/>
        </p:spPr>
        <p:txBody>
          <a:bodyPr wrap="none" rtlCol="0">
            <a:spAutoFit/>
          </a:bodyPr>
          <a:lstStyle/>
          <a:p>
            <a:r>
              <a:rPr lang="en-US" altLang="zh-CN" sz="2000" b="1" dirty="0" smtClean="0">
                <a:solidFill>
                  <a:srgbClr val="FF0000"/>
                </a:solidFill>
              </a:rPr>
              <a:t>collision</a:t>
            </a:r>
            <a:endParaRPr lang="zh-CN" altLang="en-US" sz="2000" b="1" dirty="0">
              <a:solidFill>
                <a:srgbClr val="FF0000"/>
              </a:solidFill>
            </a:endParaRPr>
          </a:p>
        </p:txBody>
      </p:sp>
      <p:sp>
        <p:nvSpPr>
          <p:cNvPr id="31" name="Oval 30"/>
          <p:cNvSpPr/>
          <p:nvPr/>
        </p:nvSpPr>
        <p:spPr>
          <a:xfrm>
            <a:off x="3734062" y="1219200"/>
            <a:ext cx="3346450" cy="33528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latin typeface="Calibri" charset="0"/>
            </a:endParaRPr>
          </a:p>
        </p:txBody>
      </p:sp>
      <p:cxnSp>
        <p:nvCxnSpPr>
          <p:cNvPr id="22" name="Straight Arrow Connector 21"/>
          <p:cNvCxnSpPr/>
          <p:nvPr/>
        </p:nvCxnSpPr>
        <p:spPr>
          <a:xfrm>
            <a:off x="5363439" y="3011929"/>
            <a:ext cx="58889" cy="1050044"/>
          </a:xfrm>
          <a:prstGeom prst="straightConnector1">
            <a:avLst/>
          </a:prstGeom>
          <a:ln w="38100">
            <a:solidFill>
              <a:srgbClr val="0AF036"/>
            </a:solidFill>
            <a:prstDash val="sysDash"/>
            <a:tailEnd type="arrow"/>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538967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Existing Approaches</a:t>
            </a:r>
            <a:endParaRPr lang="en-US" dirty="0"/>
          </a:p>
        </p:txBody>
      </p:sp>
      <mc:AlternateContent xmlns:mc="http://schemas.openxmlformats.org/markup-compatibility/2006" xmlns:a14="http://schemas.microsoft.com/office/drawing/2010/main">
        <mc:Choice Requires="a14">
          <p:sp>
            <p:nvSpPr>
              <p:cNvPr id="22" name="Content Placeholder 2"/>
              <p:cNvSpPr>
                <a:spLocks noGrp="1"/>
              </p:cNvSpPr>
              <p:nvPr>
                <p:ph idx="1"/>
              </p:nvPr>
            </p:nvSpPr>
            <p:spPr>
              <a:xfrm>
                <a:off x="457200" y="1602000"/>
                <a:ext cx="8610600" cy="3046200"/>
              </a:xfrm>
            </p:spPr>
            <p:txBody>
              <a:bodyPr>
                <a:normAutofit lnSpcReduction="10000"/>
              </a:bodyPr>
              <a:lstStyle/>
              <a:p>
                <a:pPr lvl="0"/>
                <a:r>
                  <a:rPr lang="en-US" altLang="zh-CN" dirty="0" smtClean="0"/>
                  <a:t>Link/Network Layer Mechanisms</a:t>
                </a:r>
                <a:endParaRPr lang="zh-CN" altLang="zh-CN" dirty="0"/>
              </a:p>
              <a:p>
                <a:pPr lvl="1"/>
                <a:r>
                  <a:rPr lang="en-US" altLang="zh-CN" dirty="0" smtClean="0"/>
                  <a:t>Multipath </a:t>
                </a:r>
                <a:r>
                  <a:rPr lang="en-US" altLang="zh-CN" dirty="0"/>
                  <a:t>routing, </a:t>
                </a:r>
                <a:r>
                  <a:rPr lang="en-US" altLang="zh-CN" dirty="0" smtClean="0"/>
                  <a:t>e.g. [Ganesan01],[</a:t>
                </a:r>
                <a:r>
                  <a:rPr lang="en-US" altLang="zh-CN" dirty="0"/>
                  <a:t>Marina</a:t>
                </a:r>
                <a:r>
                  <a:rPr lang="en-US" altLang="zh-CN" dirty="0" smtClean="0"/>
                  <a:t>01</a:t>
                </a:r>
                <a:r>
                  <a:rPr lang="en-US" altLang="zh-CN" dirty="0"/>
                  <a:t>], </a:t>
                </a:r>
                <a:r>
                  <a:rPr lang="en-US" altLang="zh-CN" dirty="0" smtClean="0"/>
                  <a:t>[Mueller04], </a:t>
                </a:r>
                <a:r>
                  <a:rPr lang="en-US" altLang="zh-CN" dirty="0"/>
                  <a:t>etc</a:t>
                </a:r>
                <a:r>
                  <a:rPr lang="en-US" altLang="zh-CN" dirty="0" smtClean="0"/>
                  <a:t>.</a:t>
                </a:r>
              </a:p>
              <a:p>
                <a:pPr lvl="2"/>
                <a:r>
                  <a:rPr lang="en-US" altLang="zh-CN" dirty="0" smtClean="0"/>
                  <a:t>Path diversity </a:t>
                </a:r>
                <a14:m>
                  <m:oMath xmlns:m="http://schemas.openxmlformats.org/officeDocument/2006/math">
                    <m:r>
                      <a:rPr lang="en-US" altLang="zh-CN" b="0" i="1" smtClean="0">
                        <a:latin typeface="Cambria Math" panose="02040503050406030204" pitchFamily="18" charset="0"/>
                      </a:rPr>
                      <m:t>→</m:t>
                    </m:r>
                  </m:oMath>
                </a14:m>
                <a:r>
                  <a:rPr lang="en-US" altLang="zh-CN" dirty="0" smtClean="0"/>
                  <a:t> overall E2E delivery reliability</a:t>
                </a:r>
                <a:endParaRPr lang="en-US" altLang="zh-CN" dirty="0"/>
              </a:p>
              <a:p>
                <a:pPr lvl="1"/>
                <a:r>
                  <a:rPr lang="en-US" altLang="zh-CN" dirty="0"/>
                  <a:t>O</a:t>
                </a:r>
                <a:r>
                  <a:rPr lang="en-US" altLang="zh-CN" dirty="0" smtClean="0"/>
                  <a:t>pportunistic routing, e.g. [Biswas05],[Chachulski07],[Zeng08], etc.</a:t>
                </a:r>
              </a:p>
              <a:p>
                <a:pPr lvl="2"/>
                <a:r>
                  <a:rPr lang="en-US" altLang="zh-CN" dirty="0" smtClean="0"/>
                  <a:t>Broadcast nature </a:t>
                </a:r>
                <a14:m>
                  <m:oMath xmlns:m="http://schemas.openxmlformats.org/officeDocument/2006/math">
                    <m:r>
                      <a:rPr lang="en-US" altLang="zh-CN" i="1">
                        <a:latin typeface="Cambria Math" panose="02040503050406030204" pitchFamily="18" charset="0"/>
                      </a:rPr>
                      <m:t>→</m:t>
                    </m:r>
                  </m:oMath>
                </a14:m>
                <a:r>
                  <a:rPr lang="en-US" altLang="zh-CN" dirty="0" smtClean="0"/>
                  <a:t> unreliable links</a:t>
                </a:r>
              </a:p>
              <a:p>
                <a:pPr lvl="1"/>
                <a:r>
                  <a:rPr lang="en-US" altLang="zh-CN" dirty="0"/>
                  <a:t>N</a:t>
                </a:r>
                <a:r>
                  <a:rPr lang="en-US" altLang="zh-CN" dirty="0" smtClean="0"/>
                  <a:t>etwork coding, e.g. [Li03],[Katti06,07,08], etc.</a:t>
                </a:r>
              </a:p>
              <a:p>
                <a:pPr lvl="2"/>
                <a:r>
                  <a:rPr lang="en-US" altLang="zh-CN" dirty="0"/>
                  <a:t>Broadcast </a:t>
                </a:r>
                <a:r>
                  <a:rPr lang="en-US" altLang="zh-CN" dirty="0" smtClean="0"/>
                  <a:t>nature &amp; in-network processing </a:t>
                </a:r>
                <a14:m>
                  <m:oMath xmlns:m="http://schemas.openxmlformats.org/officeDocument/2006/math">
                    <m:r>
                      <a:rPr lang="en-US" altLang="zh-CN" i="1">
                        <a:latin typeface="Cambria Math" panose="02040503050406030204" pitchFamily="18" charset="0"/>
                      </a:rPr>
                      <m:t>→</m:t>
                    </m:r>
                  </m:oMath>
                </a14:m>
                <a:r>
                  <a:rPr lang="en-US" altLang="zh-CN" dirty="0"/>
                  <a:t> </a:t>
                </a:r>
                <a:r>
                  <a:rPr lang="en-US" altLang="zh-CN" dirty="0" smtClean="0"/>
                  <a:t>turn interference into info.</a:t>
                </a:r>
              </a:p>
              <a:p>
                <a:pPr lvl="2"/>
                <a:r>
                  <a:rPr lang="en-US" altLang="zh-CN" dirty="0">
                    <a:solidFill>
                      <a:srgbClr val="FF0000"/>
                    </a:solidFill>
                  </a:rPr>
                  <a:t>None of them touch the fundamental characteristics of the wireless channel </a:t>
                </a:r>
                <a14:m>
                  <m:oMath xmlns:m="http://schemas.openxmlformats.org/officeDocument/2006/math">
                    <m:r>
                      <a:rPr lang="en-US" altLang="zh-CN" i="1">
                        <a:solidFill>
                          <a:srgbClr val="FF0000"/>
                        </a:solidFill>
                        <a:latin typeface="Cambria Math" panose="02040503050406030204" pitchFamily="18" charset="0"/>
                      </a:rPr>
                      <m:t>→</m:t>
                    </m:r>
                  </m:oMath>
                </a14:m>
                <a:r>
                  <a:rPr lang="en-US" altLang="zh-CN" dirty="0">
                    <a:solidFill>
                      <a:srgbClr val="FF0000"/>
                    </a:solidFill>
                  </a:rPr>
                  <a:t> limited gains</a:t>
                </a:r>
              </a:p>
              <a:p>
                <a:pPr lvl="1"/>
                <a:endParaRPr lang="en-US" altLang="zh-CN" dirty="0"/>
              </a:p>
            </p:txBody>
          </p:sp>
        </mc:Choice>
        <mc:Fallback xmlns="">
          <p:sp>
            <p:nvSpPr>
              <p:cNvPr id="22" name="Content Placeholder 2"/>
              <p:cNvSpPr>
                <a:spLocks noGrp="1" noRot="1" noChangeAspect="1" noMove="1" noResize="1" noEditPoints="1" noAdjustHandles="1" noChangeArrowheads="1" noChangeShapeType="1" noTextEdit="1"/>
              </p:cNvSpPr>
              <p:nvPr>
                <p:ph idx="1"/>
              </p:nvPr>
            </p:nvSpPr>
            <p:spPr>
              <a:xfrm>
                <a:off x="457200" y="1602000"/>
                <a:ext cx="8610600" cy="3046200"/>
              </a:xfrm>
              <a:blipFill>
                <a:blip r:embed="rId4"/>
                <a:stretch>
                  <a:fillRect l="-637" t="-2600" r="-212"/>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30187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Existing Approaches</a:t>
            </a:r>
            <a:endParaRPr lang="en-US" dirty="0"/>
          </a:p>
        </p:txBody>
      </p:sp>
      <mc:AlternateContent xmlns:mc="http://schemas.openxmlformats.org/markup-compatibility/2006" xmlns:a14="http://schemas.microsoft.com/office/drawing/2010/main">
        <mc:Choice Requires="a14">
          <p:sp>
            <p:nvSpPr>
              <p:cNvPr id="24" name="Content Placeholder 2"/>
              <p:cNvSpPr txBox="1">
                <a:spLocks/>
              </p:cNvSpPr>
              <p:nvPr/>
            </p:nvSpPr>
            <p:spPr>
              <a:xfrm>
                <a:off x="457200" y="1602000"/>
                <a:ext cx="8610600" cy="4570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altLang="zh-CN" dirty="0" smtClean="0"/>
                  <a:t>Physical Layer Techniques</a:t>
                </a:r>
                <a:endParaRPr lang="zh-CN" altLang="zh-CN" dirty="0" smtClean="0"/>
              </a:p>
              <a:p>
                <a:pPr lvl="1"/>
                <a:r>
                  <a:rPr lang="en-US" altLang="zh-CN" dirty="0" smtClean="0"/>
                  <a:t>Transmission </a:t>
                </a:r>
                <a:r>
                  <a:rPr lang="en-US" altLang="zh-CN" dirty="0"/>
                  <a:t>power &amp;</a:t>
                </a:r>
                <a:r>
                  <a:rPr lang="en-US" altLang="zh-CN" dirty="0" smtClean="0"/>
                  <a:t> </a:t>
                </a:r>
                <a:r>
                  <a:rPr lang="en-US" altLang="zh-CN" dirty="0"/>
                  <a:t>rate control, </a:t>
                </a:r>
                <a:r>
                  <a:rPr lang="en-US" altLang="zh-CN" dirty="0" smtClean="0"/>
                  <a:t>e.g. [Cruz03],[Lin04], [</a:t>
                </a:r>
                <a:r>
                  <a:rPr lang="en-US" altLang="zh-CN" dirty="0"/>
                  <a:t>ElBatt</a:t>
                </a:r>
                <a:r>
                  <a:rPr lang="en-US" altLang="zh-CN" dirty="0" smtClean="0"/>
                  <a:t>04], [Krunz04],[Chiang05] etc.</a:t>
                </a:r>
              </a:p>
              <a:p>
                <a:pPr lvl="2"/>
                <a:r>
                  <a:rPr lang="en-US" altLang="zh-CN" dirty="0" smtClean="0">
                    <a:solidFill>
                      <a:srgbClr val="FF0000"/>
                    </a:solidFill>
                  </a:rPr>
                  <a:t>Higher resource consumption, e.g. energy</a:t>
                </a:r>
              </a:p>
              <a:p>
                <a:pPr lvl="1"/>
                <a:r>
                  <a:rPr lang="en-US" altLang="zh-CN" dirty="0" smtClean="0">
                    <a:solidFill>
                      <a:schemeClr val="tx1"/>
                    </a:solidFill>
                  </a:rPr>
                  <a:t>MIMO, e.g. [</a:t>
                </a:r>
                <a:r>
                  <a:rPr lang="en-US" altLang="zh-CN" dirty="0" smtClean="0"/>
                  <a:t>Bhatia07</a:t>
                </a:r>
                <a:r>
                  <a:rPr lang="en-US" altLang="zh-CN" dirty="0" smtClean="0">
                    <a:solidFill>
                      <a:schemeClr val="tx1"/>
                    </a:solidFill>
                  </a:rPr>
                  <a:t>],[Liu08],[</a:t>
                </a:r>
                <a:r>
                  <a:rPr lang="en-US" altLang="zh-CN" dirty="0" smtClean="0"/>
                  <a:t>Chu09</a:t>
                </a:r>
                <a:r>
                  <a:rPr lang="en-US" altLang="zh-CN" dirty="0" smtClean="0">
                    <a:solidFill>
                      <a:schemeClr val="tx1"/>
                    </a:solidFill>
                  </a:rPr>
                  <a:t>],[Liu10],[</a:t>
                </a:r>
                <a:r>
                  <a:rPr lang="en-US" altLang="zh-CN" dirty="0" smtClean="0"/>
                  <a:t>Blough11</a:t>
                </a:r>
                <a:r>
                  <a:rPr lang="en-US" altLang="zh-CN" dirty="0" smtClean="0">
                    <a:solidFill>
                      <a:schemeClr val="tx1"/>
                    </a:solidFill>
                  </a:rPr>
                  <a:t>] etc.</a:t>
                </a:r>
              </a:p>
              <a:p>
                <a:pPr lvl="2"/>
                <a:r>
                  <a:rPr lang="en-US" altLang="zh-CN" dirty="0" smtClean="0">
                    <a:solidFill>
                      <a:schemeClr val="tx1"/>
                    </a:solidFill>
                  </a:rPr>
                  <a:t>Spatial multiplexing &amp; interference cancellation </a:t>
                </a:r>
                <a14:m>
                  <m:oMath xmlns:m="http://schemas.openxmlformats.org/officeDocument/2006/math">
                    <m:r>
                      <a:rPr lang="en-US" altLang="zh-CN" b="0" i="1" dirty="0" smtClean="0">
                        <a:solidFill>
                          <a:schemeClr val="tx1"/>
                        </a:solidFill>
                        <a:latin typeface="Cambria Math" panose="02040503050406030204" pitchFamily="18" charset="0"/>
                      </a:rPr>
                      <m:t>→</m:t>
                    </m:r>
                  </m:oMath>
                </a14:m>
                <a:r>
                  <a:rPr lang="en-US" altLang="zh-CN" dirty="0" smtClean="0">
                    <a:solidFill>
                      <a:schemeClr val="tx1"/>
                    </a:solidFill>
                  </a:rPr>
                  <a:t> </a:t>
                </a:r>
                <a:r>
                  <a:rPr lang="en-US" altLang="zh-CN" dirty="0">
                    <a:solidFill>
                      <a:schemeClr val="tx1"/>
                    </a:solidFill>
                  </a:rPr>
                  <a:t>concurrent </a:t>
                </a:r>
                <a:r>
                  <a:rPr lang="en-US" altLang="zh-CN" dirty="0" smtClean="0">
                    <a:solidFill>
                      <a:schemeClr val="tx1"/>
                    </a:solidFill>
                  </a:rPr>
                  <a:t>transmissions between </a:t>
                </a:r>
                <a:r>
                  <a:rPr lang="en-US" altLang="zh-CN" dirty="0">
                    <a:solidFill>
                      <a:schemeClr val="tx1"/>
                    </a:solidFill>
                  </a:rPr>
                  <a:t>multiple links possible</a:t>
                </a:r>
              </a:p>
              <a:p>
                <a:pPr lvl="2"/>
                <a:r>
                  <a:rPr lang="en-US" altLang="zh-CN" dirty="0" smtClean="0">
                    <a:solidFill>
                      <a:srgbClr val="FF0000"/>
                    </a:solidFill>
                  </a:rPr>
                  <a:t>Extra hardware &amp; energy consumption (multiple antennas)</a:t>
                </a:r>
              </a:p>
              <a:p>
                <a:pPr lvl="2"/>
                <a:r>
                  <a:rPr lang="en-US" altLang="zh-CN" dirty="0" smtClean="0">
                    <a:solidFill>
                      <a:srgbClr val="FF0000"/>
                    </a:solidFill>
                  </a:rPr>
                  <a:t>Rich </a:t>
                </a:r>
                <a:r>
                  <a:rPr lang="en-US" altLang="zh-CN" dirty="0">
                    <a:solidFill>
                      <a:srgbClr val="FF0000"/>
                    </a:solidFill>
                  </a:rPr>
                  <a:t>scattering might </a:t>
                </a:r>
                <a:r>
                  <a:rPr lang="en-US" altLang="zh-CN" dirty="0" smtClean="0">
                    <a:solidFill>
                      <a:srgbClr val="FF0000"/>
                    </a:solidFill>
                  </a:rPr>
                  <a:t>not be satisfied</a:t>
                </a:r>
              </a:p>
            </p:txBody>
          </p:sp>
        </mc:Choice>
        <mc:Fallback xmlns="">
          <p:sp>
            <p:nvSpPr>
              <p:cNvPr id="24" name="Content Placeholder 2"/>
              <p:cNvSpPr txBox="1">
                <a:spLocks noRot="1" noChangeAspect="1" noMove="1" noResize="1" noEditPoints="1" noAdjustHandles="1" noChangeArrowheads="1" noChangeShapeType="1" noTextEdit="1"/>
              </p:cNvSpPr>
              <p:nvPr/>
            </p:nvSpPr>
            <p:spPr>
              <a:xfrm>
                <a:off x="457200" y="1602000"/>
                <a:ext cx="8610600" cy="4570200"/>
              </a:xfrm>
              <a:prstGeom prst="rect">
                <a:avLst/>
              </a:prstGeom>
              <a:blipFill>
                <a:blip r:embed="rId4"/>
                <a:stretch>
                  <a:fillRect l="-637" t="-93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473286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Reconfigurable </a:t>
            </a:r>
            <a:r>
              <a:rPr lang="en-US" altLang="zh-CN" dirty="0" smtClean="0"/>
              <a:t>antennas (RAs)</a:t>
            </a:r>
            <a:endParaRPr lang="en-US" altLang="zh-CN" dirty="0"/>
          </a:p>
        </p:txBody>
      </p:sp>
      <p:sp>
        <p:nvSpPr>
          <p:cNvPr id="3" name="Content Placeholder 2"/>
          <p:cNvSpPr>
            <a:spLocks noGrp="1"/>
          </p:cNvSpPr>
          <p:nvPr>
            <p:ph idx="1"/>
          </p:nvPr>
        </p:nvSpPr>
        <p:spPr>
          <a:xfrm>
            <a:off x="457200" y="1600200"/>
            <a:ext cx="8610600" cy="4876800"/>
          </a:xfrm>
        </p:spPr>
        <p:txBody>
          <a:bodyPr>
            <a:normAutofit fontScale="92500" lnSpcReduction="10000"/>
          </a:bodyPr>
          <a:lstStyle/>
          <a:p>
            <a:r>
              <a:rPr lang="en-US" altLang="zh-CN" dirty="0"/>
              <a:t>D</a:t>
            </a:r>
            <a:r>
              <a:rPr lang="en-US" altLang="zh-CN" dirty="0" smtClean="0"/>
              <a:t>ynamically Reconfigurable Properties</a:t>
            </a:r>
          </a:p>
          <a:p>
            <a:pPr lvl="1"/>
            <a:r>
              <a:rPr lang="en-US" altLang="zh-CN" dirty="0" smtClean="0"/>
              <a:t>Changing structure electronically: </a:t>
            </a:r>
            <a:r>
              <a:rPr lang="en-US" altLang="zh-CN" dirty="0" smtClean="0">
                <a:solidFill>
                  <a:srgbClr val="FF0000"/>
                </a:solidFill>
              </a:rPr>
              <a:t>swiftly</a:t>
            </a:r>
            <a:r>
              <a:rPr lang="en-US" altLang="zh-CN" dirty="0" smtClean="0"/>
              <a:t> reconfigure in terms of </a:t>
            </a:r>
            <a:r>
              <a:rPr lang="en-US" altLang="zh-CN" dirty="0"/>
              <a:t>radiation pattern, polarization, and </a:t>
            </a:r>
            <a:r>
              <a:rPr lang="en-US" altLang="zh-CN" dirty="0" smtClean="0"/>
              <a:t>frequency</a:t>
            </a:r>
            <a:r>
              <a:rPr lang="en-US" altLang="zh-CN" dirty="0"/>
              <a:t>, or combinations of </a:t>
            </a:r>
            <a:r>
              <a:rPr lang="en-US" altLang="zh-CN" dirty="0" smtClean="0"/>
              <a:t>them</a:t>
            </a:r>
          </a:p>
          <a:p>
            <a:r>
              <a:rPr lang="en-US" altLang="zh-CN" dirty="0" smtClean="0"/>
              <a:t>Benefits</a:t>
            </a:r>
          </a:p>
          <a:p>
            <a:pPr lvl="1"/>
            <a:r>
              <a:rPr lang="en-US" altLang="zh-CN" dirty="0" smtClean="0">
                <a:solidFill>
                  <a:srgbClr val="FF0000"/>
                </a:solidFill>
              </a:rPr>
              <a:t>significant reduction in size</a:t>
            </a:r>
            <a:r>
              <a:rPr lang="en-US" altLang="zh-CN" dirty="0" smtClean="0"/>
              <a:t>: one RA can replace multiple traditional antennas</a:t>
            </a:r>
          </a:p>
          <a:p>
            <a:pPr lvl="1"/>
            <a:r>
              <a:rPr lang="en-US" altLang="zh-CN" dirty="0" smtClean="0">
                <a:solidFill>
                  <a:srgbClr val="FF0000"/>
                </a:solidFill>
              </a:rPr>
              <a:t>provide additional degrees of freedom</a:t>
            </a:r>
          </a:p>
          <a:p>
            <a:r>
              <a:rPr lang="en-US" altLang="zh-CN" dirty="0" smtClean="0"/>
              <a:t>Existing work</a:t>
            </a:r>
          </a:p>
          <a:p>
            <a:pPr lvl="1"/>
            <a:r>
              <a:rPr lang="en-US" altLang="zh-CN" dirty="0" smtClean="0"/>
              <a:t>shown to </a:t>
            </a:r>
            <a:r>
              <a:rPr lang="en-US" altLang="zh-CN" dirty="0"/>
              <a:t>enhance </a:t>
            </a:r>
            <a:r>
              <a:rPr lang="en-US" altLang="zh-CN" dirty="0" smtClean="0"/>
              <a:t>link capacity </a:t>
            </a:r>
            <a:r>
              <a:rPr lang="en-US" altLang="zh-CN" dirty="0"/>
              <a:t>and </a:t>
            </a:r>
            <a:r>
              <a:rPr lang="en-US" altLang="zh-CN" dirty="0" smtClean="0"/>
              <a:t>reliability, achieve better </a:t>
            </a:r>
            <a:r>
              <a:rPr lang="en-US" altLang="zh-CN" dirty="0"/>
              <a:t>interference alignment </a:t>
            </a:r>
            <a:r>
              <a:rPr lang="en-US" altLang="zh-CN" dirty="0" smtClean="0"/>
              <a:t>and </a:t>
            </a:r>
            <a:r>
              <a:rPr lang="en-US" altLang="zh-CN" dirty="0"/>
              <a:t>transmission </a:t>
            </a:r>
            <a:r>
              <a:rPr lang="en-US" altLang="zh-CN" dirty="0" smtClean="0"/>
              <a:t>scheduling, e.g</a:t>
            </a:r>
            <a:r>
              <a:rPr lang="en-US" altLang="zh-CN" dirty="0"/>
              <a:t>. [Piazza10],[Kumar14</a:t>
            </a:r>
            <a:r>
              <a:rPr lang="en-US" altLang="zh-CN" dirty="0" smtClean="0"/>
              <a:t>],</a:t>
            </a:r>
            <a:r>
              <a:rPr lang="en-US" altLang="zh-CN" dirty="0"/>
              <a:t> [Gou11], </a:t>
            </a:r>
            <a:r>
              <a:rPr lang="en-US" altLang="zh-CN" dirty="0" smtClean="0"/>
              <a:t>[Anderson14]</a:t>
            </a:r>
            <a:endParaRPr lang="en-US" altLang="zh-CN" dirty="0"/>
          </a:p>
          <a:p>
            <a:pPr lvl="1"/>
            <a:r>
              <a:rPr lang="en-US" altLang="zh-CN" dirty="0" smtClean="0"/>
              <a:t>exploration of RAs has </a:t>
            </a:r>
            <a:r>
              <a:rPr lang="en-US" altLang="zh-CN" dirty="0"/>
              <a:t>been </a:t>
            </a:r>
            <a:r>
              <a:rPr lang="en-US" altLang="zh-CN" dirty="0">
                <a:solidFill>
                  <a:srgbClr val="FF0000"/>
                </a:solidFill>
              </a:rPr>
              <a:t>limited to single-link </a:t>
            </a:r>
            <a:r>
              <a:rPr lang="en-US" altLang="zh-CN" dirty="0" smtClean="0">
                <a:solidFill>
                  <a:srgbClr val="FF0000"/>
                </a:solidFill>
              </a:rPr>
              <a:t>or single-hop networks</a:t>
            </a:r>
            <a:r>
              <a:rPr lang="en-US" altLang="zh-CN" dirty="0" smtClean="0"/>
              <a:t>, e.g. [</a:t>
            </a:r>
            <a:r>
              <a:rPr lang="en-US" altLang="zh-CN" dirty="0"/>
              <a:t>Gulati14</a:t>
            </a:r>
            <a:r>
              <a:rPr lang="en-US" altLang="zh-CN" dirty="0" smtClean="0"/>
              <a:t>],</a:t>
            </a:r>
            <a:r>
              <a:rPr lang="en-US" altLang="zh-CN" dirty="0"/>
              <a:t> </a:t>
            </a:r>
            <a:r>
              <a:rPr lang="en-US" altLang="zh-CN" dirty="0" smtClean="0"/>
              <a:t>[</a:t>
            </a:r>
            <a:r>
              <a:rPr lang="en-US" altLang="zh-CN" dirty="0"/>
              <a:t>Yllmaz15</a:t>
            </a:r>
            <a:r>
              <a:rPr lang="en-US" altLang="zh-CN" dirty="0" smtClean="0"/>
              <a:t>]</a:t>
            </a:r>
          </a:p>
          <a:p>
            <a:pPr lvl="1"/>
            <a:r>
              <a:rPr lang="en-US" altLang="zh-CN" dirty="0">
                <a:solidFill>
                  <a:srgbClr val="FF0000"/>
                </a:solidFill>
              </a:rPr>
              <a:t>potential to enhance performance </a:t>
            </a:r>
            <a:r>
              <a:rPr lang="en-US" altLang="zh-CN" dirty="0" smtClean="0">
                <a:solidFill>
                  <a:srgbClr val="FF0000"/>
                </a:solidFill>
              </a:rPr>
              <a:t>in MWNs has </a:t>
            </a:r>
            <a:r>
              <a:rPr lang="en-US" altLang="zh-CN" dirty="0">
                <a:solidFill>
                  <a:srgbClr val="FF0000"/>
                </a:solidFill>
              </a:rPr>
              <a:t>not been fully explored yet</a:t>
            </a:r>
          </a:p>
        </p:txBody>
      </p:sp>
      <p:pic>
        <p:nvPicPr>
          <p:cNvPr id="5" name="Picture 4"/>
          <p:cNvPicPr>
            <a:picLocks noChangeAspect="1"/>
          </p:cNvPicPr>
          <p:nvPr/>
        </p:nvPicPr>
        <p:blipFill>
          <a:blip r:embed="rId3"/>
          <a:stretch>
            <a:fillRect/>
          </a:stretch>
        </p:blipFill>
        <p:spPr>
          <a:xfrm>
            <a:off x="957262" y="3492000"/>
            <a:ext cx="7229475" cy="2986088"/>
          </a:xfrm>
          <a:prstGeom prst="rect">
            <a:avLst/>
          </a:prstGeom>
        </p:spPr>
      </p:pic>
    </p:spTree>
    <p:extLst>
      <p:ext uri="{BB962C8B-B14F-4D97-AF65-F5344CB8AC3E}">
        <p14:creationId xmlns:p14="http://schemas.microsoft.com/office/powerpoint/2010/main" val="305939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Reconfigurable antennas (RAs)</a:t>
            </a:r>
            <a:endParaRPr lang="en-US" dirty="0"/>
          </a:p>
        </p:txBody>
      </p:sp>
      <p:sp>
        <p:nvSpPr>
          <p:cNvPr id="3" name="Content Placeholder 2"/>
          <p:cNvSpPr>
            <a:spLocks noGrp="1"/>
          </p:cNvSpPr>
          <p:nvPr>
            <p:ph idx="1"/>
          </p:nvPr>
        </p:nvSpPr>
        <p:spPr>
          <a:xfrm>
            <a:off x="457200" y="1600200"/>
            <a:ext cx="8610600" cy="4876800"/>
          </a:xfrm>
        </p:spPr>
        <p:txBody>
          <a:bodyPr>
            <a:normAutofit/>
          </a:bodyPr>
          <a:lstStyle/>
          <a:p>
            <a:r>
              <a:rPr lang="en-US" dirty="0" smtClean="0"/>
              <a:t>Benefits to MWNs</a:t>
            </a:r>
          </a:p>
        </p:txBody>
      </p:sp>
      <p:pic>
        <p:nvPicPr>
          <p:cNvPr id="4" name="Picture 3"/>
          <p:cNvPicPr>
            <a:picLocks noChangeAspect="1"/>
          </p:cNvPicPr>
          <p:nvPr/>
        </p:nvPicPr>
        <p:blipFill>
          <a:blip r:embed="rId3"/>
          <a:stretch>
            <a:fillRect/>
          </a:stretch>
        </p:blipFill>
        <p:spPr>
          <a:xfrm>
            <a:off x="484822" y="2092876"/>
            <a:ext cx="8174355" cy="2824729"/>
          </a:xfrm>
          <a:prstGeom prst="rect">
            <a:avLst/>
          </a:prstGeom>
        </p:spPr>
      </p:pic>
      <p:sp>
        <p:nvSpPr>
          <p:cNvPr id="5" name="TextBox 4"/>
          <p:cNvSpPr txBox="1"/>
          <p:nvPr/>
        </p:nvSpPr>
        <p:spPr>
          <a:xfrm>
            <a:off x="838200" y="4876800"/>
            <a:ext cx="2971800" cy="369332"/>
          </a:xfrm>
          <a:prstGeom prst="rect">
            <a:avLst/>
          </a:prstGeom>
          <a:noFill/>
        </p:spPr>
        <p:txBody>
          <a:bodyPr wrap="square" rtlCol="0">
            <a:spAutoFit/>
          </a:bodyPr>
          <a:lstStyle/>
          <a:p>
            <a:r>
              <a:rPr lang="en-US" dirty="0" smtClean="0"/>
              <a:t>(a) Benefit of state diversity </a:t>
            </a:r>
            <a:endParaRPr lang="en-US" dirty="0"/>
          </a:p>
        </p:txBody>
      </p:sp>
      <p:sp>
        <p:nvSpPr>
          <p:cNvPr id="6" name="TextBox 5"/>
          <p:cNvSpPr txBox="1"/>
          <p:nvPr/>
        </p:nvSpPr>
        <p:spPr>
          <a:xfrm>
            <a:off x="4800600" y="4876800"/>
            <a:ext cx="3733800" cy="369332"/>
          </a:xfrm>
          <a:prstGeom prst="rect">
            <a:avLst/>
          </a:prstGeom>
          <a:noFill/>
        </p:spPr>
        <p:txBody>
          <a:bodyPr wrap="square" rtlCol="0">
            <a:spAutoFit/>
          </a:bodyPr>
          <a:lstStyle/>
          <a:p>
            <a:r>
              <a:rPr lang="en-US" dirty="0" smtClean="0"/>
              <a:t>(b) Benefit of fast state switching</a:t>
            </a:r>
            <a:endParaRPr lang="en-US"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484822" y="5257800"/>
                <a:ext cx="8610600" cy="14478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Challenges</a:t>
                </a:r>
              </a:p>
              <a:p>
                <a:pPr lvl="1"/>
                <a:r>
                  <a:rPr lang="en-US" altLang="zh-CN" dirty="0"/>
                  <a:t>Large number of antenna configurations available at each </a:t>
                </a:r>
                <a:r>
                  <a:rPr lang="en-US" altLang="zh-CN" dirty="0" smtClean="0"/>
                  <a:t>node</a:t>
                </a:r>
                <a:endParaRPr lang="en-US" dirty="0" smtClean="0"/>
              </a:p>
              <a:p>
                <a:pPr lvl="1"/>
                <a:r>
                  <a:rPr lang="en-US" dirty="0" smtClean="0"/>
                  <a:t>Each antenna state associates with different transmission </a:t>
                </a:r>
                <a:r>
                  <a:rPr lang="en-US" altLang="zh-CN" dirty="0" smtClean="0"/>
                  <a:t>&amp; </a:t>
                </a:r>
                <a:r>
                  <a:rPr lang="en-US" dirty="0" smtClean="0"/>
                  <a:t>interference range </a:t>
                </a:r>
                <a14:m>
                  <m:oMath xmlns:m="http://schemas.openxmlformats.org/officeDocument/2006/math">
                    <m:r>
                      <a:rPr lang="en-US" b="0" i="1" smtClean="0">
                        <a:latin typeface="Cambria Math" panose="02040503050406030204" pitchFamily="18" charset="0"/>
                      </a:rPr>
                      <m:t>→</m:t>
                    </m:r>
                  </m:oMath>
                </a14:m>
                <a:r>
                  <a:rPr lang="en-US" dirty="0" smtClean="0"/>
                  <a:t> </a:t>
                </a:r>
                <a:r>
                  <a:rPr lang="en-US" altLang="zh-CN" dirty="0"/>
                  <a:t>network topology become dynamic </a:t>
                </a:r>
                <a:r>
                  <a:rPr lang="en-US" altLang="zh-CN" dirty="0" smtClean="0"/>
                  <a:t>&amp; change </a:t>
                </a:r>
                <a:r>
                  <a:rPr lang="en-US" altLang="zh-CN" dirty="0"/>
                  <a:t>over time</a:t>
                </a:r>
                <a:endParaRPr lang="en-US" dirty="0" smtClean="0"/>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84822" y="5257800"/>
                <a:ext cx="8610600" cy="1447800"/>
              </a:xfrm>
              <a:prstGeom prst="rect">
                <a:avLst/>
              </a:prstGeom>
              <a:blipFill>
                <a:blip r:embed="rId4"/>
                <a:stretch>
                  <a:fillRect l="-496" t="-2532" b="-42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7297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Interference &amp; Antenna Model</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7200" y="1602000"/>
                <a:ext cx="8610600" cy="5103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For state-link pair </a:t>
                </a:r>
                <a14:m>
                  <m:oMath xmlns:m="http://schemas.openxmlformats.org/officeDocument/2006/math">
                    <m:d>
                      <m:dPr>
                        <m:ctrlPr>
                          <a:rPr lang="en-US" i="1" smtClean="0">
                            <a:latin typeface="Cambria Math" panose="02040503050406030204" pitchFamily="18" charset="0"/>
                          </a:rPr>
                        </m:ctrlPr>
                      </m:dPr>
                      <m:e>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𝑗</m:t>
                        </m:r>
                        <m:r>
                          <a:rPr lang="en-US" i="1" smtClean="0">
                            <a:latin typeface="Cambria Math" panose="02040503050406030204" pitchFamily="18" charset="0"/>
                          </a:rPr>
                          <m:t>,</m:t>
                        </m:r>
                        <m:r>
                          <a:rPr lang="en-US" i="1" smtClean="0">
                            <a:latin typeface="Cambria Math" panose="02040503050406030204" pitchFamily="18" charset="0"/>
                          </a:rPr>
                          <m:t>𝑢</m:t>
                        </m:r>
                        <m:r>
                          <a:rPr lang="en-US" i="1" smtClean="0">
                            <a:latin typeface="Cambria Math" panose="02040503050406030204" pitchFamily="18" charset="0"/>
                          </a:rPr>
                          <m:t>,</m:t>
                        </m:r>
                        <m:r>
                          <a:rPr lang="en-US" i="1" smtClean="0">
                            <a:latin typeface="Cambria Math" panose="02040503050406030204" pitchFamily="18" charset="0"/>
                          </a:rPr>
                          <m:t>𝑣</m:t>
                        </m:r>
                      </m:e>
                    </m:d>
                  </m:oMath>
                </a14:m>
                <a:r>
                  <a:rPr lang="en-US" dirty="0" smtClean="0"/>
                  <a:t> with transmission set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𝒯</m:t>
                        </m:r>
                      </m:e>
                      <m:sub>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𝑢</m:t>
                        </m:r>
                      </m:sub>
                    </m:sSub>
                  </m:oMath>
                </a14:m>
                <a:r>
                  <a:rPr lang="en-US" dirty="0" smtClean="0"/>
                  <a:t>, interference set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ℐ</m:t>
                        </m:r>
                      </m:e>
                      <m:sub>
                        <m:r>
                          <a:rPr lang="en-US" i="1" smtClean="0">
                            <a:latin typeface="Cambria Math" panose="02040503050406030204" pitchFamily="18" charset="0"/>
                          </a:rPr>
                          <m:t>𝑖</m:t>
                        </m:r>
                        <m:r>
                          <a:rPr lang="en-US" i="1" smtClean="0">
                            <a:latin typeface="Cambria Math" panose="02040503050406030204" pitchFamily="18" charset="0"/>
                          </a:rPr>
                          <m:t>,</m:t>
                        </m:r>
                        <m:r>
                          <a:rPr lang="en-US" i="1" smtClean="0">
                            <a:latin typeface="Cambria Math" panose="02040503050406030204" pitchFamily="18" charset="0"/>
                          </a:rPr>
                          <m:t>𝑢</m:t>
                        </m:r>
                      </m:sub>
                    </m:sSub>
                  </m:oMath>
                </a14:m>
                <a:r>
                  <a:rPr lang="en-US" dirty="0" smtClean="0"/>
                  <a:t>:</a:t>
                </a:r>
              </a:p>
              <a:p>
                <a:pPr lvl="1"/>
                <a:r>
                  <a:rPr lang="en-US" dirty="0" smtClean="0"/>
                  <a:t>Node </a:t>
                </a:r>
                <a14:m>
                  <m:oMath xmlns:m="http://schemas.openxmlformats.org/officeDocument/2006/math">
                    <m:r>
                      <a:rPr lang="en-US" i="1" smtClean="0">
                        <a:latin typeface="Cambria Math" panose="02040503050406030204" pitchFamily="18" charset="0"/>
                      </a:rPr>
                      <m:t>𝑗</m:t>
                    </m:r>
                    <m:r>
                      <a:rPr lang="en-US" i="1" smtClean="0">
                        <a:latin typeface="Cambria Math" panose="02040503050406030204" pitchFamily="18" charset="0"/>
                      </a:rPr>
                      <m:t> </m:t>
                    </m:r>
                  </m:oMath>
                </a14:m>
                <a:r>
                  <a:rPr lang="en-US" dirty="0" smtClean="0"/>
                  <a:t> under state </a:t>
                </a:r>
                <a14:m>
                  <m:oMath xmlns:m="http://schemas.openxmlformats.org/officeDocument/2006/math">
                    <m:r>
                      <a:rPr lang="en-US" i="1" smtClean="0">
                        <a:latin typeface="Cambria Math" panose="02040503050406030204" pitchFamily="18" charset="0"/>
                      </a:rPr>
                      <m:t>𝑣</m:t>
                    </m:r>
                  </m:oMath>
                </a14:m>
                <a:r>
                  <a:rPr lang="en-US" dirty="0" smtClean="0"/>
                  <a:t> is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𝒯</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𝑢</m:t>
                        </m:r>
                      </m:sub>
                    </m:sSub>
                  </m:oMath>
                </a14:m>
                <a:r>
                  <a:rPr lang="en-US" dirty="0" smtClean="0"/>
                  <a:t> if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i="1" smtClean="0">
                            <a:latin typeface="Cambria Math" panose="02040503050406030204" pitchFamily="18" charset="0"/>
                          </a:rPr>
                          <m:t>𝑟</m:t>
                        </m:r>
                      </m:sub>
                    </m:sSub>
                    <m:d>
                      <m:dPr>
                        <m:ctrlPr>
                          <a:rPr lang="en-US" i="1" smtClean="0">
                            <a:latin typeface="Cambria Math" panose="02040503050406030204" pitchFamily="18" charset="0"/>
                          </a:rPr>
                        </m:ctrlPr>
                      </m:dPr>
                      <m:e>
                        <m:r>
                          <a:rPr lang="en-US" i="1" smtClean="0">
                            <a:latin typeface="Cambria Math" panose="02040503050406030204" pitchFamily="18" charset="0"/>
                          </a:rPr>
                          <m:t>𝑗</m:t>
                        </m:r>
                      </m:e>
                    </m:d>
                    <m:r>
                      <a:rPr lang="en-US" i="1" smtClean="0">
                        <a:latin typeface="Cambria Math" panose="02040503050406030204" pitchFamily="18" charset="0"/>
                      </a:rPr>
                      <m:t>&gt;</m:t>
                    </m:r>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i="1" smtClean="0">
                            <a:latin typeface="Cambria Math" panose="02040503050406030204" pitchFamily="18" charset="0"/>
                          </a:rPr>
                          <m:t>𝑇</m:t>
                        </m:r>
                      </m:sub>
                    </m:sSub>
                  </m:oMath>
                </a14:m>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𝑃</m:t>
                        </m:r>
                      </m:e>
                      <m:sub>
                        <m:r>
                          <a:rPr lang="en-US" i="1" smtClean="0">
                            <a:latin typeface="Cambria Math" panose="02040503050406030204" pitchFamily="18" charset="0"/>
                          </a:rPr>
                          <m:t>𝑇</m:t>
                        </m:r>
                      </m:sub>
                    </m:sSub>
                    <m:r>
                      <a:rPr lang="en-US" i="1" smtClean="0">
                        <a:latin typeface="Cambria Math" panose="02040503050406030204" pitchFamily="18" charset="0"/>
                      </a:rPr>
                      <m:t>:</m:t>
                    </m:r>
                  </m:oMath>
                </a14:m>
                <a:r>
                  <a:rPr lang="en-US" dirty="0" smtClean="0"/>
                  <a:t> detection threshold</a:t>
                </a:r>
              </a:p>
              <a:p>
                <a:pPr lvl="1"/>
                <a:r>
                  <a:rPr lang="en-US" dirty="0" smtClean="0"/>
                  <a:t>Node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 </m:t>
                    </m:r>
                  </m:oMath>
                </a14:m>
                <a:r>
                  <a:rPr lang="en-US" dirty="0"/>
                  <a:t> under state </a:t>
                </a:r>
                <a14:m>
                  <m:oMath xmlns:m="http://schemas.openxmlformats.org/officeDocument/2006/math">
                    <m:r>
                      <a:rPr lang="en-US" i="1">
                        <a:latin typeface="Cambria Math" panose="02040503050406030204" pitchFamily="18" charset="0"/>
                      </a:rPr>
                      <m:t>𝑣</m:t>
                    </m:r>
                  </m:oMath>
                </a14:m>
                <a:r>
                  <a:rPr lang="en-US" dirty="0"/>
                  <a:t> is </a:t>
                </a:r>
                <a:r>
                  <a:rPr lang="en-US" dirty="0" smtClean="0"/>
                  <a:t>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ℐ</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𝑢</m:t>
                        </m:r>
                      </m:sub>
                    </m:sSub>
                  </m:oMath>
                </a14:m>
                <a:r>
                  <a:rPr lang="en-US" dirty="0" smtClean="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𝑟</m:t>
                        </m:r>
                      </m:sub>
                    </m:sSub>
                    <m:d>
                      <m:dPr>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smtClean="0">
                            <a:latin typeface="Cambria Math" panose="02040503050406030204" pitchFamily="18" charset="0"/>
                          </a:rPr>
                          <m:t>𝐼</m:t>
                        </m:r>
                      </m:sub>
                    </m:sSub>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smtClean="0">
                            <a:latin typeface="Cambria Math" panose="02040503050406030204" pitchFamily="18" charset="0"/>
                          </a:rPr>
                          <m:t>𝐼</m:t>
                        </m:r>
                      </m:sub>
                    </m:sSub>
                    <m:r>
                      <a:rPr lang="en-US" i="1">
                        <a:latin typeface="Cambria Math" panose="02040503050406030204" pitchFamily="18" charset="0"/>
                      </a:rPr>
                      <m:t>:</m:t>
                    </m:r>
                  </m:oMath>
                </a14:m>
                <a:r>
                  <a:rPr lang="en-US" dirty="0"/>
                  <a:t> </a:t>
                </a:r>
                <a:r>
                  <a:rPr lang="en-US" dirty="0" smtClean="0"/>
                  <a:t>interference threshold</a:t>
                </a:r>
              </a:p>
              <a:p>
                <a:pPr lvl="1"/>
                <a:r>
                  <a:rPr lang="en-US" altLang="zh-CN" dirty="0"/>
                  <a:t>Receiver </a:t>
                </a:r>
                <a14:m>
                  <m:oMath xmlns:m="http://schemas.openxmlformats.org/officeDocument/2006/math">
                    <m:r>
                      <a:rPr lang="en-US" altLang="zh-CN" i="1">
                        <a:latin typeface="Cambria Math" panose="02040503050406030204" pitchFamily="18" charset="0"/>
                      </a:rPr>
                      <m:t>𝑗</m:t>
                    </m:r>
                  </m:oMath>
                </a14:m>
                <a:r>
                  <a:rPr lang="en-US" altLang="zh-CN" dirty="0"/>
                  <a:t>’s received power is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𝑟</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𝑖</m:t>
                        </m:r>
                      </m:e>
                    </m:d>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oMath>
                </a14:m>
                <a:endParaRPr lang="en-US" altLang="zh-CN" dirty="0"/>
              </a:p>
              <a:p>
                <a:pPr lvl="2"/>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𝑖</m:t>
                        </m:r>
                      </m:e>
                    </m:d>
                  </m:oMath>
                </a14:m>
                <a:r>
                  <a:rPr lang="en-US" altLang="zh-CN" dirty="0"/>
                  <a:t>: </a:t>
                </a:r>
                <a14:m>
                  <m:oMath xmlns:m="http://schemas.openxmlformats.org/officeDocument/2006/math">
                    <m:r>
                      <a:rPr lang="en-US" altLang="zh-CN" i="1">
                        <a:latin typeface="Cambria Math" panose="02040503050406030204" pitchFamily="18" charset="0"/>
                      </a:rPr>
                      <m:t>𝑖</m:t>
                    </m:r>
                  </m:oMath>
                </a14:m>
                <a:r>
                  <a:rPr lang="en-US" altLang="zh-CN" dirty="0"/>
                  <a:t>’s transmission power,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oMath>
                </a14:m>
                <a:r>
                  <a:rPr lang="en-US" altLang="zh-CN" dirty="0"/>
                  <a:t>: path loss</a:t>
                </a:r>
              </a:p>
              <a:p>
                <a:pPr lvl="2"/>
                <a14:m>
                  <m:oMath xmlns:m="http://schemas.openxmlformats.org/officeDocument/2006/math">
                    <m:r>
                      <a:rPr lang="en-US" altLang="zh-CN" i="1">
                        <a:latin typeface="Cambria Math" panose="02040503050406030204" pitchFamily="18" charset="0"/>
                      </a:rPr>
                      <m:t>𝑓</m:t>
                    </m:r>
                    <m:r>
                      <a:rPr lang="en-US" altLang="zh-CN" i="1">
                        <a:latin typeface="Cambria Math" panose="02040503050406030204" pitchFamily="18" charset="0"/>
                      </a:rPr>
                      <m:t>(</m:t>
                    </m:r>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r>
                      <a:rPr lang="en-US" altLang="zh-CN" i="1">
                        <a:latin typeface="Cambria Math" panose="02040503050406030204" pitchFamily="18" charset="0"/>
                      </a:rPr>
                      <m:t>)</m:t>
                    </m:r>
                  </m:oMath>
                </a14:m>
                <a:r>
                  <a:rPr lang="en-US" altLang="zh-CN" dirty="0"/>
                  <a:t>: impacts of antenna’s states on the </a:t>
                </a:r>
                <a:r>
                  <a:rPr lang="en-US" altLang="zh-CN" dirty="0" smtClean="0"/>
                  <a:t>channel</a:t>
                </a:r>
              </a:p>
              <a:p>
                <a:pPr lvl="3"/>
                <a:r>
                  <a:rPr lang="en-US" altLang="zh-CN" dirty="0" smtClean="0"/>
                  <a:t>only </a:t>
                </a:r>
                <a:r>
                  <a:rPr lang="en-US" altLang="zh-CN" dirty="0"/>
                  <a:t>pattern reconfigurable: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r>
                          <a:rPr lang="en-US" altLang="zh-CN" i="1">
                            <a:latin typeface="Cambria Math" panose="02040503050406030204" pitchFamily="18" charset="0"/>
                          </a:rPr>
                          <m:t>𝑣</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i="1">
                                <a:latin typeface="Cambria Math" panose="02040503050406030204" pitchFamily="18" charset="0"/>
                              </a:rPr>
                              <m:t>𝑇</m:t>
                            </m:r>
                          </m:sub>
                        </m:sSub>
                      </m:e>
                      <m:sub>
                        <m:r>
                          <a:rPr lang="en-US" altLang="zh-CN" i="1">
                            <a:latin typeface="Cambria Math" panose="02040503050406030204" pitchFamily="18" charset="0"/>
                          </a:rPr>
                          <m:t>𝑖</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𝑢</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𝐺</m:t>
                            </m:r>
                          </m:e>
                          <m:sub>
                            <m:r>
                              <a:rPr lang="en-US" altLang="zh-CN" i="1">
                                <a:latin typeface="Cambria Math" panose="02040503050406030204" pitchFamily="18" charset="0"/>
                              </a:rPr>
                              <m:t>𝑅</m:t>
                            </m:r>
                          </m:sub>
                        </m:sSub>
                      </m:e>
                      <m:sub>
                        <m:r>
                          <a:rPr lang="en-US" altLang="zh-CN" i="1">
                            <a:latin typeface="Cambria Math" panose="02040503050406030204" pitchFamily="18" charset="0"/>
                          </a:rPr>
                          <m:t>𝑗</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𝑣</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𝜃</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e>
                    </m:d>
                  </m:oMath>
                </a14:m>
                <a:endParaRPr lang="en-US" dirty="0" smtClean="0"/>
              </a:p>
              <a:p>
                <a:pPr lvl="3"/>
                <a:r>
                  <a:rPr lang="en-US" altLang="zh-CN" dirty="0"/>
                  <a:t>only polarization reconfigurable &amp; both </a:t>
                </a:r>
                <a:r>
                  <a:rPr lang="en-US" altLang="zh-CN" dirty="0" smtClean="0"/>
                  <a:t>polarizations are linear: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𝑖</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𝐺</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b="0" i="1" smtClean="0">
                                <a:latin typeface="Cambria Math" panose="02040503050406030204" pitchFamily="18" charset="0"/>
                              </a:rPr>
                              <m:t>𝑗</m:t>
                            </m:r>
                          </m:sub>
                        </m:sSub>
                      </m:sub>
                    </m:sSub>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cos</m:t>
                            </m:r>
                          </m:e>
                          <m:sup>
                            <m:r>
                              <a:rPr lang="en-US" altLang="zh-CN" b="0" i="1" smtClean="0">
                                <a:latin typeface="Cambria Math" panose="02040503050406030204" pitchFamily="18" charset="0"/>
                              </a:rPr>
                              <m:t>2</m:t>
                            </m:r>
                          </m:sup>
                        </m:sSup>
                      </m:fName>
                      <m:e>
                        <m:r>
                          <a:rPr lang="en-US" altLang="zh-CN" b="0" i="1" smtClean="0">
                            <a:latin typeface="Cambria Math" panose="02040503050406030204" pitchFamily="18" charset="0"/>
                          </a:rPr>
                          <m:t>𝜙</m:t>
                        </m:r>
                      </m:e>
                    </m:func>
                  </m:oMath>
                </a14:m>
                <a:endParaRPr lang="en-US" dirty="0" smtClean="0"/>
              </a:p>
              <a:p>
                <a:pPr lvl="3"/>
                <a:r>
                  <a:rPr lang="en-US" dirty="0"/>
                  <a:t>only </a:t>
                </a:r>
                <a:r>
                  <a:rPr lang="en-US" dirty="0" smtClean="0"/>
                  <a:t>frequency reconfigurable:</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𝑗</m:t>
                            </m:r>
                          </m:sub>
                        </m:sSub>
                      </m:sub>
                    </m:sSub>
                  </m:oMath>
                </a14:m>
                <a:r>
                  <a:rPr lang="en-US" dirty="0" smtClean="0"/>
                  <a:t>, if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&amp;</m:t>
                    </m:r>
                    <m:r>
                      <a:rPr lang="en-US" b="0" i="1" smtClean="0">
                        <a:latin typeface="Cambria Math" panose="02040503050406030204" pitchFamily="18" charset="0"/>
                      </a:rPr>
                      <m:t>𝑣</m:t>
                    </m:r>
                  </m:oMath>
                </a14:m>
                <a:r>
                  <a:rPr lang="en-US" dirty="0" smtClean="0"/>
                  <a:t> have the same frequency, otherwise,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=0</m:t>
                    </m:r>
                  </m:oMath>
                </a14:m>
                <a:endParaRPr lang="en-US" dirty="0" smtClean="0"/>
              </a:p>
              <a:p>
                <a:pPr lvl="2"/>
                <a:r>
                  <a:rPr lang="en-US" altLang="zh-CN" dirty="0">
                    <a:solidFill>
                      <a:srgbClr val="FF0000"/>
                    </a:solidFill>
                  </a:rPr>
                  <a:t>Supports arbitrary types of antennas</a:t>
                </a:r>
                <a:endParaRPr lang="en-US" dirty="0">
                  <a:solidFill>
                    <a:srgbClr val="FF0000"/>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7200" y="1602000"/>
                <a:ext cx="8610600" cy="5103600"/>
              </a:xfrm>
              <a:prstGeom prst="rect">
                <a:avLst/>
              </a:prstGeom>
              <a:blipFill>
                <a:blip r:embed="rId3"/>
                <a:stretch>
                  <a:fillRect l="-637" t="-9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7797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5|0.3"/>
</p:tagLst>
</file>

<file path=ppt/tags/tag2.xml><?xml version="1.0" encoding="utf-8"?>
<p:tagLst xmlns:a="http://schemas.openxmlformats.org/drawingml/2006/main" xmlns:r="http://schemas.openxmlformats.org/officeDocument/2006/relationships" xmlns:p="http://schemas.openxmlformats.org/presentationml/2006/main">
  <p:tag name="TIMING" val="|0.3|0.5|0.3"/>
</p:tagLst>
</file>

<file path=ppt/tags/tag3.xml><?xml version="1.0" encoding="utf-8"?>
<p:tagLst xmlns:a="http://schemas.openxmlformats.org/drawingml/2006/main" xmlns:r="http://schemas.openxmlformats.org/officeDocument/2006/relationships" xmlns:p="http://schemas.openxmlformats.org/presentationml/2006/main">
  <p:tag name="TIMING" val="|0.3|0.5|0.3"/>
</p:tagLst>
</file>

<file path=ppt/tags/tag4.xml><?xml version="1.0" encoding="utf-8"?>
<p:tagLst xmlns:a="http://schemas.openxmlformats.org/drawingml/2006/main" xmlns:r="http://schemas.openxmlformats.org/officeDocument/2006/relationships" xmlns:p="http://schemas.openxmlformats.org/presentationml/2006/main">
  <p:tag name="TIMING" val="|0.3|0.5|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rgbClr val="292934"/>
      </a:dk1>
      <a:lt1>
        <a:srgbClr val="FFFFFF"/>
      </a:lt1>
      <a:dk2>
        <a:srgbClr val="D2533C"/>
      </a:dk2>
      <a:lt2>
        <a:srgbClr val="F3F2DC"/>
      </a:lt2>
      <a:accent1>
        <a:srgbClr val="94B6D2"/>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8232</TotalTime>
  <Words>3486</Words>
  <Application>Microsoft Office PowerPoint</Application>
  <PresentationFormat>On-screen Show (4:3)</PresentationFormat>
  <Paragraphs>322</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方正舒体</vt:lpstr>
      <vt:lpstr>宋体</vt:lpstr>
      <vt:lpstr>Arial</vt:lpstr>
      <vt:lpstr>Calibri</vt:lpstr>
      <vt:lpstr>Cambria Math</vt:lpstr>
      <vt:lpstr>Clarity</vt:lpstr>
      <vt:lpstr>On the throughput limit of multi-hop wireless Networks with reconfigurable antennas</vt:lpstr>
      <vt:lpstr>Multi-hop Wireless Networks (MWNs)</vt:lpstr>
      <vt:lpstr>Multi-hop Wireless Networks (MWNs)</vt:lpstr>
      <vt:lpstr>Multi-hop Wireless Networks (MWNs)</vt:lpstr>
      <vt:lpstr>Existing Approaches</vt:lpstr>
      <vt:lpstr>Existing Approaches</vt:lpstr>
      <vt:lpstr>Reconfigurable antennas (RAs)</vt:lpstr>
      <vt:lpstr>Reconfigurable antennas (RAs)</vt:lpstr>
      <vt:lpstr>Interference &amp; Antenna Model</vt:lpstr>
      <vt:lpstr>Interference &amp; Antenna Model</vt:lpstr>
      <vt:lpstr>Antenna State-Link Conflict Graph</vt:lpstr>
      <vt:lpstr>Max-Flow Based Optimization Framework</vt:lpstr>
      <vt:lpstr>Max-Flow Based Optimization Framework</vt:lpstr>
      <vt:lpstr>Max-Flow Based Optimization Framework</vt:lpstr>
      <vt:lpstr>Decomposition: Column Generation Based Approach</vt:lpstr>
      <vt:lpstr>Decomposition: Column Generation Based Approach</vt:lpstr>
      <vt:lpstr>Decomposition: Column Generation Based Approach</vt:lpstr>
      <vt:lpstr>Heuristic &amp; Optimal Algorithms</vt:lpstr>
      <vt:lpstr>Heuristic &amp; Optimal Algorithms</vt:lpstr>
      <vt:lpstr>Evaluation Results</vt:lpstr>
      <vt:lpstr>Evaluation Results</vt:lpstr>
      <vt:lpstr>Evaluation Results</vt:lpstr>
      <vt:lpstr>Evaluation Results</vt:lpstr>
      <vt:lpstr>Evaluation Results</vt:lpstr>
      <vt:lpstr>Conclusion &amp; Future Work</vt:lpstr>
      <vt:lpstr>PowerPoint Presentation</vt:lpstr>
      <vt:lpstr>Evaluation Results</vt:lpstr>
      <vt:lpstr>Evaluation Results</vt:lpstr>
      <vt:lpstr>Evaluation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Cross-Technology Interference Mitigation for Heterogeneous Multi-hop Networks</dc:title>
  <dc:creator>KAKA</dc:creator>
  <cp:lastModifiedBy>Yanjun</cp:lastModifiedBy>
  <cp:revision>1399</cp:revision>
  <dcterms:created xsi:type="dcterms:W3CDTF">2006-08-16T00:00:00Z</dcterms:created>
  <dcterms:modified xsi:type="dcterms:W3CDTF">2018-06-13T00:38:48Z</dcterms:modified>
</cp:coreProperties>
</file>